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BB5"/>
    <a:srgbClr val="02B5A5"/>
    <a:srgbClr val="01B9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9745"/>
    <p:restoredTop sz="94762"/>
  </p:normalViewPr>
  <p:slideViewPr>
    <p:cSldViewPr snapToGrid="0">
      <p:cViewPr varScale="1">
        <p:scale>
          <a:sx d="100" n="117"/>
          <a:sy d="100" n="117"/>
        </p:scale>
        <p:origin x="696" y="16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4" Type="http://schemas.openxmlformats.org/officeDocument/2006/relationships/theme" Target="theme/theme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chemeClr val="accent1">
                <a:lumMod val="20000"/>
                <a:lumOff val="80000"/>
                <a:alpha val="0"/>
              </a:schemeClr>
            </a:gs>
            <a:gs pos="74000">
              <a:schemeClr val="tx2">
                <a:lumMod val="20000"/>
                <a:lumOff val="80000"/>
              </a:schemeClr>
            </a:gs>
            <a:gs pos="83000">
              <a:schemeClr val="tx2">
                <a:lumMod val="40000"/>
                <a:lumOff val="60000"/>
                <a:alpha val="41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2416"/>
            <a:ext cx="7772400" cy="1734810"/>
          </a:xfrm>
        </p:spPr>
        <p:txBody>
          <a:bodyPr anchor="b"/>
          <a:lstStyle>
            <a:lvl1pPr algn="ctr"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82257"/>
            <a:ext cx="6858000" cy="106214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26" name="Picture 2" descr="SingMass Logo">
            <a:extLst>
              <a:ext uri="{FF2B5EF4-FFF2-40B4-BE49-F238E27FC236}">
                <a16:creationId xmlns:a16="http://schemas.microsoft.com/office/drawing/2014/main" id="{15831A08-67A7-E39E-3962-41AF37D109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70225"/>
            <a:ext cx="2887891" cy="94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57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68F8-AA6F-2344-826A-2C86C8BDA068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8A1B-1D94-B047-87DA-6258571EAFD0}" type="datetime4">
              <a:rPr lang="en-SG" smtClean="0"/>
              <a:t>3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6140"/>
            <a:ext cx="7886700" cy="61463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8779"/>
            <a:ext cx="7886700" cy="531721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2998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81F30FB8-41DB-214D-B434-BF210FD48F17}" type="datetime4">
              <a:rPr lang="en-SG" smtClean="0"/>
              <a:t>3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29986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2998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49E6F88-B7BB-340A-6930-3104EE209FC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47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8815898-6631-D1DC-8A37-B67285EA4F3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5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21278"/>
            <a:ext cx="3886200" cy="515568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21278"/>
            <a:ext cx="3886200" cy="515568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356-2BAB-6C4A-AF33-6ADF7DFF8F99}" type="datetime4">
              <a:rPr lang="en-SG" smtClean="0"/>
              <a:t>3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7681C24-25BA-9B0C-B32C-93F6D622F76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7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407B-8479-794A-BDAA-2D3C7BC542CF}" type="datetime4">
              <a:rPr lang="en-SG" smtClean="0"/>
              <a:t>3 March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D9E5945-292D-814F-4C2F-D620E252FD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52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64873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54358187-8347-FA4E-A343-750B6E624709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648736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64873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F469D1-D77B-611B-1B26-11413B0A0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22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BB5D-E0AF-EEDB-D79F-725B45DE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16C4D-0F7C-9CEB-0AE6-1C897CC7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DA6D-4C68-394F-AA63-B72B565FC0CB}" type="datetime4">
              <a:rPr lang="en-SG" smtClean="0"/>
              <a:t>3 March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33DDE-5558-2808-52A3-AC61B4EC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5F8E3-96E9-E5EC-B9BA-1801A5BC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1E6421-FBD7-DA3F-424F-E02D8DAB8D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938151"/>
            <a:ext cx="7886700" cy="505942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4339-F517-4D47-9AA0-7686C6F3CB50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B408134-6634-B864-679C-CFC26299975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90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1" y="938151"/>
            <a:ext cx="8301593" cy="46432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151" y="5676838"/>
            <a:ext cx="7398327" cy="931079"/>
          </a:xfrm>
        </p:spPr>
        <p:txBody>
          <a:bodyPr/>
          <a:lstStyle>
            <a:lvl1pPr marL="0" indent="0" algn="just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449D266-7EC6-EBD6-5B64-9380C2E3713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13439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09263"/>
            <a:ext cx="7886700" cy="614630"/>
          </a:xfrm>
          <a:prstGeom prst="rect">
            <a:avLst/>
          </a:prstGeom>
        </p:spPr>
        <p:txBody>
          <a:bodyPr anchor="ctr" bIns="45720" lIns="91440" rIns="91440" rtlCol="0" tIns="45720" vert="horz">
            <a:noAutofit/>
          </a:bodyPr>
          <a:lstStyle/>
          <a:p>
            <a:r>
              <a:rPr lang="en-GB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28650" y="926275"/>
            <a:ext cx="7886700" cy="5474525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28650" y="6541861"/>
            <a:ext cx="2057400" cy="17961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="0" i="0" sz="1050">
                <a:solidFill>
                  <a:schemeClr val="tx1">
                    <a:tint val="75000"/>
                  </a:schemeClr>
                </a:solidFill>
                <a:latin charset="0" panose="020B0604020202020204" pitchFamily="34" typeface="Arial Narrow"/>
                <a:cs charset="0" panose="020B0604020202020204" pitchFamily="34" typeface="Arial Narrow"/>
              </a:defRPr>
            </a:lvl1pPr>
          </a:lstStyle>
          <a:p>
            <a:fld id="{37EBDA6D-4C68-394F-AA63-B72B565FC0CB}" type="datetime4">
              <a:rPr lang="en-SG" smtClean="0"/>
              <a:t>3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028950" y="6541861"/>
            <a:ext cx="3086100" cy="17961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b="0" i="0" sz="1050">
                <a:solidFill>
                  <a:schemeClr val="tx1">
                    <a:tint val="75000"/>
                  </a:schemeClr>
                </a:solidFill>
                <a:latin charset="0" panose="020B0604020202020204" pitchFamily="34" typeface="Arial Narrow"/>
                <a:cs charset="0" panose="020B0604020202020204" pitchFamily="34" typeface="Arial Narrow"/>
              </a:defRPr>
            </a:lvl1pPr>
          </a:lstStyle>
          <a:p>
            <a:r>
              <a:rPr dirty="0" err="1" lang="en-US"/>
              <a:t>SingMass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457950" y="6541861"/>
            <a:ext cx="2057400" cy="17961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50">
                <a:solidFill>
                  <a:schemeClr val="tx1">
                    <a:tint val="75000"/>
                  </a:schemeClr>
                </a:solidFill>
                <a:latin charset="0" panose="020B0604020202020204" pitchFamily="34" typeface="Arial Narrow"/>
                <a:cs charset="0" panose="020B0604020202020204" pitchFamily="34" typeface="Arial Narrow"/>
              </a:defRPr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035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70" r:id="rId10"/>
    <p:sldLayoutId id="2147483671" r:id="rId11"/>
  </p:sldLayoutIdLst>
  <p:hf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i="0" kern="1200" sz="2800">
          <a:solidFill>
            <a:schemeClr val="accent1">
              <a:lumMod val="50000"/>
            </a:schemeClr>
          </a:solidFill>
          <a:latin charset="0" panose="020B0604020202020204" pitchFamily="34" typeface="Arial Narrow"/>
          <a:ea typeface="+mj-ea"/>
          <a:cs charset="0" panose="020B0604020202020204" pitchFamily="34" typeface="Arial Narrow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b="0" i="0" kern="1200" sz="1800">
          <a:solidFill>
            <a:schemeClr val="tx1"/>
          </a:solidFill>
          <a:latin charset="0" panose="020B0604020202020204" pitchFamily="34" typeface="Arial Narrow"/>
          <a:ea typeface="+mn-ea"/>
          <a:cs charset="0" panose="020B0604020202020204" pitchFamily="34" typeface="Arial Narrow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b="0" i="0" kern="1200" sz="1800">
          <a:solidFill>
            <a:schemeClr val="tx1"/>
          </a:solidFill>
          <a:latin charset="0" panose="020B0604020202020204" pitchFamily="34" typeface="Arial Narrow"/>
          <a:ea typeface="+mn-ea"/>
          <a:cs charset="0" panose="020B0604020202020204" pitchFamily="34" typeface="Arial Narrow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b="0" i="0" kern="1200" sz="1800">
          <a:solidFill>
            <a:schemeClr val="tx1"/>
          </a:solidFill>
          <a:latin charset="0" panose="020B0604020202020204" pitchFamily="34" typeface="Arial Narrow"/>
          <a:ea typeface="+mn-ea"/>
          <a:cs charset="0" panose="020B0604020202020204" pitchFamily="34" typeface="Arial Narrow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b="0" i="0" kern="1200" sz="1800">
          <a:solidFill>
            <a:schemeClr val="tx1"/>
          </a:solidFill>
          <a:latin charset="0" panose="020B0604020202020204" pitchFamily="34" typeface="Arial Narrow"/>
          <a:ea typeface="+mn-ea"/>
          <a:cs charset="0" panose="020B0604020202020204" pitchFamily="34" typeface="Arial Narrow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b="0" i="0" kern="1200" sz="1800">
          <a:solidFill>
            <a:schemeClr val="tx1"/>
          </a:solidFill>
          <a:latin charset="0" panose="020B0604020202020204" pitchFamily="34" typeface="Arial Narrow"/>
          <a:ea typeface="+mn-ea"/>
          <a:cs charset="0" panose="020B0604020202020204" pitchFamily="34" typeface="Arial Narrow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2416"/>
            <a:ext cx="7772400" cy="17348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Daniel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43000" y="4682257"/>
            <a:ext cx="6858000" cy="1062141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Lipidomics Analysis Report V1.2</a:t>
            </a:r>
            <a:br/>
            <a:br/>
            <a:r>
              <a:rPr/>
              <a:t>SingMass / 03 March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
## [[3]]</a:t>
            </a:r>
          </a:p>
        </p:txBody>
      </p:sp>
      <p:pic>
        <p:nvPicPr>
          <p:cNvPr descr="Report_SLING_MIQAR_V01_files/figure-pptx/dot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927100"/>
            <a:ext cx="6959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dirty="0" err="1" lang="en-US"/>
              <a:t>SingMass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6140"/>
            <a:ext cx="7886700" cy="61463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EXPLORATORY DATA ANALYSIS</a:t>
            </a:r>
          </a:p>
          <a:p>
            <a:pPr lvl="1"/>
            <a:r>
              <a:rPr>
                <a:hlinkClick r:id="rId3" action="ppaction://hlinksldjump"/>
              </a:rPr>
              <a:t>Sample Clustering</a:t>
            </a:r>
          </a:p>
          <a:p>
            <a:pPr lvl="1"/>
            <a:r>
              <a:rPr>
                <a:hlinkClick r:id="rId4" action="ppaction://hlinksldjump"/>
              </a:rPr>
              <a:t>PCA analysis</a:t>
            </a:r>
          </a:p>
          <a:p>
            <a:pPr lvl="1"/>
            <a:r>
              <a:rPr>
                <a:hlinkClick r:id="rId5" action="ppaction://hlinksldjump"/>
              </a:rPr>
              <a:t>Statistical Comparisons</a:t>
            </a:r>
          </a:p>
          <a:p>
            <a:pPr lvl="1"/>
            <a:r>
              <a:rPr>
                <a:hlinkClick r:id="rId6" action="ppaction://hlinksldjump"/>
              </a:rPr>
              <a:t>Significanlty different lipid species</a:t>
            </a:r>
          </a:p>
          <a:p>
            <a:pPr lvl="1"/>
            <a:r>
              <a:rPr>
                <a:hlinkClick r:id="rId7" action="ppaction://hlinksldjump"/>
              </a:rPr>
              <a:t>Dot/box plots of all species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xfrm>
            <a:off x="628650" y="652998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81F30FB8-41DB-214D-B434-BF210FD48F17}" type="datetime4">
              <a:rPr lang="en-SG" smtClean="0"/>
              <a:t>3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>
          <a:xfrm>
            <a:off x="3028950" y="6529986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dirty="0" err="1" lang="en-US"/>
              <a:t>SingMass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>
          <a:xfrm>
            <a:off x="6457950" y="652998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EXPLORATORY DATA ANALYSIS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Clustering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Figure 1.</a:t>
            </a:r>
            <a:r>
              <a:rPr/>
              <a:t> Heatmap with clusering of samples and lipid species</a:t>
            </a:r>
          </a:p>
        </p:txBody>
      </p:sp>
      <p:pic>
        <p:nvPicPr>
          <p:cNvPr descr="Report_SLING_MIQAR_V01_files/figure-pptx/heatma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927100"/>
            <a:ext cx="57912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dirty="0" err="1" lang="en-US"/>
              <a:t>SingMass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PCA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Figure 2.</a:t>
            </a:r>
            <a:r>
              <a:rPr/>
              <a:t> Principal component analysis of all samples based on all lipid species. Ellipses are solely meant for annotation of the groups.</a:t>
            </a:r>
          </a:p>
        </p:txBody>
      </p:sp>
      <p:pic>
        <p:nvPicPr>
          <p:cNvPr descr="Report_SLING_MIQAR_V01_files/figure-pptx/pc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927100"/>
            <a:ext cx="57912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dirty="0" err="1" lang="en-US"/>
              <a:t>SingMass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Statistical Comparisons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Figure 3.</a:t>
            </a:r>
            <a:r>
              <a:rPr/>
              <a:t> Volcano plots from the statistical comparison of the experimental groups using Welch’s </a:t>
            </a:r>
            <a:r>
              <a:rPr i="1"/>
              <a:t>t</a:t>
            </a:r>
            <a:r>
              <a:rPr/>
              <a:t>-tests. Lipid species with significant differences between the groups are highlighted in red (</a:t>
            </a:r>
            <a:r>
              <a:rPr i="1"/>
              <a:t>P</a:t>
            </a:r>
            <a:r>
              <a:rPr/>
              <a:t> &lt; 0.05 and |FC| &gt; 1.1).</a:t>
            </a:r>
          </a:p>
        </p:txBody>
      </p:sp>
      <p:pic>
        <p:nvPicPr>
          <p:cNvPr descr="Report_SLING_MIQAR_V01_files/figure-pptx/volcan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927100"/>
            <a:ext cx="6959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dirty="0" err="1" lang="en-US"/>
              <a:t>SingMass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Significanlty different lipid species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Figure 4.</a:t>
            </a:r>
            <a:r>
              <a:rPr/>
              <a:t> Lipid species with statistically significant changes as indicated in the Figure 3 (</a:t>
            </a:r>
            <a:r>
              <a:rPr i="1"/>
              <a:t>P</a:t>
            </a:r>
            <a:r>
              <a:rPr/>
              <a:t> &gt; 0.5, |FC| &gt; 1.1)</a:t>
            </a:r>
          </a:p>
          <a:p>
            <a:pPr lvl="0" indent="0">
              <a:buNone/>
            </a:pPr>
            <a:r>
              <a:rPr>
                <a:latin typeface="Courier"/>
              </a:rPr>
              <a:t>## [[1]]</a:t>
            </a:r>
          </a:p>
        </p:txBody>
      </p:sp>
      <p:pic>
        <p:nvPicPr>
          <p:cNvPr descr="Report_SLING_MIQAR_V01_files/figure-pptx/dot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927100"/>
            <a:ext cx="6959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dirty="0" err="1" lang="en-US"/>
              <a:t>SingMass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Dot/box plots of all species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Figure 5.</a:t>
            </a:r>
            <a:r>
              <a:rPr/>
              <a:t> All species quantified and passing QC</a:t>
            </a:r>
          </a:p>
          <a:p>
            <a:pPr lvl="0" indent="0">
              <a:buNone/>
            </a:pPr>
            <a:r>
              <a:rPr>
                <a:latin typeface="Courier"/>
              </a:rPr>
              <a:t>## [[1]]</a:t>
            </a:r>
          </a:p>
        </p:txBody>
      </p:sp>
      <p:pic>
        <p:nvPicPr>
          <p:cNvPr descr="Report_SLING_MIQAR_V01_files/figure-pptx/d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927100"/>
            <a:ext cx="6959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dirty="0" err="1" lang="en-US"/>
              <a:t>SingMass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
## [[2]]</a:t>
            </a:r>
          </a:p>
        </p:txBody>
      </p:sp>
      <p:pic>
        <p:nvPicPr>
          <p:cNvPr descr="Report_SLING_MIQAR_V01_files/figure-pptx/do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927100"/>
            <a:ext cx="6959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dirty="0" err="1" lang="en-US"/>
              <a:t>SingMass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</dc:title>
  <dc:creator>SingMass / 03 March 2023</dc:creator>
  <cp:keywords/>
  <dcterms:created xsi:type="dcterms:W3CDTF">2023-03-06T07:54:42Z</dcterms:created>
  <dcterms:modified xsi:type="dcterms:W3CDTF">2023-03-06T07:54:42Z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Lipidomics Analysis Report V1.2</vt:lpwstr>
  </property>
</Properties>
</file>