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753"/>
  </p:normalViewPr>
  <p:slideViewPr>
    <p:cSldViewPr snapToGrid="0">
      <p:cViewPr>
        <p:scale>
          <a:sx n="231" d="100"/>
          <a:sy n="231" d="100"/>
        </p:scale>
        <p:origin x="40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SingMass Logo">
            <a:extLst>
              <a:ext uri="{FF2B5EF4-FFF2-40B4-BE49-F238E27FC236}">
                <a16:creationId xmlns:a16="http://schemas.microsoft.com/office/drawing/2014/main" id="{15831A08-67A7-E39E-3962-41AF37D1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0225"/>
            <a:ext cx="2887891" cy="94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8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8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8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/>
          <a:lstStyle/>
          <a:p>
            <a:pPr marL="0" lvl="0" indent="0">
              <a:buNone/>
            </a:pPr>
            <a:r>
              <a:t>Daniel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/>
          <a:p>
            <a:pPr marL="0" lvl="0" indent="0">
              <a:buNone/>
            </a:pPr>
            <a:r>
              <a:t>Lipidomics Analysis Report V1.2</a:t>
            </a:r>
            <a:br/>
            <a:br/>
            <a:r>
              <a:t>SingMass / 03 March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
## [[3]]</a:t>
            </a:r>
          </a:p>
        </p:txBody>
      </p:sp>
      <p:pic>
        <p:nvPicPr>
          <p:cNvPr id="2" name="Picture 1" descr="Report_SLING_MIQAR_V01_files/figure-pptx/dot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EXPLORATORY DATA ANALYSIS</a:t>
            </a:r>
          </a:p>
          <a:p>
            <a:pPr lvl="1"/>
            <a:r>
              <a:rPr>
                <a:hlinkClick r:id="rId3" action="ppaction://hlinksldjump"/>
              </a:rPr>
              <a:t>Sample Clustering</a:t>
            </a:r>
          </a:p>
          <a:p>
            <a:pPr lvl="1"/>
            <a:r>
              <a:rPr>
                <a:hlinkClick r:id="rId4" action="ppaction://hlinksldjump"/>
              </a:rPr>
              <a:t>PCA analysis</a:t>
            </a:r>
          </a:p>
          <a:p>
            <a:pPr lvl="1"/>
            <a:r>
              <a:rPr>
                <a:hlinkClick r:id="rId5" action="ppaction://hlinksldjump"/>
              </a:rPr>
              <a:t>Statistical Comparisons</a:t>
            </a:r>
          </a:p>
          <a:p>
            <a:pPr lvl="1"/>
            <a:r>
              <a:rPr>
                <a:hlinkClick r:id="rId6" action="ppaction://hlinksldjump"/>
              </a:rPr>
              <a:t>Significanlty different lipid species</a:t>
            </a:r>
          </a:p>
          <a:p>
            <a:pPr lvl="1"/>
            <a:r>
              <a:rPr>
                <a:hlinkClick r:id="rId7" action="ppaction://hlinksldjump"/>
              </a:rPr>
              <a:t>Dot/box plots of all species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marL="0" lvl="0" indent="0">
              <a:buNone/>
            </a:pPr>
            <a:r>
              <a:t>EXPLORATORY DATA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Sample Clustering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b="1" dirty="0"/>
              <a:t>Figure 1.</a:t>
            </a:r>
            <a:r>
              <a:rPr dirty="0"/>
              <a:t> Heatmap with clus</a:t>
            </a:r>
            <a:r>
              <a:rPr lang="en-US" dirty="0"/>
              <a:t>t</a:t>
            </a:r>
            <a:r>
              <a:rPr dirty="0"/>
              <a:t>ering of samples</a:t>
            </a:r>
            <a:r>
              <a:rPr lang="en-US" dirty="0"/>
              <a:t>. </a:t>
            </a:r>
            <a:r>
              <a:rPr lang="en-US" dirty="0" err="1"/>
              <a:t>Dendogram</a:t>
            </a:r>
            <a:r>
              <a:rPr lang="en-US" dirty="0"/>
              <a:t> is based on hierarchical clustering of </a:t>
            </a:r>
            <a:r>
              <a:rPr lang="en-US" dirty="0" err="1"/>
              <a:t>euclidean</a:t>
            </a:r>
            <a:r>
              <a:rPr lang="en-US" dirty="0"/>
              <a:t> distances of z-scored lipid concentrations using complete linkage. Lipid species were ordered by alphabetical order. For the heatmap, colors corresponds z-scored (per row) concentration values. </a:t>
            </a:r>
          </a:p>
        </p:txBody>
      </p:sp>
      <p:pic>
        <p:nvPicPr>
          <p:cNvPr id="3" name="Picture 1" descr="Report_SLING_MIQAR_V01_files/figure-pptx/heatm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PCA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Figure 2.</a:t>
            </a:r>
            <a:r>
              <a:rPr dirty="0"/>
              <a:t> Principal component analysis </a:t>
            </a:r>
            <a:r>
              <a:rPr lang="en-US" dirty="0"/>
              <a:t>(PCA) </a:t>
            </a:r>
            <a:r>
              <a:rPr dirty="0"/>
              <a:t>of all samples based on all lipid species. </a:t>
            </a:r>
            <a:r>
              <a:rPr lang="en-US" dirty="0"/>
              <a:t>PCA is based on standardized and centered (z-scored) concentration data of all measured lipid species and samples. Shaded e</a:t>
            </a:r>
            <a:r>
              <a:rPr lang="en-SG" dirty="0" err="1"/>
              <a:t>llipses</a:t>
            </a:r>
            <a:r>
              <a:rPr lang="en-SG" dirty="0"/>
              <a:t> are solely meant for annotation of the groups (they do not correspond to any confidence ranges). 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Picture 1" descr="Report_SLING_MIQAR_V01_files/figure-pptx/pc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Statistical Comparisons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Figure 3.</a:t>
            </a:r>
            <a:r>
              <a:rPr dirty="0"/>
              <a:t> Volcano plots from the statistical comparison of the experimental groups</a:t>
            </a:r>
            <a:r>
              <a:rPr lang="en-US" dirty="0"/>
              <a:t>. Unadjusted P values were obtained from </a:t>
            </a:r>
            <a:r>
              <a:rPr dirty="0"/>
              <a:t>Welch’s </a:t>
            </a:r>
            <a:r>
              <a:rPr i="1" dirty="0"/>
              <a:t>t</a:t>
            </a:r>
            <a:r>
              <a:rPr dirty="0"/>
              <a:t>-tests</a:t>
            </a:r>
            <a:r>
              <a:rPr lang="en-US" dirty="0"/>
              <a:t> using lipid concentrations</a:t>
            </a:r>
            <a:r>
              <a:rPr dirty="0"/>
              <a:t>.</a:t>
            </a:r>
            <a:r>
              <a:rPr lang="en-US" dirty="0"/>
              <a:t> Log2FC corresponds to the log2 of the fold-changes between the group means of the </a:t>
            </a:r>
            <a:r>
              <a:rPr lang="en-US" dirty="0" err="1"/>
              <a:t>BaP</a:t>
            </a:r>
            <a:r>
              <a:rPr lang="en-US" dirty="0"/>
              <a:t> and CTRL experimental groups. Positive log2FC </a:t>
            </a:r>
            <a:r>
              <a:rPr lang="en-US" dirty="0" err="1"/>
              <a:t>indidcates</a:t>
            </a:r>
            <a:r>
              <a:rPr lang="en-US" dirty="0"/>
              <a:t> concentrations are higher the in </a:t>
            </a:r>
            <a:r>
              <a:rPr lang="en-US" dirty="0" err="1"/>
              <a:t>BaP</a:t>
            </a:r>
            <a:r>
              <a:rPr lang="en-US" dirty="0"/>
              <a:t> group compared to the reference group (CTRL). </a:t>
            </a:r>
            <a:r>
              <a:rPr dirty="0"/>
              <a:t>Lipid species with </a:t>
            </a:r>
            <a:r>
              <a:rPr lang="en-SG" i="1" dirty="0"/>
              <a:t>P</a:t>
            </a:r>
            <a:r>
              <a:rPr lang="en-SG" dirty="0"/>
              <a:t> &lt; 0.05  and |FC| &gt; 1.1 ( = |log2FC| &gt; 0.137) are</a:t>
            </a:r>
            <a:r>
              <a:rPr dirty="0"/>
              <a:t> highlighted in red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1" descr="Report_SLING_MIQAR_V01_files/figure-pptx/volcan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Significanlty different lipid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236" y="5616203"/>
            <a:ext cx="7398327" cy="93107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Figure 4.</a:t>
            </a:r>
            <a:r>
              <a:rPr dirty="0"/>
              <a:t> Lipid species with statistically significant changes as </a:t>
            </a:r>
            <a:r>
              <a:rPr lang="en-US" dirty="0"/>
              <a:t>highlighted </a:t>
            </a:r>
            <a:r>
              <a:rPr dirty="0"/>
              <a:t>in Figure 3</a:t>
            </a:r>
            <a:r>
              <a:rPr lang="en-US" dirty="0"/>
              <a:t>. Only lipid species with </a:t>
            </a:r>
            <a:r>
              <a:rPr i="1" dirty="0"/>
              <a:t>P</a:t>
            </a:r>
            <a:r>
              <a:rPr dirty="0"/>
              <a:t> </a:t>
            </a:r>
            <a:r>
              <a:rPr lang="en-US" dirty="0"/>
              <a:t>&lt;</a:t>
            </a:r>
            <a:r>
              <a:rPr dirty="0"/>
              <a:t> 0.5</a:t>
            </a:r>
            <a:r>
              <a:rPr lang="en-US" dirty="0"/>
              <a:t> and </a:t>
            </a:r>
            <a:r>
              <a:rPr dirty="0"/>
              <a:t>|FC| &gt; 1.1</a:t>
            </a:r>
            <a:r>
              <a:rPr lang="en-US" dirty="0"/>
              <a:t> in any of 2 comparisons (</a:t>
            </a:r>
            <a:r>
              <a:rPr lang="en-US" dirty="0" err="1"/>
              <a:t>BaP</a:t>
            </a:r>
            <a:r>
              <a:rPr lang="en-US" dirty="0"/>
              <a:t> 1 </a:t>
            </a:r>
            <a:r>
              <a:rPr lang="en-US" dirty="0" err="1"/>
              <a:t>μM</a:t>
            </a:r>
            <a:r>
              <a:rPr lang="en-US" dirty="0"/>
              <a:t> vs CTRL and </a:t>
            </a:r>
            <a:r>
              <a:rPr lang="en-US" dirty="0" err="1"/>
              <a:t>BaP</a:t>
            </a:r>
            <a:r>
              <a:rPr lang="en-US" dirty="0"/>
              <a:t> 2 </a:t>
            </a:r>
            <a:r>
              <a:rPr lang="en-US" dirty="0" err="1"/>
              <a:t>μM</a:t>
            </a:r>
            <a:r>
              <a:rPr lang="en-US" dirty="0"/>
              <a:t> vs CTRL, respectively) are shown. Statistical significances correspond to the results of Welch’s </a:t>
            </a:r>
            <a:r>
              <a:rPr lang="en-US" i="1" dirty="0"/>
              <a:t>t</a:t>
            </a:r>
            <a:r>
              <a:rPr lang="en-US" dirty="0"/>
              <a:t>-tests from concentration data. Only significant comparisons (</a:t>
            </a:r>
            <a:r>
              <a:rPr lang="en-US" i="1" dirty="0"/>
              <a:t>P</a:t>
            </a:r>
            <a:r>
              <a:rPr lang="en-US" dirty="0"/>
              <a:t> &lt; 0.05) indicated:  * &lt; 0.05, ** &lt; 0.01, *** &lt; 0.001. Concentration corresponds to </a:t>
            </a:r>
            <a:r>
              <a:rPr lang="en-US" dirty="0" err="1"/>
              <a:t>μmol</a:t>
            </a:r>
            <a:r>
              <a:rPr lang="en-US" dirty="0"/>
              <a:t>/L medium.</a:t>
            </a:r>
          </a:p>
          <a:p>
            <a:pPr marL="0" lvl="0" indent="0">
              <a:buNone/>
            </a:pPr>
            <a:endParaRPr dirty="0">
              <a:latin typeface="Courier"/>
            </a:endParaRPr>
          </a:p>
        </p:txBody>
      </p:sp>
      <p:pic>
        <p:nvPicPr>
          <p:cNvPr id="3" name="Picture 1" descr="Report_SLING_MIQAR_V01_files/figure-pptx/dot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Dot/box plots of all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Figure 5.</a:t>
            </a:r>
            <a:r>
              <a:rPr lang="en-SG" dirty="0"/>
              <a:t> Dot plots of all quantified lipid species. Statistical significances correspond to the result of a Welch’s </a:t>
            </a:r>
            <a:r>
              <a:rPr lang="en-SG" i="1" dirty="0"/>
              <a:t>t</a:t>
            </a:r>
            <a:r>
              <a:rPr lang="en-SG" dirty="0"/>
              <a:t>-test from concentration data. Only significant comparisons (</a:t>
            </a:r>
            <a:r>
              <a:rPr lang="en-SG" i="1" dirty="0"/>
              <a:t>P</a:t>
            </a:r>
            <a:r>
              <a:rPr lang="en-SG" dirty="0"/>
              <a:t> &lt; 0.05) indicated:  * &lt; 0.05, ** &lt; 0.01, *** &lt; 0.001. </a:t>
            </a:r>
            <a:r>
              <a:rPr lang="en-US" dirty="0"/>
              <a:t>Concentration corresponds to </a:t>
            </a:r>
            <a:r>
              <a:rPr lang="en-US" dirty="0" err="1"/>
              <a:t>μmol</a:t>
            </a:r>
            <a:r>
              <a:rPr lang="en-US" dirty="0"/>
              <a:t>/L medium.</a:t>
            </a:r>
          </a:p>
        </p:txBody>
      </p:sp>
      <p:pic>
        <p:nvPicPr>
          <p:cNvPr id="3" name="Picture 1" descr="Report_SLING_MIQAR_V01_files/figure-pptx/d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
## [[2]]</a:t>
            </a:r>
          </a:p>
        </p:txBody>
      </p:sp>
      <p:pic>
        <p:nvPicPr>
          <p:cNvPr id="2" name="Picture 1" descr="Report_SLING_MIQAR_V01_files/figure-pptx/dot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Courier</vt:lpstr>
      <vt:lpstr>Office Theme</vt:lpstr>
      <vt:lpstr>Daniel</vt:lpstr>
      <vt:lpstr>Table of Contents</vt:lpstr>
      <vt:lpstr>EXPLORATORY DATA ANALYSIS</vt:lpstr>
      <vt:lpstr>Sample Clustering</vt:lpstr>
      <vt:lpstr>PCA analysis</vt:lpstr>
      <vt:lpstr>Statistical Comparisons</vt:lpstr>
      <vt:lpstr>Significanlty different lipid species</vt:lpstr>
      <vt:lpstr>Dot/box plots of all species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</dc:title>
  <dc:creator>SingMass / 03 March 2023</dc:creator>
  <cp:keywords/>
  <cp:lastModifiedBy>Bo Johannes Burla</cp:lastModifiedBy>
  <cp:revision>1</cp:revision>
  <dcterms:created xsi:type="dcterms:W3CDTF">2023-03-06T07:54:42Z</dcterms:created>
  <dcterms:modified xsi:type="dcterms:W3CDTF">2023-03-08T08:16:39Z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Lipidomics Analysis Report V1.2</vt:lpwstr>
  </property>
</Properties>
</file>