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BB5"/>
    <a:srgbClr val="02B5A5"/>
    <a:srgbClr val="01B9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/>
    <p:restoredTop sz="94753"/>
  </p:normalViewPr>
  <p:slideViewPr>
    <p:cSldViewPr snapToGrid="0">
      <p:cViewPr>
        <p:scale>
          <a:sx n="231" d="100"/>
          <a:sy n="231" d="100"/>
        </p:scale>
        <p:origin x="40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chemeClr val="accent1">
                <a:lumMod val="20000"/>
                <a:lumOff val="80000"/>
                <a:alpha val="0"/>
              </a:schemeClr>
            </a:gs>
            <a:gs pos="74000">
              <a:schemeClr val="tx2">
                <a:lumMod val="20000"/>
                <a:lumOff val="80000"/>
              </a:schemeClr>
            </a:gs>
            <a:gs pos="83000">
              <a:schemeClr val="tx2">
                <a:lumMod val="40000"/>
                <a:lumOff val="60000"/>
                <a:alpha val="41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2416"/>
            <a:ext cx="7772400" cy="1734810"/>
          </a:xfrm>
        </p:spPr>
        <p:txBody>
          <a:bodyPr anchor="b"/>
          <a:lstStyle>
            <a:lvl1pPr algn="ctr"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82257"/>
            <a:ext cx="6858000" cy="106214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26" name="Picture 2" descr="SingMass Logo">
            <a:extLst>
              <a:ext uri="{FF2B5EF4-FFF2-40B4-BE49-F238E27FC236}">
                <a16:creationId xmlns:a16="http://schemas.microsoft.com/office/drawing/2014/main" id="{15831A08-67A7-E39E-3962-41AF37D109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70225"/>
            <a:ext cx="2887891" cy="94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57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68F8-AA6F-2344-826A-2C86C8BDA068}" type="datetime4">
              <a:rPr lang="en-SG" smtClean="0"/>
              <a:t>8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2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8A1B-1D94-B047-87DA-6258571EAFD0}" type="datetime4">
              <a:rPr lang="en-SG" smtClean="0"/>
              <a:t>8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3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6140"/>
            <a:ext cx="7886700" cy="61463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8779"/>
            <a:ext cx="7886700" cy="531721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2998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81F30FB8-41DB-214D-B434-BF210FD48F17}" type="datetime4">
              <a:rPr lang="en-SG" smtClean="0"/>
              <a:t>8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29986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2998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49E6F88-B7BB-340A-6930-3104EE209FC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47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8815898-6631-D1DC-8A37-B67285EA4F3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5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21278"/>
            <a:ext cx="3886200" cy="515568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21278"/>
            <a:ext cx="3886200" cy="515568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356-2BAB-6C4A-AF33-6ADF7DFF8F99}" type="datetime4">
              <a:rPr lang="en-SG" smtClean="0"/>
              <a:t>8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7681C24-25BA-9B0C-B32C-93F6D622F76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7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407B-8479-794A-BDAA-2D3C7BC542CF}" type="datetime4">
              <a:rPr lang="en-SG" smtClean="0"/>
              <a:t>8 March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D9E5945-292D-814F-4C2F-D620E252FD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52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64873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54358187-8347-FA4E-A343-750B6E624709}" type="datetime4">
              <a:rPr lang="en-SG" smtClean="0"/>
              <a:t>8 March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648736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64873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F469D1-D77B-611B-1B26-11413B0A0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22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BB5D-E0AF-EEDB-D79F-725B45DE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16C4D-0F7C-9CEB-0AE6-1C897CC7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DA6D-4C68-394F-AA63-B72B565FC0CB}" type="datetime4">
              <a:rPr lang="en-SG" smtClean="0"/>
              <a:t>8 March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33DDE-5558-2808-52A3-AC61B4EC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5F8E3-96E9-E5EC-B9BA-1801A5BC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1E6421-FBD7-DA3F-424F-E02D8DAB8D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938151"/>
            <a:ext cx="7886700" cy="505942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4339-F517-4D47-9AA0-7686C6F3CB50}" type="datetime4">
              <a:rPr lang="en-SG" smtClean="0"/>
              <a:t>8 March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B408134-6634-B864-679C-CFC26299975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90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1" y="938151"/>
            <a:ext cx="8301593" cy="46432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151" y="5676838"/>
            <a:ext cx="7398327" cy="931079"/>
          </a:xfrm>
        </p:spPr>
        <p:txBody>
          <a:bodyPr/>
          <a:lstStyle>
            <a:lvl1pPr marL="0" indent="0" algn="just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8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449D266-7EC6-EBD6-5B64-9380C2E3713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1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09263"/>
            <a:ext cx="7886700" cy="614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26275"/>
            <a:ext cx="7886700" cy="547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541861"/>
            <a:ext cx="2057400" cy="17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37EBDA6D-4C68-394F-AA63-B72B565FC0CB}" type="datetime4">
              <a:rPr lang="en-SG" smtClean="0"/>
              <a:t>8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41861"/>
            <a:ext cx="3086100" cy="17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0" i="0">
                <a:solidFill>
                  <a:schemeClr val="tx1">
                    <a:tint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41861"/>
            <a:ext cx="2057400" cy="17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0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accent1">
              <a:lumMod val="50000"/>
            </a:schemeClr>
          </a:solidFill>
          <a:latin typeface="Arial Narrow" panose="020B0604020202020204" pitchFamily="34" charset="0"/>
          <a:ea typeface="+mj-ea"/>
          <a:cs typeface="Arial Narrow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2416"/>
            <a:ext cx="7772400" cy="1734810"/>
          </a:xfrm>
        </p:spPr>
        <p:txBody>
          <a:bodyPr/>
          <a:lstStyle/>
          <a:p>
            <a:pPr marL="0" lvl="0" indent="0">
              <a:buNone/>
            </a:pPr>
            <a:r>
              <a:t>Daniel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82257"/>
            <a:ext cx="6858000" cy="1062141"/>
          </a:xfrm>
        </p:spPr>
        <p:txBody>
          <a:bodyPr/>
          <a:lstStyle/>
          <a:p>
            <a:pPr marL="0" lvl="0" indent="0">
              <a:buNone/>
            </a:pPr>
            <a:r>
              <a:t>Lipidomics Analysis Report V1.2</a:t>
            </a:r>
            <a:br/>
            <a:br/>
            <a:r>
              <a:t>SingMass / 03 March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lvl="0" indent="0">
              <a:buNone/>
            </a:pPr>
            <a:r>
              <a:rPr>
                <a:latin typeface="Courier"/>
              </a:rPr>
              <a:t>## 
## [[3]]</a:t>
            </a:r>
          </a:p>
        </p:txBody>
      </p:sp>
      <p:pic>
        <p:nvPicPr>
          <p:cNvPr id="2" name="Picture 1" descr="Report_SLING_MIQAR_V01_files/figure-pptx/dot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927100"/>
            <a:ext cx="6959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8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6140"/>
            <a:ext cx="7886700" cy="614630"/>
          </a:xfrm>
        </p:spPr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EXPLORATORY DATA ANALYSIS</a:t>
            </a:r>
          </a:p>
          <a:p>
            <a:pPr lvl="1"/>
            <a:r>
              <a:rPr>
                <a:hlinkClick r:id="rId3" action="ppaction://hlinksldjump"/>
              </a:rPr>
              <a:t>Sample Clustering</a:t>
            </a:r>
          </a:p>
          <a:p>
            <a:pPr lvl="1"/>
            <a:r>
              <a:rPr>
                <a:hlinkClick r:id="rId4" action="ppaction://hlinksldjump"/>
              </a:rPr>
              <a:t>PCA analysis</a:t>
            </a:r>
          </a:p>
          <a:p>
            <a:pPr lvl="1"/>
            <a:r>
              <a:rPr>
                <a:hlinkClick r:id="rId5" action="ppaction://hlinksldjump"/>
              </a:rPr>
              <a:t>Statistical Comparisons</a:t>
            </a:r>
          </a:p>
          <a:p>
            <a:pPr lvl="1"/>
            <a:r>
              <a:rPr>
                <a:hlinkClick r:id="rId6" action="ppaction://hlinksldjump"/>
              </a:rPr>
              <a:t>Significanlty different lipid species</a:t>
            </a:r>
          </a:p>
          <a:p>
            <a:pPr lvl="1"/>
            <a:r>
              <a:rPr>
                <a:hlinkClick r:id="rId7" action="ppaction://hlinksldjump"/>
              </a:rPr>
              <a:t>Dot/box plots of all species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2998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81F30FB8-41DB-214D-B434-BF210FD48F17}" type="datetime4">
              <a:rPr lang="en-SG" smtClean="0"/>
              <a:t>8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29986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2998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/>
          <a:lstStyle/>
          <a:p>
            <a:pPr marL="0" lvl="0" indent="0">
              <a:buNone/>
            </a:pPr>
            <a:r>
              <a:t>EXPLORATORY DATA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marL="0" lvl="0" indent="0">
              <a:buNone/>
            </a:pPr>
            <a:r>
              <a:t>Sample Clustering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b="1" dirty="0"/>
              <a:t>Figure 1.</a:t>
            </a:r>
            <a:r>
              <a:rPr dirty="0"/>
              <a:t> Heatmap with clus</a:t>
            </a:r>
            <a:r>
              <a:rPr lang="en-US" dirty="0"/>
              <a:t>t</a:t>
            </a:r>
            <a:r>
              <a:rPr dirty="0"/>
              <a:t>ering of samples</a:t>
            </a:r>
            <a:r>
              <a:rPr lang="en-US" dirty="0"/>
              <a:t>. </a:t>
            </a:r>
            <a:r>
              <a:rPr lang="en-US" dirty="0" err="1"/>
              <a:t>Dendogram</a:t>
            </a:r>
            <a:r>
              <a:rPr lang="en-US" dirty="0"/>
              <a:t> is based on hierarchical clustering of </a:t>
            </a:r>
            <a:r>
              <a:rPr lang="en-US" dirty="0" err="1"/>
              <a:t>euclidean</a:t>
            </a:r>
            <a:r>
              <a:rPr lang="en-US" dirty="0"/>
              <a:t> distances of z-scored lipid concentrations using complete linkage. Lipid species were ordered by alphabetical order. For the heatmap, colors corresponds z-scored (per row) concentration values. </a:t>
            </a:r>
          </a:p>
        </p:txBody>
      </p:sp>
      <p:pic>
        <p:nvPicPr>
          <p:cNvPr id="3" name="Picture 1" descr="Report_SLING_MIQAR_V01_files/figure-pptx/heatmap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927100"/>
            <a:ext cx="57912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8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marL="0" lvl="0" indent="0">
              <a:buNone/>
            </a:pPr>
            <a:r>
              <a:t>PCA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b="1" dirty="0"/>
              <a:t>Figure 2.</a:t>
            </a:r>
            <a:r>
              <a:rPr dirty="0"/>
              <a:t> Principal component analysis </a:t>
            </a:r>
            <a:r>
              <a:rPr lang="en-US" dirty="0"/>
              <a:t>(PCA) </a:t>
            </a:r>
            <a:r>
              <a:rPr dirty="0"/>
              <a:t>of all samples based on all lipid species. </a:t>
            </a:r>
            <a:r>
              <a:rPr lang="en-US" dirty="0"/>
              <a:t>PCA is based on standardized and centered (z-scored) concentration data of all measured lipid species and samples. Shaded e</a:t>
            </a:r>
            <a:r>
              <a:rPr lang="en-SG" dirty="0" err="1"/>
              <a:t>llipses</a:t>
            </a:r>
            <a:r>
              <a:rPr lang="en-SG" dirty="0"/>
              <a:t> are solely meant for annotation of the groups (they do not correspond to any confidence ranges). </a:t>
            </a: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3" name="Picture 1" descr="Report_SLING_MIQAR_V01_files/figure-pptx/pca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927100"/>
            <a:ext cx="57912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8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marL="0" lvl="0" indent="0">
              <a:buNone/>
            </a:pPr>
            <a:r>
              <a:t>Statistical Comparisons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9168" y="5522601"/>
            <a:ext cx="7398327" cy="93107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/>
              <a:t>Figure 3.</a:t>
            </a:r>
            <a:r>
              <a:rPr dirty="0"/>
              <a:t> Volcano plots from the statistical comparison of the experimental groups</a:t>
            </a:r>
            <a:r>
              <a:rPr lang="en-US" dirty="0"/>
              <a:t>. Unadjusted P values were obtained from </a:t>
            </a:r>
            <a:r>
              <a:rPr dirty="0"/>
              <a:t>Welch’s </a:t>
            </a:r>
            <a:r>
              <a:rPr i="1" dirty="0"/>
              <a:t>t</a:t>
            </a:r>
            <a:r>
              <a:rPr dirty="0"/>
              <a:t>-tests</a:t>
            </a:r>
            <a:r>
              <a:rPr lang="en-US" dirty="0"/>
              <a:t> using lipid concentrations</a:t>
            </a:r>
            <a:r>
              <a:rPr dirty="0"/>
              <a:t>.</a:t>
            </a:r>
            <a:r>
              <a:rPr lang="en-US" dirty="0"/>
              <a:t> Log2FC corresponds to the log2 of the fold-changes between the group means of the </a:t>
            </a:r>
            <a:r>
              <a:rPr lang="en-US" dirty="0" err="1"/>
              <a:t>BaP</a:t>
            </a:r>
            <a:r>
              <a:rPr lang="en-US" dirty="0"/>
              <a:t> and CTRL experimental groups. Positive log2FC </a:t>
            </a:r>
            <a:r>
              <a:rPr lang="en-US" dirty="0" err="1"/>
              <a:t>indidcates</a:t>
            </a:r>
            <a:r>
              <a:rPr lang="en-US" dirty="0"/>
              <a:t> concentrations are higher the in </a:t>
            </a:r>
            <a:r>
              <a:rPr lang="en-US" dirty="0" err="1"/>
              <a:t>BaP</a:t>
            </a:r>
            <a:r>
              <a:rPr lang="en-US" dirty="0"/>
              <a:t> group compared to the reference group (CTRL). </a:t>
            </a:r>
            <a:r>
              <a:rPr dirty="0"/>
              <a:t>Lipid species with </a:t>
            </a:r>
            <a:r>
              <a:rPr lang="en-SG" i="1" dirty="0"/>
              <a:t>P</a:t>
            </a:r>
            <a:r>
              <a:rPr lang="en-SG" dirty="0"/>
              <a:t> &lt; 0.05  and |FC| &gt; 1.1 ( = |log2FC| &gt; 0.137) are</a:t>
            </a:r>
            <a:r>
              <a:rPr dirty="0"/>
              <a:t> highlighted in red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3" name="Picture 1" descr="Report_SLING_MIQAR_V01_files/figure-pptx/volcano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927100"/>
            <a:ext cx="6959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8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marL="0" lvl="0" indent="0">
              <a:buNone/>
            </a:pPr>
            <a:r>
              <a:t>Significanlty different lipid species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8236" y="5616203"/>
            <a:ext cx="7398327" cy="931079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b="1" dirty="0"/>
              <a:t>Figure 4.</a:t>
            </a:r>
            <a:r>
              <a:rPr dirty="0"/>
              <a:t> Lipid species with statistically significant changes as </a:t>
            </a:r>
            <a:r>
              <a:rPr lang="en-US" dirty="0"/>
              <a:t>highlighted </a:t>
            </a:r>
            <a:r>
              <a:rPr dirty="0"/>
              <a:t>in Figure 3</a:t>
            </a:r>
            <a:r>
              <a:rPr lang="en-US" dirty="0"/>
              <a:t>. Only lipid species with </a:t>
            </a:r>
            <a:r>
              <a:rPr i="1" dirty="0"/>
              <a:t>P</a:t>
            </a:r>
            <a:r>
              <a:rPr dirty="0"/>
              <a:t> </a:t>
            </a:r>
            <a:r>
              <a:rPr lang="en-US" dirty="0"/>
              <a:t>&lt;</a:t>
            </a:r>
            <a:r>
              <a:rPr dirty="0"/>
              <a:t> 0.5</a:t>
            </a:r>
            <a:r>
              <a:rPr lang="en-US" dirty="0"/>
              <a:t> and </a:t>
            </a:r>
            <a:r>
              <a:rPr dirty="0"/>
              <a:t>|FC| &gt; 1.1</a:t>
            </a:r>
            <a:r>
              <a:rPr lang="en-US" dirty="0"/>
              <a:t> in any of 2 comparisons (</a:t>
            </a:r>
            <a:r>
              <a:rPr lang="en-US" dirty="0" err="1"/>
              <a:t>BaP</a:t>
            </a:r>
            <a:r>
              <a:rPr lang="en-US" dirty="0"/>
              <a:t> 1 </a:t>
            </a:r>
            <a:r>
              <a:rPr lang="en-US" dirty="0" err="1"/>
              <a:t>μM</a:t>
            </a:r>
            <a:r>
              <a:rPr lang="en-US" dirty="0"/>
              <a:t> vs CTRL and </a:t>
            </a:r>
            <a:r>
              <a:rPr lang="en-US" dirty="0" err="1"/>
              <a:t>BaP</a:t>
            </a:r>
            <a:r>
              <a:rPr lang="en-US" dirty="0"/>
              <a:t> 2 </a:t>
            </a:r>
            <a:r>
              <a:rPr lang="en-US" dirty="0" err="1"/>
              <a:t>μM</a:t>
            </a:r>
            <a:r>
              <a:rPr lang="en-US" dirty="0"/>
              <a:t> vs CTRL, respectively) are shown. Statistical significances correspond to the results of Welch’s </a:t>
            </a:r>
            <a:r>
              <a:rPr lang="en-US" i="1" dirty="0"/>
              <a:t>t</a:t>
            </a:r>
            <a:r>
              <a:rPr lang="en-US" dirty="0"/>
              <a:t>-tests from concentration data. Only significant comparisons (</a:t>
            </a:r>
            <a:r>
              <a:rPr lang="en-US" i="1" dirty="0"/>
              <a:t>P</a:t>
            </a:r>
            <a:r>
              <a:rPr lang="en-US" dirty="0"/>
              <a:t> &lt; 0.05) indicated:  * &lt; 0.05, ** &lt; 0.01, *** &lt; 0.001. Concentration corresponds to </a:t>
            </a:r>
            <a:r>
              <a:rPr lang="en-US" dirty="0" err="1"/>
              <a:t>μmol</a:t>
            </a:r>
            <a:r>
              <a:rPr lang="en-US" dirty="0"/>
              <a:t>/L medium.</a:t>
            </a:r>
          </a:p>
          <a:p>
            <a:pPr marL="0" lvl="0" indent="0">
              <a:buNone/>
            </a:pPr>
            <a:endParaRPr dirty="0">
              <a:latin typeface="Courier"/>
            </a:endParaRPr>
          </a:p>
        </p:txBody>
      </p:sp>
      <p:pic>
        <p:nvPicPr>
          <p:cNvPr id="3" name="Picture 1" descr="Report_SLING_MIQAR_V01_files/figure-pptx/dot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927100"/>
            <a:ext cx="6959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8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marL="0" lvl="0" indent="0">
              <a:buNone/>
            </a:pPr>
            <a:r>
              <a:t>Dot/box plots of all species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Figure 5.</a:t>
            </a:r>
            <a:r>
              <a:rPr lang="en-SG" dirty="0"/>
              <a:t> Dot and box plots of all quantified lipid species. Statistical significances correspond to the result of a Welch’s </a:t>
            </a:r>
            <a:r>
              <a:rPr lang="en-SG" i="1" dirty="0"/>
              <a:t>t</a:t>
            </a:r>
            <a:r>
              <a:rPr lang="en-SG" dirty="0"/>
              <a:t>-test from concentration data. Only significant comparisons (</a:t>
            </a:r>
            <a:r>
              <a:rPr lang="en-SG" i="1" dirty="0"/>
              <a:t>P</a:t>
            </a:r>
            <a:r>
              <a:rPr lang="en-SG" dirty="0"/>
              <a:t> &lt; 0.05) indicated:  * &lt; 0.05, ** &lt; 0.01, *** &lt; 0.001. </a:t>
            </a:r>
            <a:r>
              <a:rPr lang="en-US" dirty="0"/>
              <a:t>Concentration corresponds to </a:t>
            </a:r>
            <a:r>
              <a:rPr lang="en-US" dirty="0" err="1"/>
              <a:t>μmol</a:t>
            </a:r>
            <a:r>
              <a:rPr lang="en-US" dirty="0"/>
              <a:t>/L medium.</a:t>
            </a:r>
          </a:p>
        </p:txBody>
      </p:sp>
      <p:pic>
        <p:nvPicPr>
          <p:cNvPr id="3" name="Picture 1" descr="Report_SLING_MIQAR_V01_files/figure-pptx/d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927100"/>
            <a:ext cx="6959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8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lvl="0" indent="0">
              <a:buNone/>
            </a:pPr>
            <a:r>
              <a:rPr>
                <a:latin typeface="Courier"/>
              </a:rPr>
              <a:t>## 
## [[2]]</a:t>
            </a:r>
          </a:p>
        </p:txBody>
      </p:sp>
      <p:pic>
        <p:nvPicPr>
          <p:cNvPr id="2" name="Picture 1" descr="Report_SLING_MIQAR_V01_files/figure-pptx/dot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927100"/>
            <a:ext cx="6959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8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440</Words>
  <Application>Microsoft Macintosh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Narrow</vt:lpstr>
      <vt:lpstr>Courier</vt:lpstr>
      <vt:lpstr>Office Theme</vt:lpstr>
      <vt:lpstr>Daniel</vt:lpstr>
      <vt:lpstr>Table of Contents</vt:lpstr>
      <vt:lpstr>EXPLORATORY DATA ANALYSIS</vt:lpstr>
      <vt:lpstr>Sample Clustering</vt:lpstr>
      <vt:lpstr>PCA analysis</vt:lpstr>
      <vt:lpstr>Statistical Comparisons</vt:lpstr>
      <vt:lpstr>Significanlty different lipid species</vt:lpstr>
      <vt:lpstr>Dot/box plots of all species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</dc:title>
  <dc:creator>SingMass / 03 March 2023</dc:creator>
  <cp:keywords/>
  <cp:lastModifiedBy>Bo Johannes Burla</cp:lastModifiedBy>
  <cp:revision>3</cp:revision>
  <dcterms:created xsi:type="dcterms:W3CDTF">2023-03-06T07:54:42Z</dcterms:created>
  <dcterms:modified xsi:type="dcterms:W3CDTF">2023-03-08T08:19:29Z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Lipidomics Analysis Report V1.2</vt:lpwstr>
  </property>
</Properties>
</file>