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60" r:id="rId1"/>
  </p:sldMasterIdLst>
  <p:sldIdLst>
    <p:sldId id="257" r:id="rId2"/>
    <p:sldId id="258" r:id="rId3"/>
    <p:sldId id="260" r:id="rId4"/>
    <p:sldId id="261" r:id="rId5"/>
    <p:sldId id="259" r:id="rId6"/>
    <p:sldId id="256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F8BB5"/>
    <a:srgbClr val="02B5A5"/>
    <a:srgbClr val="01B9F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756"/>
    <p:restoredTop sz="94719"/>
  </p:normalViewPr>
  <p:slideViewPr>
    <p:cSldViewPr snapToGrid="0">
      <p:cViewPr varScale="1">
        <p:scale>
          <a:sx n="115" d="100"/>
          <a:sy n="115" d="100"/>
        </p:scale>
        <p:origin x="1224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gradFill flip="none" rotWithShape="1">
          <a:gsLst>
            <a:gs pos="0">
              <a:schemeClr val="accent1">
                <a:lumMod val="20000"/>
                <a:lumOff val="80000"/>
                <a:alpha val="0"/>
              </a:schemeClr>
            </a:gs>
            <a:gs pos="74000">
              <a:schemeClr val="tx2">
                <a:lumMod val="20000"/>
                <a:lumOff val="80000"/>
              </a:schemeClr>
            </a:gs>
            <a:gs pos="83000">
              <a:schemeClr val="tx2">
                <a:lumMod val="40000"/>
                <a:lumOff val="60000"/>
                <a:alpha val="41000"/>
              </a:schemeClr>
            </a:gs>
            <a:gs pos="100000">
              <a:schemeClr val="tx2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81136"/>
            <a:ext cx="7772400" cy="1734810"/>
          </a:xfrm>
        </p:spPr>
        <p:txBody>
          <a:bodyPr anchor="b"/>
          <a:lstStyle>
            <a:lvl1pPr algn="ctr">
              <a:defRPr sz="4400" b="1" i="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051BB644-C009-3470-957A-03386D40AC39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3946" y="312126"/>
            <a:ext cx="4085244" cy="17348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88572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9268F8-AA6F-2344-826A-2C86C8BDA068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592467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498A1B-1D94-B047-87DA-6258571EAFD0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69357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16140"/>
            <a:ext cx="7886700" cy="614630"/>
          </a:xfrm>
        </p:spPr>
        <p:txBody>
          <a:bodyPr/>
          <a:lstStyle/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52998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52998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A49E6F88-B7BB-340A-6930-3104EE209FCC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01478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8815898-6631-D1DC-8A37-B67285EA4F3B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78582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021278"/>
            <a:ext cx="3886200" cy="5155685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A90356-2BAB-6C4A-AF33-6ADF7DFF8F99}" type="datetime4">
              <a:rPr lang="en-SG" smtClean="0"/>
              <a:t>3 March 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57681C24-25BA-9B0C-B32C-93F6D622F76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508747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8E407B-8479-794A-BDAA-2D3C7BC542CF}" type="datetime4">
              <a:rPr lang="en-SG" smtClean="0"/>
              <a:t>3 March 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10" name="Picture 2">
            <a:extLst>
              <a:ext uri="{FF2B5EF4-FFF2-40B4-BE49-F238E27FC236}">
                <a16:creationId xmlns:a16="http://schemas.microsoft.com/office/drawing/2014/main" id="{8D9E5945-292D-814F-4C2F-D620E252FD7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655240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286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54358187-8347-FA4E-A343-750B6E624709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028950" y="6648736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457950" y="6648736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80F469D1-D77B-611B-1B26-11413B0A003D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49227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54BB5D-E0AF-EEDB-D79F-725B45DEFC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CD16C4D-0F7C-9CEB-0AE6-1C897CC7E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F33DDE-5558-2808-52A3-AC61B4EC3A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C05F8E3-96E9-E5EC-B9BA-1801A5BC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Picture Placeholder 6">
            <a:extLst>
              <a:ext uri="{FF2B5EF4-FFF2-40B4-BE49-F238E27FC236}">
                <a16:creationId xmlns:a16="http://schemas.microsoft.com/office/drawing/2014/main" id="{B61E6421-FBD7-DA3F-424F-E02D8DAB8D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28650" y="938151"/>
            <a:ext cx="7886700" cy="505942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76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14339-F517-4D47-9AA0-7686C6F3CB50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BB408134-6634-B864-679C-CFC262999757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979033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521" y="938151"/>
            <a:ext cx="8301593" cy="464325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38151" y="5676838"/>
            <a:ext cx="7398327" cy="931079"/>
          </a:xfrm>
        </p:spPr>
        <p:txBody>
          <a:bodyPr/>
          <a:lstStyle>
            <a:lvl1pPr marL="0" indent="0" algn="just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8" name="Picture 2">
            <a:extLst>
              <a:ext uri="{FF2B5EF4-FFF2-40B4-BE49-F238E27FC236}">
                <a16:creationId xmlns:a16="http://schemas.microsoft.com/office/drawing/2014/main" id="{E449D266-7EC6-EBD6-5B64-9380C2E3713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9658"/>
          <a:stretch/>
        </p:blipFill>
        <p:spPr bwMode="auto">
          <a:xfrm>
            <a:off x="7624968" y="178131"/>
            <a:ext cx="1305276" cy="4453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876134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09263"/>
            <a:ext cx="7886700" cy="61463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926275"/>
            <a:ext cx="7886700" cy="5474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37EBDA6D-4C68-394F-AA63-B72B565FC0CB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541861"/>
            <a:ext cx="30861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541861"/>
            <a:ext cx="2057400" cy="17961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 i="0">
                <a:solidFill>
                  <a:schemeClr val="tx1">
                    <a:tint val="75000"/>
                  </a:schemeClr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fld id="{D639EF7D-6298-E249-B773-21A818C4E84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28035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72" r:id="rId7"/>
    <p:sldLayoutId id="2147483667" r:id="rId8"/>
    <p:sldLayoutId id="2147483668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b="1" i="0" kern="1200">
          <a:solidFill>
            <a:schemeClr val="accent1">
              <a:lumMod val="50000"/>
            </a:schemeClr>
          </a:solidFill>
          <a:latin typeface="Arial Narrow" panose="020B0604020202020204" pitchFamily="34" charset="0"/>
          <a:ea typeface="+mj-ea"/>
          <a:cs typeface="Arial Narrow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Arial Narrow" panose="020B0604020202020204" pitchFamily="34" charset="0"/>
          <a:ea typeface="+mn-ea"/>
          <a:cs typeface="Arial Narrow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SLINGhub/SLINGtools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Research Update</a:t>
            </a:r>
            <a:br>
              <a:rPr lang="en-US" dirty="0"/>
            </a:br>
            <a:r>
              <a:rPr lang="en-US" sz="4800" dirty="0"/>
              <a:t>2023 Q1</a:t>
            </a:r>
            <a:br>
              <a:rPr lang="en-US" sz="4800" dirty="0"/>
            </a:br>
            <a:br>
              <a:rPr lang="en-US" sz="4800" dirty="0"/>
            </a:br>
            <a:r>
              <a:rPr lang="en-US" sz="2400" b="0" dirty="0"/>
              <a:t>Bo, 03 March 2023</a:t>
            </a:r>
            <a:endParaRPr b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Analytical Linearity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Figure 3:</a:t>
            </a:r>
            <a:r>
              <a:t> Raw signal intensity as a function of sample amount analysed by the mass spectrometer. Responses should be linear. </a:t>
            </a:r>
            <a:r>
              <a:rPr b="1"/>
              <a:t>Passed, except some CE</a:t>
            </a:r>
          </a:p>
        </p:txBody>
      </p:sp>
      <p:pic>
        <p:nvPicPr>
          <p:cNvPr id="3" name="Picture 1" descr="Report_SLING_MIQAR_V01_files/figure-pptx/unnamed-chunk-1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marL="0" lvl="0" indent="0">
              <a:buNone/>
            </a:pPr>
            <a:r>
              <a:t>EXPLORATORY DATA ANALYSIS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Statistical Comparison of Groups (M vs F)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Figure 4:</a:t>
            </a:r>
            <a:r>
              <a:t> Statistical comparison between the experimental groups </a:t>
            </a:r>
            <a:r>
              <a:rPr b="1" i="1"/>
              <a:t>M</a:t>
            </a:r>
            <a:r>
              <a:t> and </a:t>
            </a:r>
            <a:r>
              <a:rPr b="1" i="1"/>
              <a:t>F</a:t>
            </a:r>
            <a:r>
              <a:t> using Welch’s </a:t>
            </a:r>
            <a:r>
              <a:rPr b="1"/>
              <a:t>t</a:t>
            </a:r>
            <a:r>
              <a:t>-test. Lipid species with significant differences between </a:t>
            </a:r>
            <a:r>
              <a:rPr i="1"/>
              <a:t>F</a:t>
            </a:r>
            <a:r>
              <a:t> and </a:t>
            </a:r>
            <a:r>
              <a:rPr i="1"/>
              <a:t>M</a:t>
            </a:r>
            <a:r>
              <a:t> are highlighted in red (</a:t>
            </a:r>
            <a:r>
              <a:rPr i="1"/>
              <a:t>P</a:t>
            </a:r>
            <a:r>
              <a:t> &lt; 0.05 and |FC| &gt; 1.2).</a:t>
            </a:r>
          </a:p>
        </p:txBody>
      </p:sp>
      <p:pic>
        <p:nvPicPr>
          <p:cNvPr id="3" name="Picture 1" descr="Report_SLING_MIQAR_V01_files/figure-pptx/volcano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Significanlty different lipid species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Figure 5</a:t>
            </a:r>
            <a:r>
              <a:t> Lipid species with statistically significant (</a:t>
            </a:r>
            <a:r>
              <a:rPr i="1"/>
              <a:t>P</a:t>
            </a:r>
            <a:r>
              <a:t> &gt; 0.5, |FC| &gt; 1.3) differences between M and F.</a:t>
            </a:r>
          </a:p>
        </p:txBody>
      </p:sp>
      <p:pic>
        <p:nvPicPr>
          <p:cNvPr id="3" name="Picture 1" descr="Report_SLING_MIQAR_V01_files/figure-pptx/dot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117600" y="927100"/>
            <a:ext cx="6959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403D-1507-1E4B-0B0E-1677D4FE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5112-6884-02BE-0399-666E8B19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1BA6-1C66-0C01-BC67-B3DC4936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9FBE-AC0D-BACE-828C-E3FECD9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14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DD0EC-F9C6-9412-7D67-A9353A1D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91" y="1151935"/>
            <a:ext cx="2522982" cy="2372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3A117-D43B-CB11-8143-101C426A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90" y="1151935"/>
            <a:ext cx="2514600" cy="2556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13573D-B334-4A37-D124-E48814B3B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716" y="1138899"/>
            <a:ext cx="2439162" cy="2313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0309C-7C1C-92E5-B189-447990458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73" y="3889837"/>
            <a:ext cx="4920234" cy="2330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A01C0-A256-BBCE-1B47-A77B98829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716" y="3882598"/>
            <a:ext cx="2489454" cy="2388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3DD7AA-D8AB-1861-87CC-03CE40404C6A}"/>
              </a:ext>
            </a:extLst>
          </p:cNvPr>
          <p:cNvSpPr txBox="1"/>
          <p:nvPr/>
        </p:nvSpPr>
        <p:spPr>
          <a:xfrm rot="16200000">
            <a:off x="-349110" y="3416057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 err="1"/>
              <a:t>μmol</a:t>
            </a:r>
            <a:r>
              <a:rPr lang="en-US" sz="3200" b="1" dirty="0"/>
              <a:t>/L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B092A-BB3F-F47F-7FDD-FAC349C76DC5}"/>
              </a:ext>
            </a:extLst>
          </p:cNvPr>
          <p:cNvSpPr txBox="1"/>
          <p:nvPr/>
        </p:nvSpPr>
        <p:spPr>
          <a:xfrm>
            <a:off x="3793805" y="6249472"/>
            <a:ext cx="210128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 Run order</a:t>
            </a:r>
          </a:p>
        </p:txBody>
      </p:sp>
    </p:spTree>
    <p:extLst>
      <p:ext uri="{BB962C8B-B14F-4D97-AF65-F5344CB8AC3E}">
        <p14:creationId xmlns:p14="http://schemas.microsoft.com/office/powerpoint/2010/main" val="2970990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403D-1507-1E4B-0B0E-1677D4FE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5112-6884-02BE-0399-666E8B19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1BA6-1C66-0C01-BC67-B3DC4936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9FBE-AC0D-BACE-828C-E3FECD9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EF762-1723-3C7C-3EEF-6BCC1741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19" y="2345326"/>
            <a:ext cx="2141649" cy="2076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9C08EA-3AA9-8F1E-5692-51AD90DD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1964677"/>
            <a:ext cx="3138585" cy="2928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700FF1-87DF-97C5-F271-25E8EFC1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725" y="1973960"/>
            <a:ext cx="3033615" cy="3138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F7A6F8-9CF9-5580-D42A-63114B981554}"/>
              </a:ext>
            </a:extLst>
          </p:cNvPr>
          <p:cNvSpPr txBox="1"/>
          <p:nvPr/>
        </p:nvSpPr>
        <p:spPr>
          <a:xfrm rot="16200000">
            <a:off x="-406521" y="315253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μmol</a:t>
            </a:r>
            <a:r>
              <a:rPr lang="en-US" sz="2400" dirty="0"/>
              <a:t>/L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59C31-F081-3A07-0D9F-3704348CFF3D}"/>
              </a:ext>
            </a:extLst>
          </p:cNvPr>
          <p:cNvSpPr txBox="1"/>
          <p:nvPr/>
        </p:nvSpPr>
        <p:spPr>
          <a:xfrm>
            <a:off x="4068891" y="5112544"/>
            <a:ext cx="210128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 Run order</a:t>
            </a:r>
          </a:p>
        </p:txBody>
      </p:sp>
    </p:spTree>
    <p:extLst>
      <p:ext uri="{BB962C8B-B14F-4D97-AF65-F5344CB8AC3E}">
        <p14:creationId xmlns:p14="http://schemas.microsoft.com/office/powerpoint/2010/main" val="10026386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What do we learn and do !?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3B2C2A-F1CF-6456-E15C-40B0A5056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/>
              <a:t>Aim to do a SST BEFORE the run (how can we help?) </a:t>
            </a:r>
          </a:p>
          <a:p>
            <a:pPr>
              <a:buFontTx/>
              <a:buChar char="-"/>
            </a:pPr>
            <a:r>
              <a:rPr lang="en-US" sz="2800" dirty="0"/>
              <a:t>Check your run DURING the run (dare to stop it…)</a:t>
            </a:r>
          </a:p>
          <a:p>
            <a:pPr>
              <a:buFontTx/>
              <a:buChar char="-"/>
            </a:pPr>
            <a:r>
              <a:rPr lang="en-US" sz="2800" dirty="0"/>
              <a:t>Check your run AFTER the run (dare to re-run it…)</a:t>
            </a:r>
          </a:p>
          <a:p>
            <a:pPr>
              <a:buFontTx/>
              <a:buChar char="-"/>
            </a:pPr>
            <a:r>
              <a:rPr lang="en-US" sz="2800" dirty="0"/>
              <a:t>Are our instrument methods OK?</a:t>
            </a:r>
          </a:p>
          <a:p>
            <a:pPr>
              <a:buFontTx/>
              <a:buChar char="-"/>
            </a:pPr>
            <a:r>
              <a:rPr lang="en-US" sz="2800" dirty="0"/>
              <a:t>Share issues !!</a:t>
            </a:r>
          </a:p>
          <a:p>
            <a:pPr>
              <a:buFontTx/>
              <a:buChar char="-"/>
            </a:pPr>
            <a:r>
              <a:rPr lang="en-US" sz="2800" dirty="0"/>
              <a:t>Learn from data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“Must read”</a:t>
            </a:r>
          </a:p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3D2B25-11DA-22AD-A599-9FABFB84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27615"/>
            <a:ext cx="3886200" cy="3365826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348607">
              <a:schemeClr val="accent2">
                <a:satMod val="175000"/>
                <a:alpha val="4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4430463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lang="en-US" dirty="0"/>
              <a:t>Data Processing using  </a:t>
            </a:r>
            <a:r>
              <a:rPr lang="en-US" dirty="0" err="1"/>
              <a:t>SLINGtools</a:t>
            </a:r>
            <a:r>
              <a:rPr lang="en-US" dirty="0"/>
              <a:t> (</a:t>
            </a:r>
            <a:r>
              <a:rPr lang="en-US" dirty="0" err="1"/>
              <a:t>MiDAR</a:t>
            </a:r>
            <a:r>
              <a:rPr lang="en-US" dirty="0"/>
              <a:t>)</a:t>
            </a:r>
            <a:endParaRPr dirty="0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9DCE4DC0-6E55-0AF4-D371-0728E7FC02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8779"/>
            <a:ext cx="8258872" cy="531721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3200" dirty="0">
                <a:hlinkClick r:id="rId2"/>
              </a:rPr>
              <a:t>https://github.com/SLINGhub/SLINGtools</a:t>
            </a:r>
            <a:r>
              <a:rPr lang="en-US" sz="3200" dirty="0"/>
              <a:t> </a:t>
            </a:r>
          </a:p>
          <a:p>
            <a:pPr marL="0" indent="0">
              <a:buNone/>
            </a:pPr>
            <a:r>
              <a:rPr lang="en-US" sz="3200" dirty="0"/>
              <a:t>AIM: Efficient, reproducible and consistent data processing/QC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1) You need:</a:t>
            </a:r>
          </a:p>
          <a:p>
            <a:pPr marL="457200" lvl="1" indent="0">
              <a:buNone/>
            </a:pPr>
            <a:r>
              <a:rPr lang="en-US" sz="3200" dirty="0"/>
              <a:t>- Data files (MH Quant, </a:t>
            </a:r>
            <a:r>
              <a:rPr lang="en-US" sz="3200" dirty="0" err="1"/>
              <a:t>MRMkit</a:t>
            </a:r>
            <a:r>
              <a:rPr lang="en-US" sz="3200"/>
              <a:t>, plain csv,…)</a:t>
            </a:r>
            <a:endParaRPr lang="en-US" sz="3200" dirty="0"/>
          </a:p>
          <a:p>
            <a:pPr marL="457200" lvl="1" indent="0">
              <a:buNone/>
            </a:pPr>
            <a:r>
              <a:rPr lang="en-US" sz="3200" dirty="0"/>
              <a:t>- Metadata  (</a:t>
            </a:r>
            <a:r>
              <a:rPr lang="en-US" sz="3200" dirty="0" err="1"/>
              <a:t>Jemery’s</a:t>
            </a:r>
            <a:r>
              <a:rPr lang="en-US" sz="3200" dirty="0"/>
              <a:t>, XLXS, LIMS)</a:t>
            </a:r>
          </a:p>
          <a:p>
            <a:pPr lvl="1"/>
            <a:endParaRPr lang="en-US" sz="3200" dirty="0"/>
          </a:p>
          <a:p>
            <a:pPr marL="0" indent="0">
              <a:buNone/>
            </a:pPr>
            <a:r>
              <a:rPr lang="en-US" sz="3200" dirty="0"/>
              <a:t>2) You will get:</a:t>
            </a:r>
          </a:p>
          <a:p>
            <a:pPr marL="457200" lvl="1" indent="0">
              <a:buNone/>
            </a:pPr>
            <a:r>
              <a:rPr lang="en-US" sz="3200" dirty="0"/>
              <a:t>- Processed dataset</a:t>
            </a:r>
          </a:p>
          <a:p>
            <a:pPr marL="457200" lvl="1" indent="0">
              <a:buNone/>
            </a:pPr>
            <a:r>
              <a:rPr lang="en-US" sz="3200" dirty="0"/>
              <a:t>- QC: plots and numbers</a:t>
            </a:r>
          </a:p>
          <a:p>
            <a:pPr marL="457200" lvl="1" indent="0">
              <a:buNone/>
            </a:pPr>
            <a:r>
              <a:rPr lang="en-US" sz="3200" dirty="0"/>
              <a:t>- LIMS matching</a:t>
            </a:r>
          </a:p>
          <a:p>
            <a:pPr marL="457200" lvl="1" indent="0">
              <a:buNone/>
            </a:pPr>
            <a:r>
              <a:rPr lang="en-US" sz="3200" dirty="0"/>
              <a:t>- Report in EXCEL</a:t>
            </a:r>
          </a:p>
          <a:p>
            <a:pPr marL="457200" lvl="1" indent="0">
              <a:buNone/>
            </a:pPr>
            <a:r>
              <a:rPr lang="en-US" sz="3200" dirty="0"/>
              <a:t>- Report in PPTX / DOCX / PDF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403D-1507-1E4B-0B0E-1677D4FE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5112-6884-02BE-0399-666E8B19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1BA6-1C66-0C01-BC67-B3DC4936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9FBE-AC0D-BACE-828C-E3FECD9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01DD0EC-F9C6-9412-7D67-A9353A1D58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7791" y="1151935"/>
            <a:ext cx="2522982" cy="237210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3F3A117-D43B-CB11-8143-101C426AF2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63290" y="1151935"/>
            <a:ext cx="2514600" cy="255651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713573D-B334-4A37-D124-E48814B3B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09716" y="1138899"/>
            <a:ext cx="2439162" cy="231343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0E40309C-7C1C-92E5-B189-4479904583D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03173" y="3889837"/>
            <a:ext cx="4920234" cy="2330196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01A01C0-A256-BBCE-1B47-A77B988297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109716" y="3882598"/>
            <a:ext cx="2489454" cy="2388870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E83DD7AA-D8AB-1861-87CC-03CE40404C6A}"/>
              </a:ext>
            </a:extLst>
          </p:cNvPr>
          <p:cNvSpPr txBox="1"/>
          <p:nvPr/>
        </p:nvSpPr>
        <p:spPr>
          <a:xfrm rot="16200000">
            <a:off x="-349110" y="3416057"/>
            <a:ext cx="16385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/>
              <a:t> </a:t>
            </a:r>
            <a:r>
              <a:rPr lang="en-US" sz="3200" b="1" dirty="0" err="1"/>
              <a:t>μmol</a:t>
            </a:r>
            <a:r>
              <a:rPr lang="en-US" sz="3200" b="1" dirty="0"/>
              <a:t>/L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CCB092A-BB3F-F47F-7FDD-FAC349C76DC5}"/>
              </a:ext>
            </a:extLst>
          </p:cNvPr>
          <p:cNvSpPr txBox="1"/>
          <p:nvPr/>
        </p:nvSpPr>
        <p:spPr>
          <a:xfrm>
            <a:off x="3793805" y="6249472"/>
            <a:ext cx="210128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 Run order</a:t>
            </a:r>
          </a:p>
        </p:txBody>
      </p:sp>
    </p:spTree>
    <p:extLst>
      <p:ext uri="{BB962C8B-B14F-4D97-AF65-F5344CB8AC3E}">
        <p14:creationId xmlns:p14="http://schemas.microsoft.com/office/powerpoint/2010/main" val="27244474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8B403D-1507-1E4B-0B0E-1677D4FE61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Effects 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C45112-6884-02BE-0399-666E8B193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F30FB8-41DB-214D-B434-BF210FD48F17}" type="datetime4">
              <a:rPr lang="en-SG" smtClean="0"/>
              <a:t>3 March 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341BA6-1C66-0C01-BC67-B3DC49367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SLING @ NUS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9E9FBE-AC0D-BACE-828C-E3FECD98C9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639EF7D-6298-E249-B773-21A818C4E840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72EF762-1723-3C7C-3EEF-6BCC17413F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21519" y="2345326"/>
            <a:ext cx="2141649" cy="207608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09C08EA-3AA9-8F1E-5692-51AD90DD380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7350" y="1964677"/>
            <a:ext cx="3138585" cy="2928646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F700FF1-87DF-97C5-F271-25E8EFC1DE1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02725" y="1973960"/>
            <a:ext cx="3033615" cy="3138584"/>
          </a:xfrm>
          <a:prstGeom prst="rect">
            <a:avLst/>
          </a:prstGeom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C7F7A6F8-9CF9-5580-D42A-63114B981554}"/>
              </a:ext>
            </a:extLst>
          </p:cNvPr>
          <p:cNvSpPr txBox="1"/>
          <p:nvPr/>
        </p:nvSpPr>
        <p:spPr>
          <a:xfrm rot="16200000">
            <a:off x="-406521" y="3152537"/>
            <a:ext cx="127470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 </a:t>
            </a:r>
            <a:r>
              <a:rPr lang="en-US" sz="2400" dirty="0" err="1"/>
              <a:t>μmol</a:t>
            </a:r>
            <a:r>
              <a:rPr lang="en-US" sz="2400" dirty="0"/>
              <a:t>/L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C659C31-F081-3A07-0D9F-3704348CFF3D}"/>
              </a:ext>
            </a:extLst>
          </p:cNvPr>
          <p:cNvSpPr txBox="1"/>
          <p:nvPr/>
        </p:nvSpPr>
        <p:spPr>
          <a:xfrm>
            <a:off x="4068891" y="5112544"/>
            <a:ext cx="2101281" cy="5847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none" rtlCol="0">
            <a:spAutoFit/>
          </a:bodyPr>
          <a:lstStyle/>
          <a:p>
            <a:r>
              <a:rPr lang="en-US" sz="3200" dirty="0"/>
              <a:t> Run order</a:t>
            </a:r>
          </a:p>
        </p:txBody>
      </p:sp>
    </p:spTree>
    <p:extLst>
      <p:ext uri="{BB962C8B-B14F-4D97-AF65-F5344CB8AC3E}">
        <p14:creationId xmlns:p14="http://schemas.microsoft.com/office/powerpoint/2010/main" val="626905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rPr lang="en-US" dirty="0"/>
              <a:t>What do we learn and do !?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643B2C2A-F1CF-6456-E15C-40B0A50560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068779"/>
            <a:ext cx="7886700" cy="5317216"/>
          </a:xfrm>
        </p:spPr>
        <p:txBody>
          <a:bodyPr>
            <a:normAutofit/>
          </a:bodyPr>
          <a:lstStyle/>
          <a:p>
            <a:pPr>
              <a:buFontTx/>
              <a:buChar char="-"/>
            </a:pPr>
            <a:r>
              <a:rPr lang="en-US" sz="2800" dirty="0"/>
              <a:t>Aim to do a SST BEFORE the run (how can we help?) </a:t>
            </a:r>
          </a:p>
          <a:p>
            <a:pPr>
              <a:buFontTx/>
              <a:buChar char="-"/>
            </a:pPr>
            <a:r>
              <a:rPr lang="en-US" sz="2800" dirty="0"/>
              <a:t>Check your run DURING the run (dare to stop it…)</a:t>
            </a:r>
          </a:p>
          <a:p>
            <a:pPr>
              <a:buFontTx/>
              <a:buChar char="-"/>
            </a:pPr>
            <a:r>
              <a:rPr lang="en-US" sz="2800" dirty="0"/>
              <a:t>Check your run AFTER the run (dare to re-run it…)</a:t>
            </a:r>
          </a:p>
          <a:p>
            <a:pPr>
              <a:buFontTx/>
              <a:buChar char="-"/>
            </a:pPr>
            <a:r>
              <a:rPr lang="en-US" sz="2800" dirty="0"/>
              <a:t>Are our instrument methods OK?</a:t>
            </a:r>
          </a:p>
          <a:p>
            <a:pPr>
              <a:buFontTx/>
              <a:buChar char="-"/>
            </a:pPr>
            <a:r>
              <a:rPr lang="en-US" sz="2800" dirty="0"/>
              <a:t>Share issues !!</a:t>
            </a:r>
          </a:p>
          <a:p>
            <a:pPr>
              <a:buFontTx/>
              <a:buChar char="-"/>
            </a:pPr>
            <a:r>
              <a:rPr lang="en-US" sz="2800" dirty="0"/>
              <a:t>Learn from data</a:t>
            </a:r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endParaRPr lang="en-US" sz="2800" dirty="0"/>
          </a:p>
          <a:p>
            <a:pPr>
              <a:buFontTx/>
              <a:buChar char="-"/>
            </a:pPr>
            <a:r>
              <a:rPr lang="en-US" sz="2800" dirty="0"/>
              <a:t>“Must read”</a:t>
            </a:r>
          </a:p>
          <a:p>
            <a:pPr lvl="1"/>
            <a:endParaRPr lang="en-US" sz="280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3D2B25-11DA-22AD-A599-9FABFB8416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3127615"/>
            <a:ext cx="3886200" cy="3365826"/>
          </a:xfrm>
          <a:prstGeom prst="rect">
            <a:avLst/>
          </a:prstGeom>
          <a:ln>
            <a:solidFill>
              <a:srgbClr val="FF0000"/>
            </a:solidFill>
          </a:ln>
          <a:effectLst>
            <a:glow rad="348607">
              <a:schemeClr val="accent2">
                <a:satMod val="175000"/>
                <a:alpha val="40000"/>
              </a:schemeClr>
            </a:glow>
          </a:effec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2181136"/>
            <a:ext cx="7772400" cy="1734810"/>
          </a:xfrm>
        </p:spPr>
        <p:txBody>
          <a:bodyPr/>
          <a:lstStyle/>
          <a:p>
            <a:pPr marL="0" lvl="0" indent="0">
              <a:buNone/>
            </a:pPr>
            <a:r>
              <a:t>Healthy Athletes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4682257"/>
            <a:ext cx="6858000" cy="1062141"/>
          </a:xfrm>
        </p:spPr>
        <p:txBody>
          <a:bodyPr>
            <a:normAutofit lnSpcReduction="10000"/>
          </a:bodyPr>
          <a:lstStyle/>
          <a:p>
            <a:pPr marL="0" lvl="0" indent="0">
              <a:buNone/>
            </a:pPr>
            <a:r>
              <a:t>Lipidomics Analysis Report V1.1</a:t>
            </a:r>
            <a:br/>
            <a:br/>
            <a:r>
              <a:t>SLING / 03 March 2023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/>
          <a:lstStyle/>
          <a:p>
            <a:pPr marL="0" lvl="0" indent="0">
              <a:buNone/>
            </a:pPr>
            <a:r>
              <a:t>QUALITY CONTROL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QC and Sample Variability and Outliers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Figure 1: PCA of all QCs and samples</a:t>
            </a:r>
            <a:r>
              <a:t> BQCs (Batch QCs) are pooled samples co-extracted with samples that represent the sample preparation and MS analysis variability. The TQC (technical QCs) is a common sample measured at regular intervals to monitor the instrument stability. Ideally, the BQC should be centered closely in the middle. No appearednt outliers. </a:t>
            </a:r>
            <a:r>
              <a:rPr b="1"/>
              <a:t>PASSED.</a:t>
            </a:r>
          </a:p>
        </p:txBody>
      </p:sp>
      <p:pic>
        <p:nvPicPr>
          <p:cNvPr id="3" name="Picture 1" descr="Report_SLING_MIQAR_V01_files/figure-pptx/s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689100" y="927100"/>
            <a:ext cx="57912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522" y="213756"/>
            <a:ext cx="8301594" cy="577828"/>
          </a:xfrm>
        </p:spPr>
        <p:txBody>
          <a:bodyPr/>
          <a:lstStyle/>
          <a:p>
            <a:pPr marL="0" lvl="0" indent="0">
              <a:buNone/>
            </a:pPr>
            <a:r>
              <a:t>Analytical Robustness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Figure 2:</a:t>
            </a:r>
            <a:r>
              <a:t> Concentrations of selected species in QC and study sample arranged by analysis order. No appearent batch effects and drifts, QC samples with low variability and centered in the middle. </a:t>
            </a:r>
            <a:r>
              <a:rPr b="1"/>
              <a:t>Passed</a:t>
            </a:r>
          </a:p>
        </p:txBody>
      </p:sp>
      <p:pic>
        <p:nvPicPr>
          <p:cNvPr id="3" name="Picture 1" descr="Report_SLING_MIQAR_V01_files/figure-pptx/ISTD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723900" y="927100"/>
            <a:ext cx="7721600" cy="4635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38648" y="6607918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B0E43B40-6BE8-174D-87FF-400D5EBCDFA7}" type="datetime4">
              <a:rPr lang="en-SG" smtClean="0"/>
              <a:t>3 March 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28950" y="6607919"/>
            <a:ext cx="3086100" cy="179615"/>
          </a:xfrm>
        </p:spPr>
        <p:txBody>
          <a:bodyPr/>
          <a:lstStyle>
            <a:lvl1pPr>
              <a:defRPr sz="800"/>
            </a:lvl1pPr>
          </a:lstStyle>
          <a:p>
            <a:r>
              <a:rPr lang="en-US"/>
              <a:t>SLING @ NUS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694714" y="6614952"/>
            <a:ext cx="2057400" cy="179615"/>
          </a:xfrm>
        </p:spPr>
        <p:txBody>
          <a:bodyPr/>
          <a:lstStyle>
            <a:lvl1pPr>
              <a:defRPr sz="800"/>
            </a:lvl1pPr>
          </a:lstStyle>
          <a:p>
            <a:fld id="{D639EF7D-6298-E249-B773-21A818C4E840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Garamond-Trebuchet MS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546</Words>
  <Application>Microsoft Macintosh PowerPoint</Application>
  <PresentationFormat>On-screen Show (4:3)</PresentationFormat>
  <Paragraphs>99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0" baseType="lpstr">
      <vt:lpstr>Arial</vt:lpstr>
      <vt:lpstr>Arial Narrow</vt:lpstr>
      <vt:lpstr>Trebuchet MS</vt:lpstr>
      <vt:lpstr>Office Theme</vt:lpstr>
      <vt:lpstr>Research Update 2023 Q1  Bo, 03 March 2023</vt:lpstr>
      <vt:lpstr>Data Processing using  SLINGtools (MiDAR)</vt:lpstr>
      <vt:lpstr>Effects </vt:lpstr>
      <vt:lpstr>Effects </vt:lpstr>
      <vt:lpstr>What do we learn and do !?</vt:lpstr>
      <vt:lpstr>Healthy Athletes</vt:lpstr>
      <vt:lpstr>QUALITY CONTROL</vt:lpstr>
      <vt:lpstr>QC and Sample Variability and Outliers</vt:lpstr>
      <vt:lpstr>Analytical Robustness</vt:lpstr>
      <vt:lpstr>Analytical Linearity</vt:lpstr>
      <vt:lpstr>EXPLORATORY DATA ANALYSIS</vt:lpstr>
      <vt:lpstr>Statistical Comparison of Groups (M vs F)</vt:lpstr>
      <vt:lpstr>Significanlty different lipid species</vt:lpstr>
      <vt:lpstr>Effects </vt:lpstr>
      <vt:lpstr>Effects </vt:lpstr>
      <vt:lpstr>What do we learn and do !?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225</TotalTime>
  <Words>0</Words>
  <Application>Microsoft Macintosh PowerPoint</Application>
  <PresentationFormat>On-screen Show (4:3)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Arial Narrow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Healthy Athletes</dc:title>
  <dc:creator>SLING / 02 March 2023</dc:creator>
  <cp:keywords/>
  <cp:lastModifiedBy>Bo Johannes Burla</cp:lastModifiedBy>
  <cp:revision>3</cp:revision>
  <dcterms:created xsi:type="dcterms:W3CDTF">2023-03-03T00:55:42Z</dcterms:created>
  <dcterms:modified xsi:type="dcterms:W3CDTF">2023-03-03T06:06:13Z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/>
  </property>
  <property fmtid="{D5CDD505-2E9C-101B-9397-08002B2CF9AE}" pid="3" name="subtitle">
    <vt:lpwstr>Lipidomics Analysis Report V1.1</vt:lpwstr>
  </property>
</Properties>
</file>