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 showSpecialPlsOnTitleSld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8BB5"/>
    <a:srgbClr val="02B5A5"/>
    <a:srgbClr val="01B9FD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sz="19749"/>
    <p:restoredTop sz="94745"/>
  </p:normalViewPr>
  <p:slideViewPr>
    <p:cSldViewPr snapToGrid="0">
      <p:cViewPr varScale="1">
        <p:scale>
          <a:sx d="100" n="108"/>
          <a:sy d="100" n="108"/>
        </p:scale>
        <p:origin x="1304" y="200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2008" cy="72008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4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13" Type="http://schemas.openxmlformats.org/officeDocument/2006/relationships/theme" Target="theme/theme1.xml" /><Relationship Id="rId12" Type="http://schemas.openxmlformats.org/officeDocument/2006/relationships/viewProps" Target="viewProps.xml" /><Relationship Id="rId11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gradFill flip="none" rotWithShape="1">
          <a:gsLst>
            <a:gs pos="0">
              <a:schemeClr val="accent1">
                <a:lumMod val="20000"/>
                <a:lumOff val="80000"/>
                <a:alpha val="0"/>
              </a:schemeClr>
            </a:gs>
            <a:gs pos="74000">
              <a:schemeClr val="tx2">
                <a:lumMod val="20000"/>
                <a:lumOff val="80000"/>
              </a:schemeClr>
            </a:gs>
            <a:gs pos="83000">
              <a:schemeClr val="tx2">
                <a:lumMod val="40000"/>
                <a:lumOff val="60000"/>
                <a:alpha val="41000"/>
              </a:schemeClr>
            </a:gs>
            <a:gs pos="100000">
              <a:schemeClr val="tx2">
                <a:lumMod val="20000"/>
                <a:lumOff val="8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81136"/>
            <a:ext cx="7772400" cy="1734810"/>
          </a:xfrm>
        </p:spPr>
        <p:txBody>
          <a:bodyPr anchor="b"/>
          <a:lstStyle>
            <a:lvl1pPr algn="ctr">
              <a:defRPr sz="4400"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682257"/>
            <a:ext cx="6858000" cy="1062141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51BB644-C009-3470-957A-03386D40AC3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946" y="312126"/>
            <a:ext cx="4085244" cy="1734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8572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68F8-AA6F-2344-826A-2C86C8BDA068}" type="datetime4">
              <a:rPr lang="en-SG" smtClean="0"/>
              <a:t>3 March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SLING @ NUS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9EF7D-6298-E249-B773-21A818C4E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924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98A1B-1D94-B047-87DA-6258571EAFD0}" type="datetime4">
              <a:rPr lang="en-SG" smtClean="0"/>
              <a:t>3 March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SLING @ NUS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9EF7D-6298-E249-B773-21A818C4E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935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16140"/>
            <a:ext cx="7886700" cy="614630"/>
          </a:xfrm>
        </p:spPr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68779"/>
            <a:ext cx="7886700" cy="5317216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529986"/>
            <a:ext cx="2057400" cy="179615"/>
          </a:xfrm>
        </p:spPr>
        <p:txBody>
          <a:bodyPr/>
          <a:lstStyle>
            <a:lvl1pPr>
              <a:defRPr sz="800"/>
            </a:lvl1pPr>
          </a:lstStyle>
          <a:p>
            <a:fld id="{81F30FB8-41DB-214D-B434-BF210FD48F17}" type="datetime4">
              <a:rPr lang="en-SG" smtClean="0"/>
              <a:t>3 March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529986"/>
            <a:ext cx="3086100" cy="179615"/>
          </a:xfrm>
        </p:spPr>
        <p:txBody>
          <a:bodyPr/>
          <a:lstStyle>
            <a:lvl1pPr>
              <a:defRPr sz="800"/>
            </a:lvl1pPr>
          </a:lstStyle>
          <a:p>
            <a:r>
              <a:rPr lang="en-US"/>
              <a:t>SLING @ NUS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529986"/>
            <a:ext cx="2057400" cy="179615"/>
          </a:xfrm>
        </p:spPr>
        <p:txBody>
          <a:bodyPr/>
          <a:lstStyle>
            <a:lvl1pPr>
              <a:defRPr sz="800"/>
            </a:lvl1pPr>
          </a:lstStyle>
          <a:p>
            <a:fld id="{D639EF7D-6298-E249-B773-21A818C4E84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A49E6F88-B7BB-340A-6930-3104EE209FCC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658"/>
          <a:stretch/>
        </p:blipFill>
        <p:spPr bwMode="auto">
          <a:xfrm>
            <a:off x="7624968" y="178131"/>
            <a:ext cx="1305276" cy="445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1478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68815898-6631-D1DC-8A37-B67285EA4F3B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658"/>
          <a:stretch/>
        </p:blipFill>
        <p:spPr bwMode="auto">
          <a:xfrm>
            <a:off x="7624968" y="178131"/>
            <a:ext cx="1305276" cy="445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858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021278"/>
            <a:ext cx="3886200" cy="5155685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021278"/>
            <a:ext cx="3886200" cy="5155685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90356-2BAB-6C4A-AF33-6ADF7DFF8F99}" type="datetime4">
              <a:rPr lang="en-SG" smtClean="0"/>
              <a:t>3 March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SLING @ NUS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9EF7D-6298-E249-B773-21A818C4E840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57681C24-25BA-9B0C-B32C-93F6D622F76E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658"/>
          <a:stretch/>
        </p:blipFill>
        <p:spPr bwMode="auto">
          <a:xfrm>
            <a:off x="7624968" y="178131"/>
            <a:ext cx="1305276" cy="445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0874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E407B-8479-794A-BDAA-2D3C7BC542CF}" type="datetime4">
              <a:rPr lang="en-SG" smtClean="0"/>
              <a:t>3 March 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SLING @ NUS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9EF7D-6298-E249-B773-21A818C4E840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8D9E5945-292D-814F-4C2F-D620E252FD73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658"/>
          <a:stretch/>
        </p:blipFill>
        <p:spPr bwMode="auto">
          <a:xfrm>
            <a:off x="7624968" y="178131"/>
            <a:ext cx="1305276" cy="445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5524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648736"/>
            <a:ext cx="2057400" cy="179615"/>
          </a:xfrm>
        </p:spPr>
        <p:txBody>
          <a:bodyPr/>
          <a:lstStyle>
            <a:lvl1pPr>
              <a:defRPr sz="800"/>
            </a:lvl1pPr>
          </a:lstStyle>
          <a:p>
            <a:fld id="{54358187-8347-FA4E-A343-750B6E624709}" type="datetime4">
              <a:rPr lang="en-SG" smtClean="0"/>
              <a:t>3 March 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648736"/>
            <a:ext cx="3086100" cy="179615"/>
          </a:xfrm>
        </p:spPr>
        <p:txBody>
          <a:bodyPr/>
          <a:lstStyle>
            <a:lvl1pPr>
              <a:defRPr sz="800"/>
            </a:lvl1pPr>
          </a:lstStyle>
          <a:p>
            <a:r>
              <a:rPr lang="en-US"/>
              <a:t>SLING @ NUS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648736"/>
            <a:ext cx="2057400" cy="179615"/>
          </a:xfrm>
        </p:spPr>
        <p:txBody>
          <a:bodyPr/>
          <a:lstStyle>
            <a:lvl1pPr>
              <a:defRPr sz="800"/>
            </a:lvl1pPr>
          </a:lstStyle>
          <a:p>
            <a:fld id="{D639EF7D-6298-E249-B773-21A818C4E84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80F469D1-D77B-611B-1B26-11413B0A003D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658"/>
          <a:stretch/>
        </p:blipFill>
        <p:spPr bwMode="auto">
          <a:xfrm>
            <a:off x="7624968" y="178131"/>
            <a:ext cx="1305276" cy="445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9227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4BB5D-E0AF-EEDB-D79F-725B45DEF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D16C4D-0F7C-9CEB-0AE6-1C897CC7E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BDA6D-4C68-394F-AA63-B72B565FC0CB}" type="datetime4">
              <a:rPr lang="en-SG" smtClean="0"/>
              <a:t>3 March 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F33DDE-5558-2808-52A3-AC61B4EC3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SLING @ NUS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05F8E3-96E9-E5EC-B9BA-1801A5BCF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9EF7D-6298-E249-B773-21A818C4E84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B61E6421-FBD7-DA3F-424F-E02D8DAB8DE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8650" y="938151"/>
            <a:ext cx="7886700" cy="5059424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762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14339-F517-4D47-9AA0-7686C6F3CB50}" type="datetime4">
              <a:rPr lang="en-SG" smtClean="0"/>
              <a:t>3 March 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SLING @ NUS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9EF7D-6298-E249-B773-21A818C4E840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BB408134-6634-B864-679C-CFC262999757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658"/>
          <a:stretch/>
        </p:blipFill>
        <p:spPr bwMode="auto">
          <a:xfrm>
            <a:off x="7624968" y="178131"/>
            <a:ext cx="1305276" cy="445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7903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522" y="213756"/>
            <a:ext cx="8301594" cy="57782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521" y="938151"/>
            <a:ext cx="8301593" cy="464325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38151" y="5676838"/>
            <a:ext cx="7398327" cy="931079"/>
          </a:xfrm>
        </p:spPr>
        <p:txBody>
          <a:bodyPr/>
          <a:lstStyle>
            <a:lvl1pPr marL="0" indent="0" algn="just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38648" y="6607918"/>
            <a:ext cx="2057400" cy="179615"/>
          </a:xfrm>
        </p:spPr>
        <p:txBody>
          <a:bodyPr/>
          <a:lstStyle>
            <a:lvl1pPr>
              <a:defRPr sz="800"/>
            </a:lvl1pPr>
          </a:lstStyle>
          <a:p>
            <a:fld id="{B0E43B40-6BE8-174D-87FF-400D5EBCDFA7}" type="datetime4">
              <a:rPr lang="en-SG" smtClean="0"/>
              <a:t>3 March 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607919"/>
            <a:ext cx="3086100" cy="179615"/>
          </a:xfrm>
        </p:spPr>
        <p:txBody>
          <a:bodyPr/>
          <a:lstStyle>
            <a:lvl1pPr>
              <a:defRPr sz="800"/>
            </a:lvl1pPr>
          </a:lstStyle>
          <a:p>
            <a:r>
              <a:rPr lang="en-US"/>
              <a:t>SLING @ NUS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694714" y="6614952"/>
            <a:ext cx="2057400" cy="179615"/>
          </a:xfrm>
        </p:spPr>
        <p:txBody>
          <a:bodyPr/>
          <a:lstStyle>
            <a:lvl1pPr>
              <a:defRPr sz="800"/>
            </a:lvl1pPr>
          </a:lstStyle>
          <a:p>
            <a:fld id="{D639EF7D-6298-E249-B773-21A818C4E84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E449D266-7EC6-EBD6-5B64-9380C2E3713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658"/>
          <a:stretch/>
        </p:blipFill>
        <p:spPr bwMode="auto">
          <a:xfrm>
            <a:off x="7624968" y="178131"/>
            <a:ext cx="1305276" cy="445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7613439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09263"/>
            <a:ext cx="7886700" cy="614630"/>
          </a:xfrm>
          <a:prstGeom prst="rect">
            <a:avLst/>
          </a:prstGeom>
        </p:spPr>
        <p:txBody>
          <a:bodyPr anchor="ctr" bIns="45720" lIns="91440" rIns="91440" rtlCol="0" tIns="45720" vert="horz">
            <a:noAutofit/>
          </a:bodyPr>
          <a:lstStyle/>
          <a:p>
            <a:r>
              <a:rPr lang="en-GB"/>
              <a:t>Click to edit Master title style</a:t>
            </a:r>
            <a:endParaRPr dirty="0"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628650" y="926275"/>
            <a:ext cx="7886700" cy="5474525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628650" y="6541861"/>
            <a:ext cx="2057400" cy="17961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="0" i="0" sz="1050">
                <a:solidFill>
                  <a:schemeClr val="tx1">
                    <a:tint val="75000"/>
                  </a:schemeClr>
                </a:solidFill>
                <a:latin charset="0" panose="020B0604020202020204" pitchFamily="34" typeface="Arial Narrow"/>
                <a:cs charset="0" panose="020B0604020202020204" pitchFamily="34" typeface="Arial Narrow"/>
              </a:defRPr>
            </a:lvl1pPr>
          </a:lstStyle>
          <a:p>
            <a:fld id="{37EBDA6D-4C68-394F-AA63-B72B565FC0CB}" type="datetime4">
              <a:rPr lang="en-SG" smtClean="0"/>
              <a:t>3 March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028950" y="6541861"/>
            <a:ext cx="3086100" cy="17961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b="0" i="0" sz="1050">
                <a:solidFill>
                  <a:schemeClr val="tx1">
                    <a:tint val="75000"/>
                  </a:schemeClr>
                </a:solidFill>
                <a:latin charset="0" panose="020B0604020202020204" pitchFamily="34" typeface="Arial Narrow"/>
                <a:cs charset="0" panose="020B0604020202020204" pitchFamily="34" typeface="Arial Narrow"/>
              </a:defRPr>
            </a:lvl1pPr>
          </a:lstStyle>
          <a:p>
            <a:r>
              <a:rPr lang="en-US"/>
              <a:t>SLING @ NUS</a:t>
            </a:r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457950" y="6541861"/>
            <a:ext cx="2057400" cy="17961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b="0" i="0" sz="1050">
                <a:solidFill>
                  <a:schemeClr val="tx1">
                    <a:tint val="75000"/>
                  </a:schemeClr>
                </a:solidFill>
                <a:latin charset="0" panose="020B0604020202020204" pitchFamily="34" typeface="Arial Narrow"/>
                <a:cs charset="0" panose="020B0604020202020204" pitchFamily="34" typeface="Arial Narrow"/>
              </a:defRPr>
            </a:lvl1pPr>
          </a:lstStyle>
          <a:p>
            <a:fld id="{D639EF7D-6298-E249-B773-21A818C4E8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8035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72" r:id="rId7"/>
    <p:sldLayoutId id="2147483667" r:id="rId8"/>
    <p:sldLayoutId id="2147483668" r:id="rId9"/>
    <p:sldLayoutId id="2147483670" r:id="rId10"/>
    <p:sldLayoutId id="2147483671" r:id="rId11"/>
  </p:sldLayoutIdLst>
  <p:hf hdr="0"/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b="1" i="0" kern="1200" sz="2800">
          <a:solidFill>
            <a:schemeClr val="accent1">
              <a:lumMod val="50000"/>
            </a:schemeClr>
          </a:solidFill>
          <a:latin charset="0" panose="020B0604020202020204" pitchFamily="34" typeface="Arial Narrow"/>
          <a:ea typeface="+mj-ea"/>
          <a:cs charset="0" panose="020B0604020202020204" pitchFamily="34" typeface="Arial Narrow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b="0" i="0" kern="1200" sz="1800">
          <a:solidFill>
            <a:schemeClr val="tx1"/>
          </a:solidFill>
          <a:latin charset="0" panose="020B0604020202020204" pitchFamily="34" typeface="Arial Narrow"/>
          <a:ea typeface="+mn-ea"/>
          <a:cs charset="0" panose="020B0604020202020204" pitchFamily="34" typeface="Arial Narrow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b="0" i="0" kern="1200" sz="1800">
          <a:solidFill>
            <a:schemeClr val="tx1"/>
          </a:solidFill>
          <a:latin charset="0" panose="020B0604020202020204" pitchFamily="34" typeface="Arial Narrow"/>
          <a:ea typeface="+mn-ea"/>
          <a:cs charset="0" panose="020B0604020202020204" pitchFamily="34" typeface="Arial Narrow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b="0" i="0" kern="1200" sz="1800">
          <a:solidFill>
            <a:schemeClr val="tx1"/>
          </a:solidFill>
          <a:latin charset="0" panose="020B0604020202020204" pitchFamily="34" typeface="Arial Narrow"/>
          <a:ea typeface="+mn-ea"/>
          <a:cs charset="0" panose="020B0604020202020204" pitchFamily="34" typeface="Arial Narrow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b="0" i="0" kern="1200" sz="1800">
          <a:solidFill>
            <a:schemeClr val="tx1"/>
          </a:solidFill>
          <a:latin charset="0" panose="020B0604020202020204" pitchFamily="34" typeface="Arial Narrow"/>
          <a:ea typeface="+mn-ea"/>
          <a:cs charset="0" panose="020B0604020202020204" pitchFamily="34" typeface="Arial Narrow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b="0" i="0" kern="1200" sz="1800">
          <a:solidFill>
            <a:schemeClr val="tx1"/>
          </a:solidFill>
          <a:latin charset="0" panose="020B0604020202020204" pitchFamily="34" typeface="Arial Narrow"/>
          <a:ea typeface="+mn-ea"/>
          <a:cs charset="0" panose="020B0604020202020204" pitchFamily="34" typeface="Arial Narrow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9.xml" /><Relationship Id="rId2" Type="http://schemas.openxmlformats.org/officeDocument/2006/relationships/image" Target="../media/image2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9.xml" /><Relationship Id="rId2" Type="http://schemas.openxmlformats.org/officeDocument/2006/relationships/image" Target="../media/image3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9.xml" /><Relationship Id="rId2" Type="http://schemas.openxmlformats.org/officeDocument/2006/relationships/image" Target="../media/image4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9.xml" /><Relationship Id="rId2" Type="http://schemas.openxmlformats.org/officeDocument/2006/relationships/image" Target="../media/image5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9.xml" /><Relationship Id="rId2" Type="http://schemas.openxmlformats.org/officeDocument/2006/relationships/image" Target="../media/image6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81136"/>
            <a:ext cx="7772400" cy="1734810"/>
          </a:xfrm>
        </p:spPr>
        <p:txBody>
          <a:bodyPr/>
          <a:lstStyle/>
          <a:p>
            <a:pPr lvl="0" indent="0" marL="0">
              <a:buNone/>
            </a:pPr>
            <a:r>
              <a:rPr/>
              <a:t>Healthy Athletes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143000" y="4682257"/>
            <a:ext cx="6858000" cy="1062141"/>
          </a:xfrm>
        </p:spPr>
        <p:txBody>
          <a:bodyPr/>
          <a:lstStyle/>
          <a:p>
            <a:pPr lvl="0" indent="0" marL="0">
              <a:buNone/>
            </a:pPr>
            <a:r>
              <a:rPr/>
              <a:t>Lipidomics Analysis Report V1.1</a:t>
            </a:r>
            <a:br/>
            <a:br/>
            <a:r>
              <a:rPr/>
              <a:t>SLING / 03 March 2023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/>
          <a:lstStyle/>
          <a:p>
            <a:pPr lvl="0" indent="0" marL="0">
              <a:buNone/>
            </a:pPr>
            <a:r>
              <a:rPr/>
              <a:t>QUALITY CONTROL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522" y="213756"/>
            <a:ext cx="8301594" cy="577828"/>
          </a:xfrm>
        </p:spPr>
        <p:txBody>
          <a:bodyPr/>
          <a:lstStyle/>
          <a:p>
            <a:pPr lvl="0" indent="0" marL="0">
              <a:buNone/>
            </a:pPr>
            <a:r>
              <a:rPr/>
              <a:t>QC and Sample Variability and Outliers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Figure 1: PCA of all QCs and samples</a:t>
            </a:r>
            <a:r>
              <a:rPr/>
              <a:t> BQCs (Batch QCs) are pooled samples co-extracted with samples that represent the sample preparation and MS analysis variability. The TQC (technical QCs) is a common sample measured at regular intervals to monitor the instrument stability. Ideally, the BQC should be centered closely in the middle. No appearednt outliers. </a:t>
            </a:r>
            <a:r>
              <a:rPr b="1"/>
              <a:t>PASSED.</a:t>
            </a:r>
          </a:p>
        </p:txBody>
      </p:sp>
      <p:pic>
        <p:nvPicPr>
          <p:cNvPr descr="Report_SLING_MIQAR_V01_files/figure-pptx/s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689100" y="927100"/>
            <a:ext cx="5791200" cy="4635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>
          <a:xfrm>
            <a:off x="438648" y="6607918"/>
            <a:ext cx="2057400" cy="179615"/>
          </a:xfrm>
        </p:spPr>
        <p:txBody>
          <a:bodyPr/>
          <a:lstStyle>
            <a:lvl1pPr>
              <a:defRPr sz="800"/>
            </a:lvl1pPr>
          </a:lstStyle>
          <a:p>
            <a:fld id="{B0E43B40-6BE8-174D-87FF-400D5EBCDFA7}" type="datetime4">
              <a:rPr lang="en-SG" smtClean="0"/>
              <a:t>3 March 2023</a:t>
            </a:fld>
            <a:endParaRPr dirty="0"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>
          <a:xfrm>
            <a:off x="3028950" y="6607919"/>
            <a:ext cx="3086100" cy="179615"/>
          </a:xfrm>
        </p:spPr>
        <p:txBody>
          <a:bodyPr/>
          <a:lstStyle>
            <a:lvl1pPr>
              <a:defRPr sz="800"/>
            </a:lvl1pPr>
          </a:lstStyle>
          <a:p>
            <a:r>
              <a:rPr lang="en-US"/>
              <a:t>SLING @ NUS</a:t>
            </a:r>
            <a:endParaRPr dirty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>
          <a:xfrm>
            <a:off x="6694714" y="6614952"/>
            <a:ext cx="2057400" cy="179615"/>
          </a:xfrm>
        </p:spPr>
        <p:txBody>
          <a:bodyPr/>
          <a:lstStyle>
            <a:lvl1pPr>
              <a:defRPr sz="800"/>
            </a:lvl1pPr>
          </a:lstStyle>
          <a:p>
            <a:fld id="{D639EF7D-6298-E249-B773-21A818C4E840}" type="slidenum">
              <a:rPr lang="en-US" smtClean="0"/>
              <a:pPr/>
              <a:t>‹#›</a:t>
            </a:fld>
            <a:endParaRPr lang="en-US"/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522" y="213756"/>
            <a:ext cx="8301594" cy="577828"/>
          </a:xfrm>
        </p:spPr>
        <p:txBody>
          <a:bodyPr/>
          <a:lstStyle/>
          <a:p>
            <a:pPr lvl="0" indent="0" marL="0">
              <a:buNone/>
            </a:pPr>
            <a:r>
              <a:rPr/>
              <a:t>Analytical Robustness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Figure 2:</a:t>
            </a:r>
            <a:r>
              <a:rPr/>
              <a:t> Concentrations of selected species in QC and study sample arranged by analysis order. No appearent batch effects and drifts, QC samples with low variability and centered in the middle. </a:t>
            </a:r>
            <a:r>
              <a:rPr b="1"/>
              <a:t>Passed</a:t>
            </a:r>
          </a:p>
        </p:txBody>
      </p:sp>
      <p:pic>
        <p:nvPicPr>
          <p:cNvPr descr="Report_SLING_MIQAR_V01_files/figure-pptx/ISTD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23900" y="927100"/>
            <a:ext cx="7721600" cy="4635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>
          <a:xfrm>
            <a:off x="438648" y="6607918"/>
            <a:ext cx="2057400" cy="179615"/>
          </a:xfrm>
        </p:spPr>
        <p:txBody>
          <a:bodyPr/>
          <a:lstStyle>
            <a:lvl1pPr>
              <a:defRPr sz="800"/>
            </a:lvl1pPr>
          </a:lstStyle>
          <a:p>
            <a:fld id="{B0E43B40-6BE8-174D-87FF-400D5EBCDFA7}" type="datetime4">
              <a:rPr lang="en-SG" smtClean="0"/>
              <a:t>3 March 2023</a:t>
            </a:fld>
            <a:endParaRPr dirty="0"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>
          <a:xfrm>
            <a:off x="3028950" y="6607919"/>
            <a:ext cx="3086100" cy="179615"/>
          </a:xfrm>
        </p:spPr>
        <p:txBody>
          <a:bodyPr/>
          <a:lstStyle>
            <a:lvl1pPr>
              <a:defRPr sz="800"/>
            </a:lvl1pPr>
          </a:lstStyle>
          <a:p>
            <a:r>
              <a:rPr lang="en-US"/>
              <a:t>SLING @ NUS</a:t>
            </a:r>
            <a:endParaRPr dirty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>
          <a:xfrm>
            <a:off x="6694714" y="6614952"/>
            <a:ext cx="2057400" cy="179615"/>
          </a:xfrm>
        </p:spPr>
        <p:txBody>
          <a:bodyPr/>
          <a:lstStyle>
            <a:lvl1pPr>
              <a:defRPr sz="800"/>
            </a:lvl1pPr>
          </a:lstStyle>
          <a:p>
            <a:fld id="{D639EF7D-6298-E249-B773-21A818C4E840}" type="slidenum">
              <a:rPr lang="en-US" smtClean="0"/>
              <a:pPr/>
              <a:t>‹#›</a:t>
            </a:fld>
            <a:endParaRPr lang="en-US"/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522" y="213756"/>
            <a:ext cx="8301594" cy="577828"/>
          </a:xfrm>
        </p:spPr>
        <p:txBody>
          <a:bodyPr/>
          <a:lstStyle/>
          <a:p>
            <a:pPr lvl="0" indent="0" marL="0">
              <a:buNone/>
            </a:pPr>
            <a:r>
              <a:rPr/>
              <a:t>Analytical Linearity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Figure 3:</a:t>
            </a:r>
            <a:r>
              <a:rPr/>
              <a:t> Raw signal intensity as a function of sample amount analysed by the mass spectrometer. Responses should be linear. </a:t>
            </a:r>
            <a:r>
              <a:rPr b="1"/>
              <a:t>Passed, except some CE</a:t>
            </a:r>
          </a:p>
        </p:txBody>
      </p:sp>
      <p:pic>
        <p:nvPicPr>
          <p:cNvPr descr="Report_SLING_MIQAR_V01_files/figure-pptx/unnamed-chunk-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17600" y="927100"/>
            <a:ext cx="6959600" cy="4635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>
          <a:xfrm>
            <a:off x="438648" y="6607918"/>
            <a:ext cx="2057400" cy="179615"/>
          </a:xfrm>
        </p:spPr>
        <p:txBody>
          <a:bodyPr/>
          <a:lstStyle>
            <a:lvl1pPr>
              <a:defRPr sz="800"/>
            </a:lvl1pPr>
          </a:lstStyle>
          <a:p>
            <a:fld id="{B0E43B40-6BE8-174D-87FF-400D5EBCDFA7}" type="datetime4">
              <a:rPr lang="en-SG" smtClean="0"/>
              <a:t>3 March 2023</a:t>
            </a:fld>
            <a:endParaRPr dirty="0"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>
          <a:xfrm>
            <a:off x="3028950" y="6607919"/>
            <a:ext cx="3086100" cy="179615"/>
          </a:xfrm>
        </p:spPr>
        <p:txBody>
          <a:bodyPr/>
          <a:lstStyle>
            <a:lvl1pPr>
              <a:defRPr sz="800"/>
            </a:lvl1pPr>
          </a:lstStyle>
          <a:p>
            <a:r>
              <a:rPr lang="en-US"/>
              <a:t>SLING @ NUS</a:t>
            </a:r>
            <a:endParaRPr dirty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>
          <a:xfrm>
            <a:off x="6694714" y="6614952"/>
            <a:ext cx="2057400" cy="179615"/>
          </a:xfrm>
        </p:spPr>
        <p:txBody>
          <a:bodyPr/>
          <a:lstStyle>
            <a:lvl1pPr>
              <a:defRPr sz="800"/>
            </a:lvl1pPr>
          </a:lstStyle>
          <a:p>
            <a:fld id="{D639EF7D-6298-E249-B773-21A818C4E840}" type="slidenum">
              <a:rPr lang="en-US" smtClean="0"/>
              <a:pPr/>
              <a:t>‹#›</a:t>
            </a:fld>
            <a:endParaRPr lang="en-US"/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/>
          <a:lstStyle/>
          <a:p>
            <a:pPr lvl="0" indent="0" marL="0">
              <a:buNone/>
            </a:pPr>
            <a:r>
              <a:rPr/>
              <a:t>EXPLORATORY DATA ANALYSIS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522" y="213756"/>
            <a:ext cx="8301594" cy="577828"/>
          </a:xfrm>
        </p:spPr>
        <p:txBody>
          <a:bodyPr/>
          <a:lstStyle/>
          <a:p>
            <a:pPr lvl="0" indent="0" marL="0">
              <a:buNone/>
            </a:pPr>
            <a:r>
              <a:rPr/>
              <a:t>Statistical Comparison of Groups (M vs F)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Figure 4:</a:t>
            </a:r>
            <a:r>
              <a:rPr/>
              <a:t> Statistical comparison between the experimental groups </a:t>
            </a:r>
            <a:r>
              <a:rPr b="1" i="1"/>
              <a:t>M</a:t>
            </a:r>
            <a:r>
              <a:rPr/>
              <a:t> and </a:t>
            </a:r>
            <a:r>
              <a:rPr b="1" i="1"/>
              <a:t>F</a:t>
            </a:r>
            <a:r>
              <a:rPr/>
              <a:t> using Welch’s </a:t>
            </a:r>
            <a:r>
              <a:rPr b="1"/>
              <a:t>t</a:t>
            </a:r>
            <a:r>
              <a:rPr/>
              <a:t>-test. Lipid species with significant differences between </a:t>
            </a:r>
            <a:r>
              <a:rPr i="1"/>
              <a:t>F</a:t>
            </a:r>
            <a:r>
              <a:rPr/>
              <a:t> and </a:t>
            </a:r>
            <a:r>
              <a:rPr i="1"/>
              <a:t>M</a:t>
            </a:r>
            <a:r>
              <a:rPr/>
              <a:t> are highlighted in red (</a:t>
            </a:r>
            <a:r>
              <a:rPr i="1"/>
              <a:t>P</a:t>
            </a:r>
            <a:r>
              <a:rPr/>
              <a:t> &lt; 0.05 and |FC| &gt; 1.2).</a:t>
            </a:r>
          </a:p>
        </p:txBody>
      </p:sp>
      <p:pic>
        <p:nvPicPr>
          <p:cNvPr descr="Report_SLING_MIQAR_V01_files/figure-pptx/volcano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689100" y="927100"/>
            <a:ext cx="5791200" cy="4635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>
          <a:xfrm>
            <a:off x="438648" y="6607918"/>
            <a:ext cx="2057400" cy="179615"/>
          </a:xfrm>
        </p:spPr>
        <p:txBody>
          <a:bodyPr/>
          <a:lstStyle>
            <a:lvl1pPr>
              <a:defRPr sz="800"/>
            </a:lvl1pPr>
          </a:lstStyle>
          <a:p>
            <a:fld id="{B0E43B40-6BE8-174D-87FF-400D5EBCDFA7}" type="datetime4">
              <a:rPr lang="en-SG" smtClean="0"/>
              <a:t>3 March 2023</a:t>
            </a:fld>
            <a:endParaRPr dirty="0"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>
          <a:xfrm>
            <a:off x="3028950" y="6607919"/>
            <a:ext cx="3086100" cy="179615"/>
          </a:xfrm>
        </p:spPr>
        <p:txBody>
          <a:bodyPr/>
          <a:lstStyle>
            <a:lvl1pPr>
              <a:defRPr sz="800"/>
            </a:lvl1pPr>
          </a:lstStyle>
          <a:p>
            <a:r>
              <a:rPr lang="en-US"/>
              <a:t>SLING @ NUS</a:t>
            </a:r>
            <a:endParaRPr dirty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>
          <a:xfrm>
            <a:off x="6694714" y="6614952"/>
            <a:ext cx="2057400" cy="179615"/>
          </a:xfrm>
        </p:spPr>
        <p:txBody>
          <a:bodyPr/>
          <a:lstStyle>
            <a:lvl1pPr>
              <a:defRPr sz="800"/>
            </a:lvl1pPr>
          </a:lstStyle>
          <a:p>
            <a:fld id="{D639EF7D-6298-E249-B773-21A818C4E840}" type="slidenum">
              <a:rPr lang="en-US" smtClean="0"/>
              <a:pPr/>
              <a:t>‹#›</a:t>
            </a:fld>
            <a:endParaRPr lang="en-US"/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522" y="213756"/>
            <a:ext cx="8301594" cy="577828"/>
          </a:xfrm>
        </p:spPr>
        <p:txBody>
          <a:bodyPr/>
          <a:lstStyle/>
          <a:p>
            <a:pPr lvl="0" indent="0" marL="0">
              <a:buNone/>
            </a:pPr>
            <a:r>
              <a:rPr/>
              <a:t>Significanlty different lipid species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Figure 5</a:t>
            </a:r>
            <a:r>
              <a:rPr/>
              <a:t> Lipid species with statistically significant (</a:t>
            </a:r>
            <a:r>
              <a:rPr i="1"/>
              <a:t>P</a:t>
            </a:r>
            <a:r>
              <a:rPr/>
              <a:t> &gt; 0.5, |FC| &gt; 1.3) differences between M and F.</a:t>
            </a:r>
          </a:p>
        </p:txBody>
      </p:sp>
      <p:pic>
        <p:nvPicPr>
          <p:cNvPr descr="Report_SLING_MIQAR_V01_files/figure-pptx/do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17600" y="927100"/>
            <a:ext cx="6959600" cy="4635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>
          <a:xfrm>
            <a:off x="438648" y="6607918"/>
            <a:ext cx="2057400" cy="179615"/>
          </a:xfrm>
        </p:spPr>
        <p:txBody>
          <a:bodyPr/>
          <a:lstStyle>
            <a:lvl1pPr>
              <a:defRPr sz="800"/>
            </a:lvl1pPr>
          </a:lstStyle>
          <a:p>
            <a:fld id="{B0E43B40-6BE8-174D-87FF-400D5EBCDFA7}" type="datetime4">
              <a:rPr lang="en-SG" smtClean="0"/>
              <a:t>3 March 2023</a:t>
            </a:fld>
            <a:endParaRPr dirty="0"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>
          <a:xfrm>
            <a:off x="3028950" y="6607919"/>
            <a:ext cx="3086100" cy="179615"/>
          </a:xfrm>
        </p:spPr>
        <p:txBody>
          <a:bodyPr/>
          <a:lstStyle>
            <a:lvl1pPr>
              <a:defRPr sz="800"/>
            </a:lvl1pPr>
          </a:lstStyle>
          <a:p>
            <a:r>
              <a:rPr lang="en-US"/>
              <a:t>SLING @ NUS</a:t>
            </a:r>
            <a:endParaRPr dirty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>
          <a:xfrm>
            <a:off x="6694714" y="6614952"/>
            <a:ext cx="2057400" cy="179615"/>
          </a:xfrm>
        </p:spPr>
        <p:txBody>
          <a:bodyPr/>
          <a:lstStyle>
            <a:lvl1pPr>
              <a:defRPr sz="800"/>
            </a:lvl1pPr>
          </a:lstStyle>
          <a:p>
            <a:fld id="{D639EF7D-6298-E249-B773-21A818C4E840}" type="slidenum">
              <a:rPr lang="en-US" smtClean="0"/>
              <a:pPr/>
              <a:t>‹#›</a:t>
            </a:fld>
            <a:endParaRPr lang="en-US"/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Thank You :-)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aramond-Trebuchet MS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225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Arial Narrow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Healthy Athletes</dc:title>
  <dc:creator>SLING / 03 March 2023</dc:creator>
  <cp:keywords/>
  <dcterms:created xsi:type="dcterms:W3CDTF">2023-03-03T07:02:50Z</dcterms:created>
  <dcterms:modified xsi:type="dcterms:W3CDTF">2023-03-03T07:02:50Z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/>
  </property>
  <property fmtid="{D5CDD505-2E9C-101B-9397-08002B2CF9AE}" pid="3" name="subtitle">
    <vt:lpwstr>Lipidomics Analysis Report V1.1</vt:lpwstr>
  </property>
</Properties>
</file>