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0"/>
  </p:notesMasterIdLst>
  <p:handoutMasterIdLst>
    <p:handoutMasterId r:id="rId11"/>
  </p:handoutMasterIdLst>
  <p:sldIdLst>
    <p:sldId id="256" r:id="rId2"/>
    <p:sldId id="277" r:id="rId3"/>
    <p:sldId id="278" r:id="rId4"/>
    <p:sldId id="279" r:id="rId5"/>
    <p:sldId id="280" r:id="rId6"/>
    <p:sldId id="274" r:id="rId7"/>
    <p:sldId id="281" r:id="rId8"/>
    <p:sldId id="282" r:id="rId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7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4F3928-9F94-44F6-894D-C5A8C809DACD}" v="89" dt="2021-10-13T16:15:12.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46" autoAdjust="0"/>
    <p:restoredTop sz="77895" autoAdjust="0"/>
  </p:normalViewPr>
  <p:slideViewPr>
    <p:cSldViewPr snapToGrid="0" snapToObjects="1">
      <p:cViewPr varScale="1">
        <p:scale>
          <a:sx n="92" d="100"/>
          <a:sy n="92" d="100"/>
        </p:scale>
        <p:origin x="1221"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8D23CE4A-8752-2C4F-A208-92479787BA4A}" type="datetimeFigureOut">
              <a:rPr lang="en-US" smtClean="0"/>
              <a:t>1/4/2022</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8DF82C12-57B7-9E45-9CC0-BBD517DFBC69}" type="slidenum">
              <a:rPr lang="en-US" smtClean="0"/>
              <a:t>‹#›</a:t>
            </a:fld>
            <a:endParaRPr lang="en-US"/>
          </a:p>
        </p:txBody>
      </p:sp>
    </p:spTree>
    <p:extLst>
      <p:ext uri="{BB962C8B-B14F-4D97-AF65-F5344CB8AC3E}">
        <p14:creationId xmlns:p14="http://schemas.microsoft.com/office/powerpoint/2010/main" val="27778381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33361BC-277A-8743-9581-8431AC159344}" type="datetimeFigureOut">
              <a:rPr lang="en-US" smtClean="0"/>
              <a:t>1/4/2022</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111A8B4-ECAD-444E-9212-5C7E61518261}" type="slidenum">
              <a:rPr lang="en-US" smtClean="0"/>
              <a:t>‹#›</a:t>
            </a:fld>
            <a:endParaRPr lang="en-US"/>
          </a:p>
        </p:txBody>
      </p:sp>
    </p:spTree>
    <p:extLst>
      <p:ext uri="{BB962C8B-B14F-4D97-AF65-F5344CB8AC3E}">
        <p14:creationId xmlns:p14="http://schemas.microsoft.com/office/powerpoint/2010/main" val="42170311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da-DK" sz="1300" dirty="0"/>
              <a:t>Building</a:t>
            </a:r>
            <a:r>
              <a:rPr lang="da-DK" sz="1300" baseline="0" dirty="0"/>
              <a:t> </a:t>
            </a:r>
            <a:r>
              <a:rPr lang="da-DK" sz="1300" baseline="0" dirty="0" err="1"/>
              <a:t>security</a:t>
            </a:r>
            <a:r>
              <a:rPr lang="da-DK" sz="1300" baseline="0" dirty="0"/>
              <a:t> in Gary </a:t>
            </a:r>
            <a:r>
              <a:rPr lang="da-DK" sz="1300" baseline="0" dirty="0" err="1"/>
              <a:t>McGraw</a:t>
            </a:r>
            <a:endParaRPr lang="da-DK" sz="1300" dirty="0"/>
          </a:p>
        </p:txBody>
      </p:sp>
      <p:sp>
        <p:nvSpPr>
          <p:cNvPr id="4" name="Slide Number Placeholder 3"/>
          <p:cNvSpPr>
            <a:spLocks noGrp="1"/>
          </p:cNvSpPr>
          <p:nvPr>
            <p:ph type="sldNum" sz="quarter" idx="10"/>
          </p:nvPr>
        </p:nvSpPr>
        <p:spPr/>
        <p:txBody>
          <a:bodyPr/>
          <a:lstStyle/>
          <a:p>
            <a:fld id="{6111A8B4-ECAD-444E-9212-5C7E61518261}" type="slidenum">
              <a:rPr lang="en-US" smtClean="0"/>
              <a:t>3</a:t>
            </a:fld>
            <a:endParaRPr lang="en-US"/>
          </a:p>
        </p:txBody>
      </p:sp>
    </p:spTree>
    <p:extLst>
      <p:ext uri="{BB962C8B-B14F-4D97-AF65-F5344CB8AC3E}">
        <p14:creationId xmlns:p14="http://schemas.microsoft.com/office/powerpoint/2010/main" val="154129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11A8B4-ECAD-444E-9212-5C7E61518261}" type="slidenum">
              <a:rPr lang="en-US" smtClean="0"/>
              <a:t>4</a:t>
            </a:fld>
            <a:endParaRPr lang="en-US"/>
          </a:p>
        </p:txBody>
      </p:sp>
    </p:spTree>
    <p:extLst>
      <p:ext uri="{BB962C8B-B14F-4D97-AF65-F5344CB8AC3E}">
        <p14:creationId xmlns:p14="http://schemas.microsoft.com/office/powerpoint/2010/main" val="103747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11A8B4-ECAD-444E-9212-5C7E61518261}" type="slidenum">
              <a:rPr lang="en-US" smtClean="0"/>
              <a:t>5</a:t>
            </a:fld>
            <a:endParaRPr lang="en-US"/>
          </a:p>
        </p:txBody>
      </p:sp>
    </p:spTree>
    <p:extLst>
      <p:ext uri="{BB962C8B-B14F-4D97-AF65-F5344CB8AC3E}">
        <p14:creationId xmlns:p14="http://schemas.microsoft.com/office/powerpoint/2010/main" val="158316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11A8B4-ECAD-444E-9212-5C7E61518261}" type="slidenum">
              <a:rPr lang="en-US" smtClean="0"/>
              <a:t>6</a:t>
            </a:fld>
            <a:endParaRPr lang="en-US"/>
          </a:p>
        </p:txBody>
      </p:sp>
    </p:spTree>
    <p:extLst>
      <p:ext uri="{BB962C8B-B14F-4D97-AF65-F5344CB8AC3E}">
        <p14:creationId xmlns:p14="http://schemas.microsoft.com/office/powerpoint/2010/main" val="191132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da-DK"/>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nchor="ctr"/>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Click to edit Master subtitle style</a:t>
            </a:r>
            <a:endParaRPr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da-DK"/>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da-DK"/>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da-DK"/>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da-DK"/>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da-DK"/>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da-DK"/>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da-DK"/>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da-DK"/>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a:p>
        </p:txBody>
      </p:sp>
      <p:sp>
        <p:nvSpPr>
          <p:cNvPr id="3" name="Content Placeholder 2"/>
          <p:cNvSpPr>
            <a:spLocks noGrp="1"/>
          </p:cNvSpPr>
          <p:nvPr>
            <p:ph idx="1"/>
          </p:nvPr>
        </p:nvSpPr>
        <p:spPr/>
        <p:txBody>
          <a:bodyPr/>
          <a:lstStyle>
            <a:lvl5pPr>
              <a:defRPr/>
            </a:lvl5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da-DK"/>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Click to edit Master text styles</a:t>
            </a:r>
          </a:p>
        </p:txBody>
      </p:sp>
      <p:sp>
        <p:nvSpPr>
          <p:cNvPr id="5" name="Footer Placeholder 4"/>
          <p:cNvSpPr>
            <a:spLocks noGrp="1"/>
          </p:cNvSpPr>
          <p:nvPr>
            <p:ph type="ftr" sz="quarter" idx="11"/>
          </p:nvPr>
        </p:nvSpPr>
        <p:spPr>
          <a:xfrm>
            <a:off x="7238999" y="6356350"/>
            <a:ext cx="1446213"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da-DK"/>
              <a:t>Click to edit Master title style</a:t>
            </a:r>
            <a:endParaRPr/>
          </a:p>
        </p:txBody>
      </p:sp>
      <p:sp>
        <p:nvSpPr>
          <p:cNvPr id="3" name="Text Placeholder 2"/>
          <p:cNvSpPr>
            <a:spLocks noGrp="1"/>
          </p:cNvSpPr>
          <p:nvPr>
            <p:ph type="body" idx="1"/>
          </p:nvPr>
        </p:nvSpPr>
        <p:spPr>
          <a:xfrm>
            <a:off x="739775" y="2556801"/>
            <a:ext cx="7662864" cy="3480462"/>
          </a:xfrm>
          <a:prstGeom prst="rect">
            <a:avLst/>
          </a:prstGeom>
        </p:spPr>
        <p:txBody>
          <a:bodyPr vert="horz" lIns="91440" tIns="45720" rIns="91440" bIns="45720" rtlCol="0">
            <a:normAutofit/>
          </a:body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dirty="0"/>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dirty="0"/>
          </a:p>
        </p:txBody>
      </p:sp>
      <p:sp>
        <p:nvSpPr>
          <p:cNvPr id="7" name="TextBox 6"/>
          <p:cNvSpPr txBox="1"/>
          <p:nvPr/>
        </p:nvSpPr>
        <p:spPr>
          <a:xfrm>
            <a:off x="457200" y="6405835"/>
            <a:ext cx="3031599" cy="261610"/>
          </a:xfrm>
          <a:prstGeom prst="rect">
            <a:avLst/>
          </a:prstGeom>
          <a:noFill/>
        </p:spPr>
        <p:txBody>
          <a:bodyPr wrap="none" rtlCol="0">
            <a:spAutoFit/>
          </a:bodyPr>
          <a:lstStyle/>
          <a:p>
            <a:r>
              <a:rPr lang="en-US" sz="1100" b="1" dirty="0">
                <a:solidFill>
                  <a:schemeClr val="tx1">
                    <a:lumMod val="50000"/>
                    <a:lumOff val="50000"/>
                  </a:schemeClr>
                </a:solidFill>
              </a:rPr>
              <a:t>daka@kea.dk | Security</a:t>
            </a:r>
            <a:r>
              <a:rPr lang="en-US" sz="1100" b="1" baseline="0" dirty="0">
                <a:solidFill>
                  <a:schemeClr val="tx1">
                    <a:lumMod val="50000"/>
                    <a:lumOff val="50000"/>
                  </a:schemeClr>
                </a:solidFill>
              </a:rPr>
              <a:t> in web development</a:t>
            </a:r>
            <a:endParaRPr lang="en-US" sz="1100" b="1"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Arial"/>
        <a:buChar char="•"/>
        <a:defRPr sz="2200" kern="1200">
          <a:solidFill>
            <a:schemeClr val="tx1">
              <a:lumMod val="65000"/>
              <a:lumOff val="35000"/>
            </a:schemeClr>
          </a:solidFill>
          <a:latin typeface="+mn-lt"/>
          <a:ea typeface="+mn-ea"/>
          <a:cs typeface="+mn-cs"/>
        </a:defRPr>
      </a:lvl1pPr>
      <a:lvl2pPr marL="692150" indent="-342900" algn="l" defTabSz="914400" rtl="0" eaLnBrk="1" latinLnBrk="0" hangingPunct="1">
        <a:spcBef>
          <a:spcPts val="600"/>
        </a:spcBef>
        <a:buClr>
          <a:schemeClr val="accent1">
            <a:lumMod val="60000"/>
            <a:lumOff val="40000"/>
          </a:schemeClr>
        </a:buClr>
        <a:buSzPct val="90000"/>
        <a:buFont typeface="Arial"/>
        <a:buChar char="•"/>
        <a:defRPr sz="2000" kern="1200">
          <a:solidFill>
            <a:schemeClr val="tx1">
              <a:lumMod val="65000"/>
              <a:lumOff val="35000"/>
            </a:schemeClr>
          </a:solidFill>
          <a:latin typeface="+mn-lt"/>
          <a:ea typeface="+mn-ea"/>
          <a:cs typeface="+mn-cs"/>
        </a:defRPr>
      </a:lvl2pPr>
      <a:lvl3pPr marL="971550" indent="-285750" algn="l" defTabSz="914400" rtl="0" eaLnBrk="1" latinLnBrk="0" hangingPunct="1">
        <a:spcBef>
          <a:spcPts val="600"/>
        </a:spcBef>
        <a:buClr>
          <a:schemeClr val="accent1"/>
        </a:buClr>
        <a:buSzPct val="90000"/>
        <a:buFont typeface="Arial"/>
        <a:buChar char="•"/>
        <a:defRPr sz="1800" kern="1200">
          <a:solidFill>
            <a:schemeClr val="tx1">
              <a:lumMod val="65000"/>
              <a:lumOff val="35000"/>
            </a:schemeClr>
          </a:solidFill>
          <a:latin typeface="+mn-lt"/>
          <a:ea typeface="+mn-ea"/>
          <a:cs typeface="+mn-cs"/>
        </a:defRPr>
      </a:lvl3pPr>
      <a:lvl4pPr marL="1320800" indent="-285750" algn="l" defTabSz="914400" rtl="0" eaLnBrk="1" latinLnBrk="0" hangingPunct="1">
        <a:spcBef>
          <a:spcPts val="600"/>
        </a:spcBef>
        <a:buClr>
          <a:schemeClr val="accent1">
            <a:lumMod val="60000"/>
            <a:lumOff val="40000"/>
          </a:schemeClr>
        </a:buClr>
        <a:buSzPct val="90000"/>
        <a:buFont typeface="Arial"/>
        <a:buChar char="•"/>
        <a:defRPr sz="1800" kern="1200">
          <a:solidFill>
            <a:schemeClr val="tx1">
              <a:lumMod val="65000"/>
              <a:lumOff val="35000"/>
            </a:schemeClr>
          </a:solidFill>
          <a:latin typeface="+mn-lt"/>
          <a:ea typeface="+mn-ea"/>
          <a:cs typeface="+mn-cs"/>
        </a:defRPr>
      </a:lvl4pPr>
      <a:lvl5pPr marL="1657350" indent="-285750" algn="l" defTabSz="914400" rtl="0" eaLnBrk="1" latinLnBrk="0" hangingPunct="1">
        <a:spcBef>
          <a:spcPts val="600"/>
        </a:spcBef>
        <a:buClr>
          <a:schemeClr val="accent1"/>
        </a:buClr>
        <a:buSzPct val="90000"/>
        <a:buFont typeface="Arial"/>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in web development</a:t>
            </a:r>
          </a:p>
        </p:txBody>
      </p:sp>
      <p:sp>
        <p:nvSpPr>
          <p:cNvPr id="3" name="Subtitle 2"/>
          <p:cNvSpPr>
            <a:spLocks noGrp="1"/>
          </p:cNvSpPr>
          <p:nvPr>
            <p:ph type="subTitle" idx="1"/>
          </p:nvPr>
        </p:nvSpPr>
        <p:spPr/>
        <p:txBody>
          <a:bodyPr/>
          <a:lstStyle/>
          <a:p>
            <a:r>
              <a:rPr lang="en-US" dirty="0"/>
              <a:t>Presentation</a:t>
            </a:r>
          </a:p>
        </p:txBody>
      </p:sp>
    </p:spTree>
    <p:extLst>
      <p:ext uri="{BB962C8B-B14F-4D97-AF65-F5344CB8AC3E}">
        <p14:creationId xmlns:p14="http://schemas.microsoft.com/office/powerpoint/2010/main" val="2301277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description</a:t>
            </a:r>
          </a:p>
        </p:txBody>
      </p:sp>
      <p:sp>
        <p:nvSpPr>
          <p:cNvPr id="3" name="Content Placeholder 2"/>
          <p:cNvSpPr>
            <a:spLocks noGrp="1"/>
          </p:cNvSpPr>
          <p:nvPr>
            <p:ph idx="1"/>
          </p:nvPr>
        </p:nvSpPr>
        <p:spPr>
          <a:xfrm>
            <a:off x="739775" y="2987828"/>
            <a:ext cx="7662864" cy="3049435"/>
          </a:xfrm>
        </p:spPr>
        <p:txBody>
          <a:bodyPr/>
          <a:lstStyle/>
          <a:p>
            <a:pPr marL="0" indent="0">
              <a:buNone/>
            </a:pPr>
            <a:r>
              <a:rPr lang="en-US" sz="2400" dirty="0"/>
              <a:t>Security in web development is designed to give the students an idea of some of the challenges that web developers face when implementing web applications. It also gives some suggestions on how to handle these challenges, and what to be especially aware of.</a:t>
            </a:r>
            <a:endParaRPr lang="da-DK" sz="2400" dirty="0"/>
          </a:p>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2F5E10-5301-4EE6-90D2-A6C4A3F62BED}" type="slidenum">
              <a:rPr lang="en-US" smtClean="0"/>
              <a:t>1</a:t>
            </a:fld>
            <a:endParaRPr lang="en-US"/>
          </a:p>
        </p:txBody>
      </p:sp>
    </p:spTree>
    <p:extLst>
      <p:ext uri="{BB962C8B-B14F-4D97-AF65-F5344CB8AC3E}">
        <p14:creationId xmlns:p14="http://schemas.microsoft.com/office/powerpoint/2010/main" val="401999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Goals</a:t>
            </a:r>
          </a:p>
        </p:txBody>
      </p:sp>
      <p:sp>
        <p:nvSpPr>
          <p:cNvPr id="3" name="Content Placeholder 2"/>
          <p:cNvSpPr>
            <a:spLocks noGrp="1"/>
          </p:cNvSpPr>
          <p:nvPr>
            <p:ph idx="1"/>
          </p:nvPr>
        </p:nvSpPr>
        <p:spPr>
          <a:xfrm>
            <a:off x="739775" y="2614350"/>
            <a:ext cx="7662864" cy="3422913"/>
          </a:xfrm>
        </p:spPr>
        <p:txBody>
          <a:bodyPr/>
          <a:lstStyle/>
          <a:p>
            <a:pPr lvl="0"/>
            <a:r>
              <a:rPr lang="en-US" dirty="0"/>
              <a:t>Understand basic web application security concepts</a:t>
            </a:r>
            <a:endParaRPr lang="da-DK" dirty="0"/>
          </a:p>
          <a:p>
            <a:pPr lvl="0"/>
            <a:r>
              <a:rPr lang="en-US" dirty="0"/>
              <a:t>Understand how hackers exploit web applications</a:t>
            </a:r>
            <a:endParaRPr lang="da-DK" dirty="0"/>
          </a:p>
          <a:p>
            <a:pPr lvl="0"/>
            <a:r>
              <a:rPr lang="en-US" dirty="0"/>
              <a:t>Understand the principle of layered security</a:t>
            </a:r>
            <a:endParaRPr lang="da-DK" dirty="0"/>
          </a:p>
          <a:p>
            <a:r>
              <a:rPr lang="en-US" dirty="0"/>
              <a:t>Spot potential security flaws in web applications</a:t>
            </a:r>
            <a:endParaRPr lang="da-DK" dirty="0"/>
          </a:p>
          <a:p>
            <a:pPr lvl="0"/>
            <a:r>
              <a:rPr lang="en-US" dirty="0"/>
              <a:t>Use best practice on some web security challenges</a:t>
            </a:r>
            <a:endParaRPr lang="da-DK" dirty="0"/>
          </a:p>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2F5E10-5301-4EE6-90D2-A6C4A3F62BED}" type="slidenum">
              <a:rPr lang="en-US" smtClean="0"/>
              <a:t>2</a:t>
            </a:fld>
            <a:endParaRPr lang="en-US"/>
          </a:p>
        </p:txBody>
      </p:sp>
    </p:spTree>
    <p:extLst>
      <p:ext uri="{BB962C8B-B14F-4D97-AF65-F5344CB8AC3E}">
        <p14:creationId xmlns:p14="http://schemas.microsoft.com/office/powerpoint/2010/main" val="90173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739775" y="2577002"/>
            <a:ext cx="7662864" cy="3460261"/>
          </a:xfrm>
        </p:spPr>
        <p:txBody>
          <a:bodyPr vert="horz" lIns="91440" tIns="45720" rIns="91440" bIns="45720" rtlCol="0" anchor="t">
            <a:normAutofit fontScale="92500" lnSpcReduction="10000"/>
          </a:bodyPr>
          <a:lstStyle/>
          <a:p>
            <a:pPr lvl="0"/>
            <a:r>
              <a:rPr lang="en-US" sz="2400" dirty="0">
                <a:solidFill>
                  <a:schemeClr val="tx1"/>
                </a:solidFill>
              </a:rPr>
              <a:t>Hacking in general</a:t>
            </a:r>
          </a:p>
          <a:p>
            <a:pPr lvl="1"/>
            <a:r>
              <a:rPr lang="en-US" dirty="0">
                <a:solidFill>
                  <a:schemeClr val="tx1"/>
                </a:solidFill>
              </a:rPr>
              <a:t>History, cases, vulnerability info </a:t>
            </a:r>
            <a:r>
              <a:rPr lang="en-US" dirty="0" err="1">
                <a:solidFill>
                  <a:schemeClr val="tx1"/>
                </a:solidFill>
              </a:rPr>
              <a:t>etc</a:t>
            </a:r>
            <a:endParaRPr lang="en-US" dirty="0">
              <a:solidFill>
                <a:schemeClr val="tx1"/>
              </a:solidFill>
            </a:endParaRPr>
          </a:p>
          <a:p>
            <a:r>
              <a:rPr lang="en-US" dirty="0">
                <a:solidFill>
                  <a:schemeClr val="tx1"/>
                </a:solidFill>
              </a:rPr>
              <a:t>Basic Applied Cryptography</a:t>
            </a:r>
          </a:p>
          <a:p>
            <a:pPr lvl="1"/>
            <a:r>
              <a:rPr lang="en-US" dirty="0">
                <a:solidFill>
                  <a:schemeClr val="tx1"/>
                </a:solidFill>
              </a:rPr>
              <a:t>Symmetric and asymmetric encryption</a:t>
            </a:r>
          </a:p>
          <a:p>
            <a:pPr lvl="1"/>
            <a:r>
              <a:rPr lang="en-US" dirty="0">
                <a:solidFill>
                  <a:schemeClr val="tx1"/>
                </a:solidFill>
              </a:rPr>
              <a:t>TLS (create certificate and install it on server)</a:t>
            </a:r>
          </a:p>
          <a:p>
            <a:pPr lvl="1"/>
            <a:r>
              <a:rPr lang="en-US" dirty="0">
                <a:solidFill>
                  <a:schemeClr val="tx1"/>
                </a:solidFill>
              </a:rPr>
              <a:t>Hashing and salting</a:t>
            </a:r>
          </a:p>
          <a:p>
            <a:r>
              <a:rPr lang="en-US" sz="2400" dirty="0">
                <a:solidFill>
                  <a:schemeClr val="tx1"/>
                </a:solidFill>
              </a:rPr>
              <a:t>Security principles, least privilege etc.</a:t>
            </a:r>
          </a:p>
          <a:p>
            <a:pPr lvl="0"/>
            <a:r>
              <a:rPr lang="en-US" sz="2400" dirty="0">
                <a:solidFill>
                  <a:schemeClr val="tx1"/>
                </a:solidFill>
              </a:rPr>
              <a:t>Security touchpoints</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3</a:t>
            </a:fld>
            <a:endParaRPr lang="en-US"/>
          </a:p>
        </p:txBody>
      </p:sp>
    </p:spTree>
    <p:extLst>
      <p:ext uri="{BB962C8B-B14F-4D97-AF65-F5344CB8AC3E}">
        <p14:creationId xmlns:p14="http://schemas.microsoft.com/office/powerpoint/2010/main" val="393817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solidFill>
                  <a:schemeClr val="tx1"/>
                </a:solidFill>
              </a:rPr>
              <a:t>Attack patterns</a:t>
            </a:r>
          </a:p>
          <a:p>
            <a:pPr lvl="1"/>
            <a:r>
              <a:rPr lang="en-US" dirty="0">
                <a:solidFill>
                  <a:schemeClr val="tx1"/>
                </a:solidFill>
              </a:rPr>
              <a:t>SQL injection, XSS, XXE, XSRF, Client side manipulation, Session hijacking, DoS, DDoS</a:t>
            </a:r>
          </a:p>
          <a:p>
            <a:r>
              <a:rPr lang="en-US" sz="2400" dirty="0">
                <a:solidFill>
                  <a:schemeClr val="tx1"/>
                </a:solidFill>
              </a:rPr>
              <a:t>Linux security</a:t>
            </a:r>
          </a:p>
          <a:p>
            <a:pPr lvl="1"/>
            <a:r>
              <a:rPr lang="en-US" dirty="0">
                <a:solidFill>
                  <a:schemeClr val="tx1"/>
                </a:solidFill>
              </a:rPr>
              <a:t>Basic CLI (folders, privileges), basic firewall (iptables/</a:t>
            </a:r>
            <a:r>
              <a:rPr lang="en-US" dirty="0" err="1">
                <a:solidFill>
                  <a:schemeClr val="tx1"/>
                </a:solidFill>
              </a:rPr>
              <a:t>ufw</a:t>
            </a:r>
            <a:r>
              <a:rPr lang="en-US" dirty="0">
                <a:solidFill>
                  <a:schemeClr val="tx1"/>
                </a:solidFill>
              </a:rPr>
              <a:t>), basic servers (SSH, Apache, MySQL, Nginx)</a:t>
            </a:r>
          </a:p>
          <a:p>
            <a:pPr lvl="1"/>
            <a:r>
              <a:rPr lang="en-US" dirty="0">
                <a:solidFill>
                  <a:schemeClr val="tx1"/>
                </a:solidFill>
              </a:rPr>
              <a:t>Server security settings (Apache, PHP)</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4</a:t>
            </a:fld>
            <a:endParaRPr lang="en-US"/>
          </a:p>
        </p:txBody>
      </p:sp>
    </p:spTree>
    <p:extLst>
      <p:ext uri="{BB962C8B-B14F-4D97-AF65-F5344CB8AC3E}">
        <p14:creationId xmlns:p14="http://schemas.microsoft.com/office/powerpoint/2010/main" val="67801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Project</a:t>
            </a:r>
          </a:p>
        </p:txBody>
      </p:sp>
      <p:sp>
        <p:nvSpPr>
          <p:cNvPr id="3" name="Content Placeholder 2"/>
          <p:cNvSpPr>
            <a:spLocks noGrp="1"/>
          </p:cNvSpPr>
          <p:nvPr>
            <p:ph idx="1"/>
          </p:nvPr>
        </p:nvSpPr>
        <p:spPr>
          <a:xfrm>
            <a:off x="739775" y="2754151"/>
            <a:ext cx="7662864" cy="3283112"/>
          </a:xfrm>
        </p:spPr>
        <p:txBody>
          <a:bodyPr vert="horz" lIns="91440" tIns="45720" rIns="91440" bIns="45720" rtlCol="0" anchor="t">
            <a:normAutofit/>
          </a:bodyPr>
          <a:lstStyle/>
          <a:p>
            <a:r>
              <a:rPr lang="en-US" dirty="0"/>
              <a:t>You will work in groups</a:t>
            </a:r>
          </a:p>
          <a:p>
            <a:r>
              <a:rPr lang="en-US" dirty="0"/>
              <a:t>Build a simple and secure web application, using the “security toolbox” you have obtained.</a:t>
            </a:r>
          </a:p>
          <a:p>
            <a:r>
              <a:rPr lang="en-US" dirty="0"/>
              <a:t>Deploy it on a live environment</a:t>
            </a:r>
          </a:p>
          <a:p>
            <a:r>
              <a:rPr lang="en-US" dirty="0"/>
              <a:t>Penetration test the other groups web applications</a:t>
            </a:r>
            <a:endParaRPr lang="en-US" b="1"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2F5E10-5301-4EE6-90D2-A6C4A3F62BED}" type="slidenum">
              <a:rPr lang="en-US" smtClean="0"/>
              <a:t>5</a:t>
            </a:fld>
            <a:endParaRPr lang="en-US"/>
          </a:p>
        </p:txBody>
      </p:sp>
    </p:spTree>
    <p:extLst>
      <p:ext uri="{BB962C8B-B14F-4D97-AF65-F5344CB8AC3E}">
        <p14:creationId xmlns:p14="http://schemas.microsoft.com/office/powerpoint/2010/main" val="376095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a:t>
            </a:r>
          </a:p>
        </p:txBody>
      </p:sp>
      <p:sp>
        <p:nvSpPr>
          <p:cNvPr id="3" name="Content Placeholder 2"/>
          <p:cNvSpPr>
            <a:spLocks noGrp="1"/>
          </p:cNvSpPr>
          <p:nvPr>
            <p:ph idx="1"/>
          </p:nvPr>
        </p:nvSpPr>
        <p:spPr>
          <a:xfrm>
            <a:off x="739775" y="2595676"/>
            <a:ext cx="4862880" cy="3441587"/>
          </a:xfrm>
        </p:spPr>
        <p:txBody>
          <a:bodyPr vert="horz" lIns="91440" tIns="45720" rIns="91440" bIns="45720" rtlCol="0" anchor="t">
            <a:normAutofit/>
          </a:bodyPr>
          <a:lstStyle/>
          <a:p>
            <a:pPr marL="0" indent="0">
              <a:buNone/>
            </a:pPr>
            <a:r>
              <a:rPr lang="en-US" dirty="0"/>
              <a:t>Primary book</a:t>
            </a:r>
          </a:p>
          <a:p>
            <a:r>
              <a:rPr lang="en-US" dirty="0">
                <a:ea typeface="+mn-lt"/>
                <a:cs typeface="+mn-lt"/>
              </a:rPr>
              <a:t>Web Application Security, Andrew Hoffman, 2020, ISBN: 9781492053118</a:t>
            </a:r>
            <a:endParaRPr lang="en-US" dirty="0"/>
          </a:p>
          <a:p>
            <a:endParaRPr lang="da-DK"/>
          </a:p>
          <a:p>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6</a:t>
            </a:fld>
            <a:endParaRPr lang="en-US"/>
          </a:p>
        </p:txBody>
      </p:sp>
      <p:pic>
        <p:nvPicPr>
          <p:cNvPr id="4" name="Picture 7" descr="Text&#10;&#10;Description automatically generated">
            <a:extLst>
              <a:ext uri="{FF2B5EF4-FFF2-40B4-BE49-F238E27FC236}">
                <a16:creationId xmlns:a16="http://schemas.microsoft.com/office/drawing/2014/main" id="{51E4B95E-05F3-4D13-8027-61EA921DF606}"/>
              </a:ext>
            </a:extLst>
          </p:cNvPr>
          <p:cNvPicPr>
            <a:picLocks noChangeAspect="1"/>
          </p:cNvPicPr>
          <p:nvPr/>
        </p:nvPicPr>
        <p:blipFill>
          <a:blip r:embed="rId3"/>
          <a:stretch>
            <a:fillRect/>
          </a:stretch>
        </p:blipFill>
        <p:spPr>
          <a:xfrm>
            <a:off x="5538061" y="2597644"/>
            <a:ext cx="2743200" cy="3600000"/>
          </a:xfrm>
          <a:prstGeom prst="rect">
            <a:avLst/>
          </a:prstGeom>
        </p:spPr>
      </p:pic>
    </p:spTree>
    <p:extLst>
      <p:ext uri="{BB962C8B-B14F-4D97-AF65-F5344CB8AC3E}">
        <p14:creationId xmlns:p14="http://schemas.microsoft.com/office/powerpoint/2010/main" val="1694382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literature</a:t>
            </a:r>
          </a:p>
        </p:txBody>
      </p:sp>
      <p:sp>
        <p:nvSpPr>
          <p:cNvPr id="3" name="Content Placeholder 2"/>
          <p:cNvSpPr>
            <a:spLocks noGrp="1"/>
          </p:cNvSpPr>
          <p:nvPr>
            <p:ph idx="1"/>
          </p:nvPr>
        </p:nvSpPr>
        <p:spPr>
          <a:xfrm>
            <a:off x="242538" y="2218170"/>
            <a:ext cx="7662864" cy="3315398"/>
          </a:xfrm>
        </p:spPr>
        <p:txBody>
          <a:bodyPr vert="horz" lIns="91440" tIns="45720" rIns="91440" bIns="45720" rtlCol="0" anchor="t">
            <a:normAutofit/>
          </a:bodyPr>
          <a:lstStyle/>
          <a:p>
            <a:pPr marL="0" indent="0">
              <a:buNone/>
            </a:pPr>
            <a:r>
              <a:rPr lang="en-US" dirty="0"/>
              <a:t>Other books of interest (Not mandatory)</a:t>
            </a:r>
          </a:p>
          <a:p>
            <a:pPr marL="0" indent="0">
              <a:spcBef>
                <a:spcPts val="0"/>
              </a:spcBef>
              <a:buNone/>
            </a:pPr>
            <a:r>
              <a:rPr lang="en-US" dirty="0">
                <a:ea typeface="+mn-lt"/>
                <a:cs typeface="+mn-lt"/>
              </a:rPr>
              <a:t>The Web Application Hacker's Handbook: Finding and Exploiting Security Flaws (second edition) </a:t>
            </a:r>
            <a:br>
              <a:rPr lang="en-US" dirty="0">
                <a:ea typeface="+mn-lt"/>
                <a:cs typeface="+mn-lt"/>
              </a:rPr>
            </a:br>
            <a:r>
              <a:rPr lang="en-US" dirty="0">
                <a:ea typeface="+mn-lt"/>
                <a:cs typeface="+mn-lt"/>
              </a:rPr>
              <a:t>Dafydd </a:t>
            </a:r>
            <a:r>
              <a:rPr lang="en-US" dirty="0" err="1">
                <a:ea typeface="+mn-lt"/>
                <a:cs typeface="+mn-lt"/>
              </a:rPr>
              <a:t>Stuttard</a:t>
            </a:r>
            <a:r>
              <a:rPr lang="en-US" dirty="0">
                <a:ea typeface="+mn-lt"/>
                <a:cs typeface="+mn-lt"/>
              </a:rPr>
              <a:t> and Marcus Pinto  Wiley 2011</a:t>
            </a:r>
          </a:p>
          <a:p>
            <a:pPr marL="0" indent="0">
              <a:buNone/>
            </a:pPr>
            <a:endParaRPr lang="en-US" dirty="0"/>
          </a:p>
        </p:txBody>
      </p:sp>
      <p:pic>
        <p:nvPicPr>
          <p:cNvPr id="4" name="Picture 3"/>
          <p:cNvPicPr>
            <a:picLocks noChangeAspect="1"/>
          </p:cNvPicPr>
          <p:nvPr/>
        </p:nvPicPr>
        <p:blipFill>
          <a:blip r:embed="rId2"/>
          <a:stretch>
            <a:fillRect/>
          </a:stretch>
        </p:blipFill>
        <p:spPr>
          <a:xfrm>
            <a:off x="3453044" y="3840454"/>
            <a:ext cx="1802391" cy="2342193"/>
          </a:xfrm>
          <a:prstGeom prst="rect">
            <a:avLst/>
          </a:prstGeom>
        </p:spPr>
      </p:pic>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9F2F5E10-5301-4EE6-90D2-A6C4A3F62BED}" type="slidenum">
              <a:rPr lang="en-US" smtClean="0"/>
              <a:t>7</a:t>
            </a:fld>
            <a:endParaRPr lang="en-US"/>
          </a:p>
        </p:txBody>
      </p:sp>
      <p:pic>
        <p:nvPicPr>
          <p:cNvPr id="15" name="Picture 1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28196" y="3995438"/>
            <a:ext cx="1903032" cy="2342193"/>
          </a:xfrm>
          <a:prstGeom prst="rect">
            <a:avLst/>
          </a:prstGeom>
        </p:spPr>
      </p:pic>
      <p:pic>
        <p:nvPicPr>
          <p:cNvPr id="6" name="Picture 8" descr="Graphical user interface, website&#10;&#10;Description automatically generated">
            <a:extLst>
              <a:ext uri="{FF2B5EF4-FFF2-40B4-BE49-F238E27FC236}">
                <a16:creationId xmlns:a16="http://schemas.microsoft.com/office/drawing/2014/main" id="{4D22C934-A293-4263-B1D8-8F263634E137}"/>
              </a:ext>
            </a:extLst>
          </p:cNvPr>
          <p:cNvPicPr>
            <a:picLocks noChangeAspect="1"/>
          </p:cNvPicPr>
          <p:nvPr/>
        </p:nvPicPr>
        <p:blipFill>
          <a:blip r:embed="rId4"/>
          <a:stretch>
            <a:fillRect/>
          </a:stretch>
        </p:blipFill>
        <p:spPr>
          <a:xfrm>
            <a:off x="313841" y="3778302"/>
            <a:ext cx="2743200" cy="2943497"/>
          </a:xfrm>
          <a:prstGeom prst="rect">
            <a:avLst/>
          </a:prstGeom>
        </p:spPr>
      </p:pic>
    </p:spTree>
    <p:extLst>
      <p:ext uri="{BB962C8B-B14F-4D97-AF65-F5344CB8AC3E}">
        <p14:creationId xmlns:p14="http://schemas.microsoft.com/office/powerpoint/2010/main" val="286907258"/>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ecurity template">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security template.potx</Template>
  <TotalTime>4662</TotalTime>
  <Words>263</Words>
  <Application>Microsoft Office PowerPoint</Application>
  <PresentationFormat>On-screen Show (4:3)</PresentationFormat>
  <Paragraphs>47</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security template</vt:lpstr>
      <vt:lpstr>Security in web development</vt:lpstr>
      <vt:lpstr>Course description</vt:lpstr>
      <vt:lpstr>Learning Goals</vt:lpstr>
      <vt:lpstr>Content</vt:lpstr>
      <vt:lpstr>Content</vt:lpstr>
      <vt:lpstr>Exam Project</vt:lpstr>
      <vt:lpstr>Literature</vt:lpstr>
      <vt:lpstr>More literature</vt:lpstr>
    </vt:vector>
  </TitlesOfParts>
  <Company>KEA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Dany Kallas</dc:creator>
  <cp:lastModifiedBy>Dany Kallas</cp:lastModifiedBy>
  <cp:revision>133</cp:revision>
  <cp:lastPrinted>2017-05-24T09:59:57Z</cp:lastPrinted>
  <dcterms:created xsi:type="dcterms:W3CDTF">2013-05-01T10:00:23Z</dcterms:created>
  <dcterms:modified xsi:type="dcterms:W3CDTF">2022-01-04T12:27:15Z</dcterms:modified>
</cp:coreProperties>
</file>