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7B7"/>
    <a:srgbClr val="FFF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9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FF21-19CE-FF46-988B-381855FD6D62}" type="datetimeFigureOut">
              <a:rPr lang="en-US" smtClean="0"/>
              <a:t>11/19/14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DB03-5F3F-EB4F-9F64-AAAEB8BD9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264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FF21-19CE-FF46-988B-381855FD6D62}" type="datetimeFigureOut">
              <a:rPr lang="en-US" smtClean="0"/>
              <a:t>11/19/14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DB03-5F3F-EB4F-9F64-AAAEB8BD9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374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FF21-19CE-FF46-988B-381855FD6D62}" type="datetimeFigureOut">
              <a:rPr lang="en-US" smtClean="0"/>
              <a:t>11/19/14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DB03-5F3F-EB4F-9F64-AAAEB8BD9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6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FF21-19CE-FF46-988B-381855FD6D62}" type="datetimeFigureOut">
              <a:rPr lang="en-US" smtClean="0"/>
              <a:t>11/19/14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DB03-5F3F-EB4F-9F64-AAAEB8BD9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30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FF21-19CE-FF46-988B-381855FD6D62}" type="datetimeFigureOut">
              <a:rPr lang="en-US" smtClean="0"/>
              <a:t>11/19/14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DB03-5F3F-EB4F-9F64-AAAEB8BD9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812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FF21-19CE-FF46-988B-381855FD6D62}" type="datetimeFigureOut">
              <a:rPr lang="en-US" smtClean="0"/>
              <a:t>11/19/14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DB03-5F3F-EB4F-9F64-AAAEB8BD9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057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FF21-19CE-FF46-988B-381855FD6D62}" type="datetimeFigureOut">
              <a:rPr lang="en-US" smtClean="0"/>
              <a:t>11/19/14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DB03-5F3F-EB4F-9F64-AAAEB8BD9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004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FF21-19CE-FF46-988B-381855FD6D62}" type="datetimeFigureOut">
              <a:rPr lang="en-US" smtClean="0"/>
              <a:t>11/19/14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DB03-5F3F-EB4F-9F64-AAAEB8BD9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046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FF21-19CE-FF46-988B-381855FD6D62}" type="datetimeFigureOut">
              <a:rPr lang="en-US" smtClean="0"/>
              <a:t>11/19/14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DB03-5F3F-EB4F-9F64-AAAEB8BD9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90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FF21-19CE-FF46-988B-381855FD6D62}" type="datetimeFigureOut">
              <a:rPr lang="en-US" smtClean="0"/>
              <a:t>11/19/14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DB03-5F3F-EB4F-9F64-AAAEB8BD9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20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FF21-19CE-FF46-988B-381855FD6D62}" type="datetimeFigureOut">
              <a:rPr lang="en-US" smtClean="0"/>
              <a:t>11/19/14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DB03-5F3F-EB4F-9F64-AAAEB8BD9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36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FF21-19CE-FF46-988B-381855FD6D62}" type="datetimeFigureOut">
              <a:rPr lang="en-US" smtClean="0"/>
              <a:t>11/19/14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DB03-5F3F-EB4F-9F64-AAAEB8BD9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99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45763" y="726165"/>
            <a:ext cx="2833009" cy="1659231"/>
          </a:xfrm>
          <a:prstGeom prst="roundRect">
            <a:avLst>
              <a:gd name="adj" fmla="val 7190"/>
            </a:avLst>
          </a:prstGeom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5" name="Straight Arrow Connector 104"/>
          <p:cNvCxnSpPr>
            <a:stCxn id="22" idx="3"/>
          </p:cNvCxnSpPr>
          <p:nvPr/>
        </p:nvCxnSpPr>
        <p:spPr>
          <a:xfrm>
            <a:off x="6106612" y="1397375"/>
            <a:ext cx="764780" cy="4923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115413" y="1397376"/>
            <a:ext cx="619557" cy="21331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34572" y="76168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NTjP</a:t>
            </a:r>
            <a:endParaRPr lang="sv-SE" dirty="0"/>
          </a:p>
        </p:txBody>
      </p:sp>
      <p:sp>
        <p:nvSpPr>
          <p:cNvPr id="10" name="Rounded Rectangle 9"/>
          <p:cNvSpPr/>
          <p:nvPr/>
        </p:nvSpPr>
        <p:spPr>
          <a:xfrm>
            <a:off x="2003443" y="939408"/>
            <a:ext cx="1383996" cy="2123880"/>
          </a:xfrm>
          <a:prstGeom prst="roundRect">
            <a:avLst>
              <a:gd name="adj" fmla="val 7491"/>
            </a:avLst>
          </a:prstGeom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2228044" y="974930"/>
            <a:ext cx="74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Portal</a:t>
            </a:r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>
            <a:off x="1714376" y="5074749"/>
            <a:ext cx="1045096" cy="1412006"/>
          </a:xfrm>
          <a:prstGeom prst="roundRect">
            <a:avLst>
              <a:gd name="adj" fmla="val 9723"/>
            </a:avLst>
          </a:prstGeom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1741017" y="5110271"/>
            <a:ext cx="86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Domän </a:t>
            </a:r>
          </a:p>
          <a:p>
            <a:pPr algn="ctr"/>
            <a:r>
              <a:rPr lang="sv-SE" dirty="0" smtClean="0"/>
              <a:t>och </a:t>
            </a:r>
            <a:r>
              <a:rPr lang="sv-SE" dirty="0" err="1" smtClean="0"/>
              <a:t>TjK</a:t>
            </a:r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>
            <a:off x="3185925" y="5114407"/>
            <a:ext cx="786127" cy="1244854"/>
          </a:xfrm>
          <a:prstGeom prst="roundRect">
            <a:avLst>
              <a:gd name="adj" fmla="val 10513"/>
            </a:avLst>
          </a:prstGeom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3274733" y="5149929"/>
            <a:ext cx="56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HSA</a:t>
            </a:r>
            <a:endParaRPr lang="sv-SE" dirty="0"/>
          </a:p>
        </p:txBody>
      </p:sp>
      <p:sp>
        <p:nvSpPr>
          <p:cNvPr id="18" name="TextBox 17"/>
          <p:cNvSpPr txBox="1"/>
          <p:nvPr/>
        </p:nvSpPr>
        <p:spPr>
          <a:xfrm>
            <a:off x="2228044" y="1344262"/>
            <a:ext cx="95921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sz="1200" dirty="0" smtClean="0"/>
              <a:t>Anslutnings-</a:t>
            </a:r>
          </a:p>
          <a:p>
            <a:pPr algn="ctr"/>
            <a:r>
              <a:rPr lang="sv-SE" sz="1200" dirty="0" smtClean="0"/>
              <a:t>verktyg</a:t>
            </a:r>
            <a:endParaRPr lang="sv-SE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147395" y="1166542"/>
            <a:ext cx="95921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sz="1200" dirty="0" smtClean="0"/>
              <a:t>Anslutnings-</a:t>
            </a:r>
          </a:p>
          <a:p>
            <a:pPr algn="ctr"/>
            <a:r>
              <a:rPr lang="sv-SE" sz="1200" dirty="0" smtClean="0"/>
              <a:t>plattform</a:t>
            </a:r>
            <a:endParaRPr lang="sv-S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474" y="239775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Långsiktigt målbild - Översikt</a:t>
            </a:r>
            <a:endParaRPr lang="sv-SE" dirty="0"/>
          </a:p>
        </p:txBody>
      </p:sp>
      <p:grpSp>
        <p:nvGrpSpPr>
          <p:cNvPr id="24" name="Group 23"/>
          <p:cNvGrpSpPr/>
          <p:nvPr/>
        </p:nvGrpSpPr>
        <p:grpSpPr>
          <a:xfrm>
            <a:off x="5123380" y="1845246"/>
            <a:ext cx="1485833" cy="461665"/>
            <a:chOff x="1120417" y="1910871"/>
            <a:chExt cx="959138" cy="461665"/>
          </a:xfrm>
        </p:grpSpPr>
        <p:sp>
          <p:nvSpPr>
            <p:cNvPr id="25" name="Rectangle 24"/>
            <p:cNvSpPr/>
            <p:nvPr/>
          </p:nvSpPr>
          <p:spPr>
            <a:xfrm>
              <a:off x="1120417" y="1955397"/>
              <a:ext cx="959138" cy="3818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53716" y="1910871"/>
              <a:ext cx="874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Ärendehanterings-</a:t>
              </a:r>
            </a:p>
            <a:p>
              <a:pPr algn="ctr"/>
              <a:r>
                <a:rPr lang="sv-SE" sz="1200" dirty="0" smtClean="0"/>
                <a:t>system</a:t>
              </a:r>
              <a:endParaRPr lang="sv-SE" sz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623697" y="832999"/>
            <a:ext cx="1042458" cy="1128751"/>
            <a:chOff x="7279062" y="551059"/>
            <a:chExt cx="1042458" cy="1128751"/>
          </a:xfrm>
        </p:grpSpPr>
        <p:sp>
          <p:nvSpPr>
            <p:cNvPr id="98" name="Rectangle 97"/>
            <p:cNvSpPr/>
            <p:nvPr/>
          </p:nvSpPr>
          <p:spPr>
            <a:xfrm>
              <a:off x="7524973" y="1051362"/>
              <a:ext cx="796547" cy="6284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526757" y="1033479"/>
              <a:ext cx="7725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(SIT)</a:t>
              </a:r>
              <a:endParaRPr lang="sv-SE" sz="12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390335" y="819033"/>
              <a:ext cx="796547" cy="6284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92119" y="801150"/>
              <a:ext cx="7725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(QA)</a:t>
              </a:r>
              <a:endParaRPr lang="sv-SE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9062" y="551059"/>
              <a:ext cx="772567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</a:t>
              </a:r>
              <a:r>
                <a:rPr lang="sv-SE" sz="1200" dirty="0" err="1" smtClean="0"/>
                <a:t>Prod</a:t>
              </a:r>
              <a:r>
                <a:rPr lang="sv-SE" sz="1200" dirty="0" smtClean="0"/>
                <a:t>)</a:t>
              </a:r>
              <a:endParaRPr lang="sv-SE" sz="1200" dirty="0"/>
            </a:p>
          </p:txBody>
        </p:sp>
      </p:grpSp>
      <p:sp>
        <p:nvSpPr>
          <p:cNvPr id="70" name="Can 69"/>
          <p:cNvSpPr/>
          <p:nvPr/>
        </p:nvSpPr>
        <p:spPr>
          <a:xfrm>
            <a:off x="2015038" y="5804425"/>
            <a:ext cx="386678" cy="540237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Can 70"/>
          <p:cNvSpPr/>
          <p:nvPr/>
        </p:nvSpPr>
        <p:spPr>
          <a:xfrm>
            <a:off x="3364776" y="5603172"/>
            <a:ext cx="386678" cy="540237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ounded Rectangle 72"/>
          <p:cNvSpPr/>
          <p:nvPr/>
        </p:nvSpPr>
        <p:spPr>
          <a:xfrm>
            <a:off x="1995985" y="3556393"/>
            <a:ext cx="1383996" cy="1074876"/>
          </a:xfrm>
          <a:prstGeom prst="roundRect">
            <a:avLst>
              <a:gd name="adj" fmla="val 8790"/>
            </a:avLst>
          </a:prstGeom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TextBox 73"/>
          <p:cNvSpPr txBox="1"/>
          <p:nvPr/>
        </p:nvSpPr>
        <p:spPr>
          <a:xfrm>
            <a:off x="2220586" y="3591915"/>
            <a:ext cx="997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 smtClean="0"/>
              <a:t>Open</a:t>
            </a:r>
            <a:r>
              <a:rPr lang="sv-SE" dirty="0" smtClean="0"/>
              <a:t>-</a:t>
            </a:r>
          </a:p>
          <a:p>
            <a:pPr algn="ctr"/>
            <a:r>
              <a:rPr lang="sv-SE" dirty="0"/>
              <a:t>d</a:t>
            </a:r>
            <a:r>
              <a:rPr lang="sv-SE" dirty="0" smtClean="0"/>
              <a:t>ata-</a:t>
            </a:r>
          </a:p>
          <a:p>
            <a:pPr algn="ctr"/>
            <a:r>
              <a:rPr lang="sv-SE" dirty="0" err="1"/>
              <a:t>p</a:t>
            </a:r>
            <a:r>
              <a:rPr lang="sv-SE" dirty="0" err="1" smtClean="0"/>
              <a:t>latform</a:t>
            </a:r>
            <a:endParaRPr lang="sv-SE" dirty="0"/>
          </a:p>
        </p:txBody>
      </p:sp>
      <p:cxnSp>
        <p:nvCxnSpPr>
          <p:cNvPr id="79" name="Straight Arrow Connector 78"/>
          <p:cNvCxnSpPr>
            <a:stCxn id="18" idx="3"/>
            <a:endCxn id="22" idx="1"/>
          </p:cNvCxnSpPr>
          <p:nvPr/>
        </p:nvCxnSpPr>
        <p:spPr>
          <a:xfrm flipV="1">
            <a:off x="3187261" y="1397375"/>
            <a:ext cx="1960134" cy="17772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3" idx="2"/>
            <a:endCxn id="12" idx="0"/>
          </p:cNvCxnSpPr>
          <p:nvPr/>
        </p:nvCxnSpPr>
        <p:spPr>
          <a:xfrm flipH="1">
            <a:off x="2236924" y="4631269"/>
            <a:ext cx="451059" cy="44348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2"/>
            <a:endCxn id="14" idx="0"/>
          </p:cNvCxnSpPr>
          <p:nvPr/>
        </p:nvCxnSpPr>
        <p:spPr>
          <a:xfrm>
            <a:off x="2687983" y="4631269"/>
            <a:ext cx="891006" cy="483138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8" idx="2"/>
            <a:endCxn id="74" idx="0"/>
          </p:cNvCxnSpPr>
          <p:nvPr/>
        </p:nvCxnSpPr>
        <p:spPr>
          <a:xfrm>
            <a:off x="2707653" y="1805927"/>
            <a:ext cx="11646" cy="1785988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2" idx="3"/>
            <a:endCxn id="35" idx="1"/>
          </p:cNvCxnSpPr>
          <p:nvPr/>
        </p:nvCxnSpPr>
        <p:spPr>
          <a:xfrm flipV="1">
            <a:off x="6106612" y="1156165"/>
            <a:ext cx="517085" cy="2412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2" idx="2"/>
            <a:endCxn id="26" idx="0"/>
          </p:cNvCxnSpPr>
          <p:nvPr/>
        </p:nvCxnSpPr>
        <p:spPr>
          <a:xfrm>
            <a:off x="5627004" y="1628207"/>
            <a:ext cx="225603" cy="217039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ounded Rectangle 163"/>
          <p:cNvSpPr/>
          <p:nvPr/>
        </p:nvSpPr>
        <p:spPr>
          <a:xfrm>
            <a:off x="4985546" y="2774571"/>
            <a:ext cx="2833009" cy="1659231"/>
          </a:xfrm>
          <a:prstGeom prst="roundRect">
            <a:avLst>
              <a:gd name="adj" fmla="val 5368"/>
            </a:avLst>
          </a:prstGeom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5" name="Straight Arrow Connector 164"/>
          <p:cNvCxnSpPr>
            <a:stCxn id="168" idx="3"/>
          </p:cNvCxnSpPr>
          <p:nvPr/>
        </p:nvCxnSpPr>
        <p:spPr>
          <a:xfrm>
            <a:off x="6146395" y="3445781"/>
            <a:ext cx="764780" cy="4923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6155196" y="3445782"/>
            <a:ext cx="619557" cy="21331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74355" y="2810094"/>
            <a:ext cx="88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RTjP #1</a:t>
            </a:r>
            <a:endParaRPr lang="sv-SE" dirty="0"/>
          </a:p>
        </p:txBody>
      </p:sp>
      <p:sp>
        <p:nvSpPr>
          <p:cNvPr id="168" name="TextBox 167"/>
          <p:cNvSpPr txBox="1"/>
          <p:nvPr/>
        </p:nvSpPr>
        <p:spPr>
          <a:xfrm>
            <a:off x="5187178" y="3214948"/>
            <a:ext cx="95921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sz="1200" dirty="0" smtClean="0"/>
              <a:t>Anslutnings-</a:t>
            </a:r>
          </a:p>
          <a:p>
            <a:pPr algn="ctr"/>
            <a:r>
              <a:rPr lang="sv-SE" sz="1200" dirty="0" smtClean="0"/>
              <a:t>plattform</a:t>
            </a:r>
            <a:endParaRPr lang="sv-SE" sz="12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5163163" y="3893652"/>
            <a:ext cx="1485833" cy="461665"/>
            <a:chOff x="1120417" y="1910871"/>
            <a:chExt cx="959138" cy="461665"/>
          </a:xfrm>
        </p:grpSpPr>
        <p:sp>
          <p:nvSpPr>
            <p:cNvPr id="170" name="Rectangle 169"/>
            <p:cNvSpPr/>
            <p:nvPr/>
          </p:nvSpPr>
          <p:spPr>
            <a:xfrm>
              <a:off x="1120417" y="1955397"/>
              <a:ext cx="959138" cy="3818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153716" y="1910871"/>
              <a:ext cx="874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Ärendehanterings-</a:t>
              </a:r>
            </a:p>
            <a:p>
              <a:pPr algn="ctr"/>
              <a:r>
                <a:rPr lang="sv-SE" sz="1200" dirty="0" smtClean="0"/>
                <a:t>system</a:t>
              </a:r>
              <a:endParaRPr lang="sv-SE" sz="12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663480" y="2881405"/>
            <a:ext cx="1042458" cy="1128751"/>
            <a:chOff x="7279062" y="551059"/>
            <a:chExt cx="1042458" cy="1128751"/>
          </a:xfrm>
        </p:grpSpPr>
        <p:sp>
          <p:nvSpPr>
            <p:cNvPr id="173" name="Rectangle 172"/>
            <p:cNvSpPr/>
            <p:nvPr/>
          </p:nvSpPr>
          <p:spPr>
            <a:xfrm>
              <a:off x="7524973" y="1051362"/>
              <a:ext cx="796547" cy="6284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526757" y="1033479"/>
              <a:ext cx="7725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(SIT)</a:t>
              </a:r>
              <a:endParaRPr lang="sv-SE" sz="1200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390335" y="819033"/>
              <a:ext cx="796547" cy="6284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392119" y="801150"/>
              <a:ext cx="7725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(QA)</a:t>
              </a:r>
              <a:endParaRPr lang="sv-SE" sz="12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279062" y="551059"/>
              <a:ext cx="772567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</a:t>
              </a:r>
              <a:r>
                <a:rPr lang="sv-SE" sz="1200" dirty="0" err="1" smtClean="0"/>
                <a:t>Prod</a:t>
              </a:r>
              <a:r>
                <a:rPr lang="sv-SE" sz="1200" dirty="0" smtClean="0"/>
                <a:t>)</a:t>
              </a:r>
              <a:endParaRPr lang="sv-SE" sz="1200" dirty="0"/>
            </a:p>
          </p:txBody>
        </p:sp>
      </p:grpSp>
      <p:cxnSp>
        <p:nvCxnSpPr>
          <p:cNvPr id="178" name="Straight Arrow Connector 177"/>
          <p:cNvCxnSpPr>
            <a:stCxn id="168" idx="3"/>
            <a:endCxn id="177" idx="1"/>
          </p:cNvCxnSpPr>
          <p:nvPr/>
        </p:nvCxnSpPr>
        <p:spPr>
          <a:xfrm flipV="1">
            <a:off x="6146395" y="3204571"/>
            <a:ext cx="517085" cy="2412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8" idx="2"/>
            <a:endCxn id="171" idx="0"/>
          </p:cNvCxnSpPr>
          <p:nvPr/>
        </p:nvCxnSpPr>
        <p:spPr>
          <a:xfrm>
            <a:off x="5666787" y="3676613"/>
            <a:ext cx="225603" cy="217039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8" idx="3"/>
          </p:cNvCxnSpPr>
          <p:nvPr/>
        </p:nvCxnSpPr>
        <p:spPr>
          <a:xfrm>
            <a:off x="3187261" y="1575095"/>
            <a:ext cx="1999917" cy="1952129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5025329" y="4926986"/>
            <a:ext cx="2833009" cy="1659231"/>
          </a:xfrm>
          <a:prstGeom prst="roundRect">
            <a:avLst>
              <a:gd name="adj" fmla="val 6462"/>
            </a:avLst>
          </a:prstGeom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81" name="Straight Arrow Connector 180"/>
          <p:cNvCxnSpPr>
            <a:stCxn id="184" idx="3"/>
          </p:cNvCxnSpPr>
          <p:nvPr/>
        </p:nvCxnSpPr>
        <p:spPr>
          <a:xfrm>
            <a:off x="6186178" y="5598196"/>
            <a:ext cx="764780" cy="4923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6194979" y="5598197"/>
            <a:ext cx="619557" cy="21331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5114138" y="4962509"/>
            <a:ext cx="88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RTjP #2</a:t>
            </a:r>
            <a:endParaRPr lang="sv-SE" dirty="0"/>
          </a:p>
        </p:txBody>
      </p:sp>
      <p:sp>
        <p:nvSpPr>
          <p:cNvPr id="184" name="TextBox 183"/>
          <p:cNvSpPr txBox="1"/>
          <p:nvPr/>
        </p:nvSpPr>
        <p:spPr>
          <a:xfrm>
            <a:off x="5226961" y="5367363"/>
            <a:ext cx="95921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sz="1200" dirty="0" smtClean="0"/>
              <a:t>Anslutnings-</a:t>
            </a:r>
          </a:p>
          <a:p>
            <a:pPr algn="ctr"/>
            <a:r>
              <a:rPr lang="sv-SE" sz="1200" dirty="0" smtClean="0"/>
              <a:t>plattform</a:t>
            </a:r>
            <a:endParaRPr lang="sv-SE" sz="1200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5202946" y="6046067"/>
            <a:ext cx="1485833" cy="461665"/>
            <a:chOff x="1120417" y="1910871"/>
            <a:chExt cx="959138" cy="461665"/>
          </a:xfrm>
        </p:grpSpPr>
        <p:sp>
          <p:nvSpPr>
            <p:cNvPr id="186" name="Rectangle 185"/>
            <p:cNvSpPr/>
            <p:nvPr/>
          </p:nvSpPr>
          <p:spPr>
            <a:xfrm>
              <a:off x="1120417" y="1955397"/>
              <a:ext cx="959138" cy="3818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53716" y="1910871"/>
              <a:ext cx="874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Ärendehanterings-</a:t>
              </a:r>
            </a:p>
            <a:p>
              <a:pPr algn="ctr"/>
              <a:r>
                <a:rPr lang="sv-SE" sz="1200" dirty="0" smtClean="0"/>
                <a:t>system</a:t>
              </a:r>
              <a:endParaRPr lang="sv-SE" sz="1200" dirty="0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703263" y="5033820"/>
            <a:ext cx="1042458" cy="1128751"/>
            <a:chOff x="7279062" y="551059"/>
            <a:chExt cx="1042458" cy="1128751"/>
          </a:xfrm>
        </p:grpSpPr>
        <p:sp>
          <p:nvSpPr>
            <p:cNvPr id="189" name="Rectangle 188"/>
            <p:cNvSpPr/>
            <p:nvPr/>
          </p:nvSpPr>
          <p:spPr>
            <a:xfrm>
              <a:off x="7524973" y="1051362"/>
              <a:ext cx="796547" cy="6284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526757" y="1033479"/>
              <a:ext cx="7725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(SIT)</a:t>
              </a:r>
              <a:endParaRPr lang="sv-SE" sz="120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390335" y="819033"/>
              <a:ext cx="796547" cy="6284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392119" y="801150"/>
              <a:ext cx="7725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(QA)</a:t>
              </a:r>
              <a:endParaRPr lang="sv-SE" sz="12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279062" y="551059"/>
              <a:ext cx="772567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</a:t>
              </a:r>
              <a:r>
                <a:rPr lang="sv-SE" sz="1200" dirty="0" err="1" smtClean="0"/>
                <a:t>Prod</a:t>
              </a:r>
              <a:r>
                <a:rPr lang="sv-SE" sz="1200" dirty="0" smtClean="0"/>
                <a:t>)</a:t>
              </a:r>
              <a:endParaRPr lang="sv-SE" sz="1200" dirty="0"/>
            </a:p>
          </p:txBody>
        </p:sp>
      </p:grpSp>
      <p:cxnSp>
        <p:nvCxnSpPr>
          <p:cNvPr id="194" name="Straight Arrow Connector 193"/>
          <p:cNvCxnSpPr>
            <a:stCxn id="184" idx="3"/>
            <a:endCxn id="193" idx="1"/>
          </p:cNvCxnSpPr>
          <p:nvPr/>
        </p:nvCxnSpPr>
        <p:spPr>
          <a:xfrm flipV="1">
            <a:off x="6186178" y="5356986"/>
            <a:ext cx="517085" cy="2412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4" idx="2"/>
            <a:endCxn id="187" idx="0"/>
          </p:cNvCxnSpPr>
          <p:nvPr/>
        </p:nvCxnSpPr>
        <p:spPr>
          <a:xfrm>
            <a:off x="5706570" y="5829028"/>
            <a:ext cx="225603" cy="217039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8" idx="3"/>
          </p:cNvCxnSpPr>
          <p:nvPr/>
        </p:nvCxnSpPr>
        <p:spPr>
          <a:xfrm>
            <a:off x="3187261" y="1575095"/>
            <a:ext cx="2048929" cy="402310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1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1381" y="1689116"/>
            <a:ext cx="3829569" cy="3765520"/>
          </a:xfrm>
          <a:prstGeom prst="roundRect">
            <a:avLst>
              <a:gd name="adj" fmla="val 3464"/>
            </a:avLst>
          </a:prstGeom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2803136" y="174978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NTjP</a:t>
            </a:r>
            <a:endParaRPr lang="sv-SE" dirty="0"/>
          </a:p>
        </p:txBody>
      </p:sp>
      <p:sp>
        <p:nvSpPr>
          <p:cNvPr id="10" name="Rounded Rectangle 9"/>
          <p:cNvSpPr/>
          <p:nvPr/>
        </p:nvSpPr>
        <p:spPr>
          <a:xfrm>
            <a:off x="695621" y="1902359"/>
            <a:ext cx="1383996" cy="1151872"/>
          </a:xfrm>
          <a:prstGeom prst="roundRect">
            <a:avLst>
              <a:gd name="adj" fmla="val 10892"/>
            </a:avLst>
          </a:prstGeom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920222" y="1937881"/>
            <a:ext cx="74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Portal</a:t>
            </a:r>
            <a:endParaRPr lang="sv-SE" dirty="0"/>
          </a:p>
        </p:txBody>
      </p:sp>
      <p:sp>
        <p:nvSpPr>
          <p:cNvPr id="18" name="TextBox 17"/>
          <p:cNvSpPr txBox="1"/>
          <p:nvPr/>
        </p:nvSpPr>
        <p:spPr>
          <a:xfrm>
            <a:off x="920222" y="2307213"/>
            <a:ext cx="95921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sz="1200" dirty="0" smtClean="0"/>
              <a:t>Anslutnings-</a:t>
            </a:r>
          </a:p>
          <a:p>
            <a:pPr algn="ctr"/>
            <a:r>
              <a:rPr lang="sv-SE" sz="1200" dirty="0" smtClean="0"/>
              <a:t>verktyg</a:t>
            </a:r>
            <a:endParaRPr lang="sv-S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474" y="239775"/>
            <a:ext cx="473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Kortsiktig målbild, v1.0, ALTERNATIV A - Översikt</a:t>
            </a:r>
            <a:endParaRPr lang="sv-SE" dirty="0"/>
          </a:p>
        </p:txBody>
      </p:sp>
      <p:grpSp>
        <p:nvGrpSpPr>
          <p:cNvPr id="24" name="Group 23"/>
          <p:cNvGrpSpPr/>
          <p:nvPr/>
        </p:nvGrpSpPr>
        <p:grpSpPr>
          <a:xfrm>
            <a:off x="3322624" y="4608340"/>
            <a:ext cx="1485833" cy="461665"/>
            <a:chOff x="1120417" y="1910871"/>
            <a:chExt cx="959138" cy="461665"/>
          </a:xfrm>
        </p:grpSpPr>
        <p:sp>
          <p:nvSpPr>
            <p:cNvPr id="25" name="Rectangle 24"/>
            <p:cNvSpPr/>
            <p:nvPr/>
          </p:nvSpPr>
          <p:spPr>
            <a:xfrm>
              <a:off x="1120417" y="1955397"/>
              <a:ext cx="959138" cy="3818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53716" y="1910871"/>
              <a:ext cx="874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Ärendehanterings-</a:t>
              </a:r>
            </a:p>
            <a:p>
              <a:pPr algn="ctr"/>
              <a:r>
                <a:rPr lang="sv-SE" sz="1200" dirty="0" smtClean="0"/>
                <a:t>system</a:t>
              </a:r>
              <a:endParaRPr lang="sv-SE" sz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120070" y="1934461"/>
            <a:ext cx="1032962" cy="1128751"/>
            <a:chOff x="7266362" y="551059"/>
            <a:chExt cx="1032962" cy="1128751"/>
          </a:xfrm>
        </p:grpSpPr>
        <p:sp>
          <p:nvSpPr>
            <p:cNvPr id="99" name="TextBox 98"/>
            <p:cNvSpPr txBox="1"/>
            <p:nvPr/>
          </p:nvSpPr>
          <p:spPr>
            <a:xfrm>
              <a:off x="7526757" y="1033479"/>
              <a:ext cx="772567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(SIT)</a:t>
              </a:r>
              <a:endParaRPr lang="sv-SE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92119" y="801150"/>
              <a:ext cx="772567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(QA)</a:t>
              </a:r>
              <a:endParaRPr lang="sv-SE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66362" y="551059"/>
              <a:ext cx="772567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</a:t>
              </a:r>
              <a:r>
                <a:rPr lang="sv-SE" sz="1200" dirty="0" err="1" smtClean="0"/>
                <a:t>Prod</a:t>
              </a:r>
              <a:r>
                <a:rPr lang="sv-SE" sz="1200" dirty="0" smtClean="0"/>
                <a:t>)</a:t>
              </a:r>
              <a:endParaRPr lang="sv-SE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318127" y="2580792"/>
            <a:ext cx="1045096" cy="1412006"/>
            <a:chOff x="6672718" y="4197976"/>
            <a:chExt cx="1045096" cy="1412006"/>
          </a:xfrm>
        </p:grpSpPr>
        <p:sp>
          <p:nvSpPr>
            <p:cNvPr id="12" name="Rounded Rectangle 11"/>
            <p:cNvSpPr/>
            <p:nvPr/>
          </p:nvSpPr>
          <p:spPr>
            <a:xfrm>
              <a:off x="6672718" y="4197976"/>
              <a:ext cx="1045096" cy="1412006"/>
            </a:xfrm>
            <a:prstGeom prst="roundRect">
              <a:avLst>
                <a:gd name="adj" fmla="val 12038"/>
              </a:avLst>
            </a:prstGeom>
            <a:ln w="19050" cmpd="sng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99359" y="4233498"/>
              <a:ext cx="865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dirty="0" smtClean="0"/>
                <a:t>Domän </a:t>
              </a:r>
            </a:p>
            <a:p>
              <a:pPr algn="ctr"/>
              <a:r>
                <a:rPr lang="sv-SE" dirty="0" smtClean="0"/>
                <a:t>och </a:t>
              </a:r>
              <a:r>
                <a:rPr lang="sv-SE" dirty="0" err="1" smtClean="0"/>
                <a:t>TjK</a:t>
              </a:r>
              <a:endParaRPr lang="sv-SE" dirty="0"/>
            </a:p>
          </p:txBody>
        </p:sp>
        <p:sp>
          <p:nvSpPr>
            <p:cNvPr id="70" name="Can 69"/>
            <p:cNvSpPr/>
            <p:nvPr/>
          </p:nvSpPr>
          <p:spPr>
            <a:xfrm>
              <a:off x="6973380" y="4927652"/>
              <a:ext cx="386678" cy="540237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52824" y="4212258"/>
            <a:ext cx="786127" cy="1244854"/>
            <a:chOff x="8089388" y="4233252"/>
            <a:chExt cx="786127" cy="1244854"/>
          </a:xfrm>
        </p:grpSpPr>
        <p:sp>
          <p:nvSpPr>
            <p:cNvPr id="14" name="Rounded Rectangle 13"/>
            <p:cNvSpPr/>
            <p:nvPr/>
          </p:nvSpPr>
          <p:spPr>
            <a:xfrm>
              <a:off x="8089388" y="4233252"/>
              <a:ext cx="786127" cy="1244854"/>
            </a:xfrm>
            <a:prstGeom prst="roundRect">
              <a:avLst>
                <a:gd name="adj" fmla="val 9743"/>
              </a:avLst>
            </a:prstGeom>
            <a:ln w="19050" cmpd="sng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78196" y="4268774"/>
              <a:ext cx="56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HSA</a:t>
              </a:r>
              <a:endParaRPr lang="sv-SE" dirty="0"/>
            </a:p>
          </p:txBody>
        </p:sp>
        <p:sp>
          <p:nvSpPr>
            <p:cNvPr id="71" name="Can 70"/>
            <p:cNvSpPr/>
            <p:nvPr/>
          </p:nvSpPr>
          <p:spPr>
            <a:xfrm>
              <a:off x="8268239" y="4722017"/>
              <a:ext cx="386678" cy="540237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79" name="Straight Arrow Connector 78"/>
          <p:cNvCxnSpPr>
            <a:stCxn id="18" idx="3"/>
            <a:endCxn id="21" idx="1"/>
          </p:cNvCxnSpPr>
          <p:nvPr/>
        </p:nvCxnSpPr>
        <p:spPr>
          <a:xfrm>
            <a:off x="1879439" y="2538046"/>
            <a:ext cx="1443185" cy="66200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0" idx="2"/>
            <a:endCxn id="26" idx="0"/>
          </p:cNvCxnSpPr>
          <p:nvPr/>
        </p:nvCxnSpPr>
        <p:spPr>
          <a:xfrm flipH="1">
            <a:off x="4051851" y="4140440"/>
            <a:ext cx="37380" cy="46790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609662" y="3402113"/>
            <a:ext cx="959138" cy="7383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sv-SE" sz="1200" dirty="0">
                <a:solidFill>
                  <a:prstClr val="black"/>
                </a:solidFill>
              </a:rPr>
              <a:t>Anslutnings-</a:t>
            </a:r>
          </a:p>
          <a:p>
            <a:pPr lvl="0" algn="ctr"/>
            <a:r>
              <a:rPr lang="sv-SE" sz="1200" dirty="0">
                <a:solidFill>
                  <a:prstClr val="black"/>
                </a:solidFill>
              </a:rPr>
              <a:t>Plattform</a:t>
            </a:r>
          </a:p>
          <a:p>
            <a:pPr lvl="0" algn="ctr"/>
            <a:r>
              <a:rPr lang="sv-SE" sz="1200" dirty="0" smtClean="0">
                <a:solidFill>
                  <a:prstClr val="black"/>
                </a:solidFill>
              </a:rPr>
              <a:t>(SIT)</a:t>
            </a:r>
            <a:endParaRPr lang="sv-SE" sz="1200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66143" y="3116498"/>
            <a:ext cx="959138" cy="7383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sv-SE" sz="1200" dirty="0">
                <a:solidFill>
                  <a:prstClr val="black"/>
                </a:solidFill>
              </a:rPr>
              <a:t>Anslutnings-</a:t>
            </a:r>
          </a:p>
          <a:p>
            <a:pPr lvl="0" algn="ctr"/>
            <a:r>
              <a:rPr lang="sv-SE" sz="1200" dirty="0">
                <a:solidFill>
                  <a:prstClr val="black"/>
                </a:solidFill>
              </a:rPr>
              <a:t>Plattform</a:t>
            </a:r>
          </a:p>
          <a:p>
            <a:pPr lvl="0" algn="ctr"/>
            <a:r>
              <a:rPr lang="sv-SE" sz="1200" dirty="0" smtClean="0">
                <a:solidFill>
                  <a:prstClr val="black"/>
                </a:solidFill>
              </a:rPr>
              <a:t>(QA)</a:t>
            </a:r>
            <a:endParaRPr lang="sv-SE" sz="12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2624" y="2830883"/>
            <a:ext cx="959138" cy="7383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sv-SE" sz="1200" dirty="0">
                <a:solidFill>
                  <a:prstClr val="black"/>
                </a:solidFill>
              </a:rPr>
              <a:t>Anslutnings-</a:t>
            </a:r>
          </a:p>
          <a:p>
            <a:pPr lvl="0" algn="ctr"/>
            <a:r>
              <a:rPr lang="sv-SE" sz="1200" dirty="0">
                <a:solidFill>
                  <a:prstClr val="black"/>
                </a:solidFill>
              </a:rPr>
              <a:t>Plattform</a:t>
            </a:r>
          </a:p>
          <a:p>
            <a:pPr lvl="0" algn="ctr"/>
            <a:r>
              <a:rPr lang="sv-SE" sz="1200" dirty="0">
                <a:solidFill>
                  <a:prstClr val="black"/>
                </a:solidFill>
              </a:rPr>
              <a:t>(</a:t>
            </a:r>
            <a:r>
              <a:rPr lang="sv-SE" sz="1200" dirty="0" err="1">
                <a:solidFill>
                  <a:prstClr val="black"/>
                </a:solidFill>
              </a:rPr>
              <a:t>Prod</a:t>
            </a:r>
            <a:r>
              <a:rPr lang="sv-SE" sz="1200" dirty="0" smtClean="0">
                <a:solidFill>
                  <a:prstClr val="black"/>
                </a:solidFill>
              </a:rPr>
              <a:t>)</a:t>
            </a:r>
            <a:endParaRPr lang="sv-SE" sz="1200" dirty="0">
              <a:solidFill>
                <a:prstClr val="black"/>
              </a:solidFill>
            </a:endParaRPr>
          </a:p>
        </p:txBody>
      </p:sp>
      <p:cxnSp>
        <p:nvCxnSpPr>
          <p:cNvPr id="102" name="Straight Arrow Connector 101"/>
          <p:cNvCxnSpPr>
            <a:stCxn id="86" idx="3"/>
          </p:cNvCxnSpPr>
          <p:nvPr/>
        </p:nvCxnSpPr>
        <p:spPr>
          <a:xfrm flipV="1">
            <a:off x="4425281" y="2699420"/>
            <a:ext cx="818762" cy="786242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1" idx="3"/>
            <a:endCxn id="35" idx="1"/>
          </p:cNvCxnSpPr>
          <p:nvPr/>
        </p:nvCxnSpPr>
        <p:spPr>
          <a:xfrm flipV="1">
            <a:off x="4281762" y="2257627"/>
            <a:ext cx="838308" cy="94242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90" idx="3"/>
          </p:cNvCxnSpPr>
          <p:nvPr/>
        </p:nvCxnSpPr>
        <p:spPr>
          <a:xfrm flipV="1">
            <a:off x="4568800" y="2984373"/>
            <a:ext cx="811665" cy="786904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6" idx="2"/>
            <a:endCxn id="26" idx="0"/>
          </p:cNvCxnSpPr>
          <p:nvPr/>
        </p:nvCxnSpPr>
        <p:spPr>
          <a:xfrm>
            <a:off x="3945712" y="3854825"/>
            <a:ext cx="106139" cy="753515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1" idx="2"/>
            <a:endCxn id="26" idx="0"/>
          </p:cNvCxnSpPr>
          <p:nvPr/>
        </p:nvCxnSpPr>
        <p:spPr>
          <a:xfrm>
            <a:off x="3802193" y="3569210"/>
            <a:ext cx="249658" cy="103913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8" idx="3"/>
          </p:cNvCxnSpPr>
          <p:nvPr/>
        </p:nvCxnSpPr>
        <p:spPr>
          <a:xfrm>
            <a:off x="1879439" y="2538046"/>
            <a:ext cx="1586704" cy="118342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8" idx="3"/>
          </p:cNvCxnSpPr>
          <p:nvPr/>
        </p:nvCxnSpPr>
        <p:spPr>
          <a:xfrm>
            <a:off x="1879439" y="2538046"/>
            <a:ext cx="1748129" cy="14978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0" idx="3"/>
            <a:endCxn id="12" idx="1"/>
          </p:cNvCxnSpPr>
          <p:nvPr/>
        </p:nvCxnSpPr>
        <p:spPr>
          <a:xfrm flipV="1">
            <a:off x="4568800" y="3286795"/>
            <a:ext cx="2749327" cy="484482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1" idx="3"/>
            <a:endCxn id="12" idx="1"/>
          </p:cNvCxnSpPr>
          <p:nvPr/>
        </p:nvCxnSpPr>
        <p:spPr>
          <a:xfrm>
            <a:off x="4281762" y="3200047"/>
            <a:ext cx="3036365" cy="86748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1" idx="3"/>
            <a:endCxn id="14" idx="1"/>
          </p:cNvCxnSpPr>
          <p:nvPr/>
        </p:nvCxnSpPr>
        <p:spPr>
          <a:xfrm>
            <a:off x="4281762" y="3200047"/>
            <a:ext cx="3171062" cy="1634638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86" idx="3"/>
            <a:endCxn id="14" idx="1"/>
          </p:cNvCxnSpPr>
          <p:nvPr/>
        </p:nvCxnSpPr>
        <p:spPr>
          <a:xfrm>
            <a:off x="4425281" y="3485662"/>
            <a:ext cx="3027543" cy="1349023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90" idx="3"/>
            <a:endCxn id="14" idx="1"/>
          </p:cNvCxnSpPr>
          <p:nvPr/>
        </p:nvCxnSpPr>
        <p:spPr>
          <a:xfrm>
            <a:off x="4568800" y="3771277"/>
            <a:ext cx="2884024" cy="1063408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6" idx="3"/>
            <a:endCxn id="12" idx="1"/>
          </p:cNvCxnSpPr>
          <p:nvPr/>
        </p:nvCxnSpPr>
        <p:spPr>
          <a:xfrm flipV="1">
            <a:off x="4425281" y="3286795"/>
            <a:ext cx="2892846" cy="19886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4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1381" y="1689116"/>
            <a:ext cx="3829569" cy="3765520"/>
          </a:xfrm>
          <a:prstGeom prst="roundRect">
            <a:avLst>
              <a:gd name="adj" fmla="val 3464"/>
            </a:avLst>
          </a:prstGeom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2803136" y="174978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NTjP</a:t>
            </a:r>
            <a:endParaRPr lang="sv-SE" dirty="0"/>
          </a:p>
        </p:txBody>
      </p:sp>
      <p:sp>
        <p:nvSpPr>
          <p:cNvPr id="10" name="Rounded Rectangle 9"/>
          <p:cNvSpPr/>
          <p:nvPr/>
        </p:nvSpPr>
        <p:spPr>
          <a:xfrm>
            <a:off x="695621" y="1902359"/>
            <a:ext cx="1383996" cy="1151872"/>
          </a:xfrm>
          <a:prstGeom prst="roundRect">
            <a:avLst>
              <a:gd name="adj" fmla="val 10892"/>
            </a:avLst>
          </a:prstGeom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920222" y="1937881"/>
            <a:ext cx="74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Portal</a:t>
            </a:r>
            <a:endParaRPr lang="sv-SE" dirty="0"/>
          </a:p>
        </p:txBody>
      </p:sp>
      <p:sp>
        <p:nvSpPr>
          <p:cNvPr id="18" name="TextBox 17"/>
          <p:cNvSpPr txBox="1"/>
          <p:nvPr/>
        </p:nvSpPr>
        <p:spPr>
          <a:xfrm>
            <a:off x="920222" y="2307213"/>
            <a:ext cx="95921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sz="1200" dirty="0" smtClean="0"/>
              <a:t>Anslutnings-</a:t>
            </a:r>
          </a:p>
          <a:p>
            <a:pPr algn="ctr"/>
            <a:r>
              <a:rPr lang="sv-SE" sz="1200" dirty="0" smtClean="0"/>
              <a:t>verktyg</a:t>
            </a:r>
            <a:endParaRPr lang="sv-S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474" y="239775"/>
            <a:ext cx="473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Kortsiktig målbild, </a:t>
            </a:r>
            <a:r>
              <a:rPr lang="sv-SE" dirty="0"/>
              <a:t>v1.0, ALTERNATIV </a:t>
            </a:r>
            <a:r>
              <a:rPr lang="sv-SE" dirty="0" smtClean="0"/>
              <a:t>B - Översikt</a:t>
            </a:r>
            <a:endParaRPr lang="sv-SE" dirty="0"/>
          </a:p>
        </p:txBody>
      </p:sp>
      <p:grpSp>
        <p:nvGrpSpPr>
          <p:cNvPr id="24" name="Group 23"/>
          <p:cNvGrpSpPr/>
          <p:nvPr/>
        </p:nvGrpSpPr>
        <p:grpSpPr>
          <a:xfrm>
            <a:off x="3045134" y="4212258"/>
            <a:ext cx="1485833" cy="461665"/>
            <a:chOff x="1120417" y="1910871"/>
            <a:chExt cx="959138" cy="461665"/>
          </a:xfrm>
        </p:grpSpPr>
        <p:sp>
          <p:nvSpPr>
            <p:cNvPr id="25" name="Rectangle 24"/>
            <p:cNvSpPr/>
            <p:nvPr/>
          </p:nvSpPr>
          <p:spPr>
            <a:xfrm>
              <a:off x="1120417" y="1955397"/>
              <a:ext cx="959138" cy="3818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53716" y="1910871"/>
              <a:ext cx="874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Ärendehanterings-</a:t>
              </a:r>
            </a:p>
            <a:p>
              <a:pPr algn="ctr"/>
              <a:r>
                <a:rPr lang="sv-SE" sz="1200" dirty="0" smtClean="0"/>
                <a:t>system</a:t>
              </a:r>
              <a:endParaRPr lang="sv-SE" sz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120070" y="1934461"/>
            <a:ext cx="1032962" cy="1128751"/>
            <a:chOff x="7266362" y="551059"/>
            <a:chExt cx="1032962" cy="1128751"/>
          </a:xfrm>
        </p:grpSpPr>
        <p:sp>
          <p:nvSpPr>
            <p:cNvPr id="99" name="TextBox 98"/>
            <p:cNvSpPr txBox="1"/>
            <p:nvPr/>
          </p:nvSpPr>
          <p:spPr>
            <a:xfrm>
              <a:off x="7526757" y="1033479"/>
              <a:ext cx="772567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(SIT)</a:t>
              </a:r>
              <a:endParaRPr lang="sv-SE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92119" y="801150"/>
              <a:ext cx="772567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(QA)</a:t>
              </a:r>
              <a:endParaRPr lang="sv-SE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66362" y="551059"/>
              <a:ext cx="772567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Tjänste-</a:t>
              </a:r>
            </a:p>
            <a:p>
              <a:pPr algn="ctr"/>
              <a:r>
                <a:rPr lang="sv-SE" sz="1200" dirty="0" smtClean="0"/>
                <a:t>Plattform</a:t>
              </a:r>
            </a:p>
            <a:p>
              <a:pPr algn="ctr"/>
              <a:r>
                <a:rPr lang="sv-SE" sz="1200" dirty="0" smtClean="0"/>
                <a:t>(</a:t>
              </a:r>
              <a:r>
                <a:rPr lang="sv-SE" sz="1200" dirty="0" err="1" smtClean="0"/>
                <a:t>Prod</a:t>
              </a:r>
              <a:r>
                <a:rPr lang="sv-SE" sz="1200" dirty="0" smtClean="0"/>
                <a:t>)</a:t>
              </a:r>
              <a:endParaRPr lang="sv-SE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318127" y="2580792"/>
            <a:ext cx="1045096" cy="1412006"/>
            <a:chOff x="6672718" y="4197976"/>
            <a:chExt cx="1045096" cy="1412006"/>
          </a:xfrm>
        </p:grpSpPr>
        <p:sp>
          <p:nvSpPr>
            <p:cNvPr id="12" name="Rounded Rectangle 11"/>
            <p:cNvSpPr/>
            <p:nvPr/>
          </p:nvSpPr>
          <p:spPr>
            <a:xfrm>
              <a:off x="6672718" y="4197976"/>
              <a:ext cx="1045096" cy="1412006"/>
            </a:xfrm>
            <a:prstGeom prst="roundRect">
              <a:avLst>
                <a:gd name="adj" fmla="val 12038"/>
              </a:avLst>
            </a:prstGeom>
            <a:ln w="19050" cmpd="sng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99359" y="4233498"/>
              <a:ext cx="865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dirty="0" smtClean="0"/>
                <a:t>Domän </a:t>
              </a:r>
            </a:p>
            <a:p>
              <a:pPr algn="ctr"/>
              <a:r>
                <a:rPr lang="sv-SE" dirty="0" smtClean="0"/>
                <a:t>och </a:t>
              </a:r>
              <a:r>
                <a:rPr lang="sv-SE" dirty="0" err="1" smtClean="0"/>
                <a:t>TjK</a:t>
              </a:r>
              <a:endParaRPr lang="sv-SE" dirty="0"/>
            </a:p>
          </p:txBody>
        </p:sp>
        <p:sp>
          <p:nvSpPr>
            <p:cNvPr id="70" name="Can 69"/>
            <p:cNvSpPr/>
            <p:nvPr/>
          </p:nvSpPr>
          <p:spPr>
            <a:xfrm>
              <a:off x="6973380" y="4927652"/>
              <a:ext cx="386678" cy="540237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52824" y="4212258"/>
            <a:ext cx="786127" cy="1244854"/>
            <a:chOff x="8089388" y="4233252"/>
            <a:chExt cx="786127" cy="1244854"/>
          </a:xfrm>
        </p:grpSpPr>
        <p:sp>
          <p:nvSpPr>
            <p:cNvPr id="14" name="Rounded Rectangle 13"/>
            <p:cNvSpPr/>
            <p:nvPr/>
          </p:nvSpPr>
          <p:spPr>
            <a:xfrm>
              <a:off x="8089388" y="4233252"/>
              <a:ext cx="786127" cy="1244854"/>
            </a:xfrm>
            <a:prstGeom prst="roundRect">
              <a:avLst>
                <a:gd name="adj" fmla="val 9743"/>
              </a:avLst>
            </a:prstGeom>
            <a:ln w="19050" cmpd="sng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78196" y="4268774"/>
              <a:ext cx="56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HSA</a:t>
              </a:r>
              <a:endParaRPr lang="sv-SE" dirty="0"/>
            </a:p>
          </p:txBody>
        </p:sp>
        <p:sp>
          <p:nvSpPr>
            <p:cNvPr id="71" name="Can 70"/>
            <p:cNvSpPr/>
            <p:nvPr/>
          </p:nvSpPr>
          <p:spPr>
            <a:xfrm>
              <a:off x="8268239" y="4722017"/>
              <a:ext cx="386678" cy="540237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79" name="Straight Arrow Connector 78"/>
          <p:cNvCxnSpPr>
            <a:stCxn id="18" idx="3"/>
            <a:endCxn id="21" idx="1"/>
          </p:cNvCxnSpPr>
          <p:nvPr/>
        </p:nvCxnSpPr>
        <p:spPr>
          <a:xfrm>
            <a:off x="1879439" y="2538046"/>
            <a:ext cx="1443185" cy="66200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22624" y="2830883"/>
            <a:ext cx="959138" cy="7383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sv-SE" sz="1200" dirty="0">
                <a:solidFill>
                  <a:prstClr val="black"/>
                </a:solidFill>
              </a:rPr>
              <a:t>Anslutnings-</a:t>
            </a:r>
          </a:p>
          <a:p>
            <a:pPr lvl="0" algn="ctr"/>
            <a:r>
              <a:rPr lang="sv-SE" sz="1200" dirty="0" smtClean="0">
                <a:solidFill>
                  <a:prstClr val="black"/>
                </a:solidFill>
              </a:rPr>
              <a:t>Plattform</a:t>
            </a:r>
            <a:endParaRPr lang="sv-SE" sz="1200" dirty="0">
              <a:solidFill>
                <a:prstClr val="black"/>
              </a:solidFill>
            </a:endParaRPr>
          </a:p>
        </p:txBody>
      </p:sp>
      <p:cxnSp>
        <p:nvCxnSpPr>
          <p:cNvPr id="94" name="Straight Arrow Connector 93"/>
          <p:cNvCxnSpPr>
            <a:stCxn id="21" idx="3"/>
            <a:endCxn id="35" idx="1"/>
          </p:cNvCxnSpPr>
          <p:nvPr/>
        </p:nvCxnSpPr>
        <p:spPr>
          <a:xfrm flipV="1">
            <a:off x="4281762" y="2257627"/>
            <a:ext cx="838308" cy="94242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1" idx="2"/>
            <a:endCxn id="26" idx="0"/>
          </p:cNvCxnSpPr>
          <p:nvPr/>
        </p:nvCxnSpPr>
        <p:spPr>
          <a:xfrm flipH="1">
            <a:off x="3774361" y="3569210"/>
            <a:ext cx="27832" cy="643048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1" idx="3"/>
            <a:endCxn id="12" idx="1"/>
          </p:cNvCxnSpPr>
          <p:nvPr/>
        </p:nvCxnSpPr>
        <p:spPr>
          <a:xfrm>
            <a:off x="4281762" y="3200047"/>
            <a:ext cx="3036365" cy="86748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1" idx="3"/>
            <a:endCxn id="14" idx="1"/>
          </p:cNvCxnSpPr>
          <p:nvPr/>
        </p:nvCxnSpPr>
        <p:spPr>
          <a:xfrm>
            <a:off x="4281762" y="3200047"/>
            <a:ext cx="3171062" cy="1634638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3"/>
          </p:cNvCxnSpPr>
          <p:nvPr/>
        </p:nvCxnSpPr>
        <p:spPr>
          <a:xfrm flipV="1">
            <a:off x="4281762" y="2691190"/>
            <a:ext cx="964065" cy="50885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281762" y="2963333"/>
            <a:ext cx="1098703" cy="236714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5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3111" y="1039840"/>
            <a:ext cx="3829569" cy="3765520"/>
          </a:xfrm>
          <a:prstGeom prst="roundRect">
            <a:avLst>
              <a:gd name="adj" fmla="val 3464"/>
            </a:avLst>
          </a:prstGeom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3134866" y="11005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NTjP</a:t>
            </a:r>
            <a:endParaRPr lang="sv-SE" dirty="0"/>
          </a:p>
        </p:txBody>
      </p:sp>
      <p:sp>
        <p:nvSpPr>
          <p:cNvPr id="10" name="Rounded Rectangle 9"/>
          <p:cNvSpPr/>
          <p:nvPr/>
        </p:nvSpPr>
        <p:spPr>
          <a:xfrm>
            <a:off x="681838" y="1898719"/>
            <a:ext cx="1383996" cy="1151872"/>
          </a:xfrm>
          <a:prstGeom prst="roundRect">
            <a:avLst>
              <a:gd name="adj" fmla="val 10892"/>
            </a:avLst>
          </a:prstGeom>
          <a:ln w="1905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906439" y="1934241"/>
            <a:ext cx="74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Portal</a:t>
            </a:r>
            <a:endParaRPr lang="sv-SE" dirty="0"/>
          </a:p>
        </p:txBody>
      </p:sp>
      <p:sp>
        <p:nvSpPr>
          <p:cNvPr id="18" name="TextBox 17"/>
          <p:cNvSpPr txBox="1"/>
          <p:nvPr/>
        </p:nvSpPr>
        <p:spPr>
          <a:xfrm>
            <a:off x="906439" y="2303573"/>
            <a:ext cx="95921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sz="1200" dirty="0" smtClean="0"/>
              <a:t>Anslutnings-</a:t>
            </a:r>
          </a:p>
          <a:p>
            <a:pPr algn="ctr"/>
            <a:r>
              <a:rPr lang="sv-SE" sz="1200" dirty="0" smtClean="0"/>
              <a:t>verktyg</a:t>
            </a:r>
            <a:endParaRPr lang="sv-S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474" y="239775"/>
            <a:ext cx="305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Kortsiktig målbild, v1.0 - Detalj</a:t>
            </a:r>
            <a:endParaRPr lang="sv-SE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09150" y="3699954"/>
            <a:ext cx="1485833" cy="461665"/>
            <a:chOff x="1120417" y="1910871"/>
            <a:chExt cx="959138" cy="461665"/>
          </a:xfrm>
        </p:grpSpPr>
        <p:sp>
          <p:nvSpPr>
            <p:cNvPr id="25" name="Rectangle 24"/>
            <p:cNvSpPr/>
            <p:nvPr/>
          </p:nvSpPr>
          <p:spPr>
            <a:xfrm>
              <a:off x="1120417" y="1955397"/>
              <a:ext cx="959138" cy="3818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53716" y="1910871"/>
              <a:ext cx="874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200" dirty="0" smtClean="0"/>
                <a:t>Ärendehanterings-</a:t>
              </a:r>
            </a:p>
            <a:p>
              <a:pPr algn="ctr"/>
              <a:r>
                <a:rPr lang="sv-SE" sz="1200" dirty="0" smtClean="0"/>
                <a:t>system</a:t>
              </a:r>
              <a:endParaRPr lang="sv-SE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649857" y="1888861"/>
            <a:ext cx="1045096" cy="1412006"/>
            <a:chOff x="6672718" y="4197976"/>
            <a:chExt cx="1045096" cy="1412006"/>
          </a:xfrm>
        </p:grpSpPr>
        <p:sp>
          <p:nvSpPr>
            <p:cNvPr id="12" name="Rounded Rectangle 11"/>
            <p:cNvSpPr/>
            <p:nvPr/>
          </p:nvSpPr>
          <p:spPr>
            <a:xfrm>
              <a:off x="6672718" y="4197976"/>
              <a:ext cx="1045096" cy="1412006"/>
            </a:xfrm>
            <a:prstGeom prst="roundRect">
              <a:avLst>
                <a:gd name="adj" fmla="val 12038"/>
              </a:avLst>
            </a:prstGeom>
            <a:ln w="19050" cmpd="sng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99359" y="4233498"/>
              <a:ext cx="865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dirty="0" smtClean="0"/>
                <a:t>Domän </a:t>
              </a:r>
            </a:p>
            <a:p>
              <a:pPr algn="ctr"/>
              <a:r>
                <a:rPr lang="sv-SE" dirty="0" smtClean="0"/>
                <a:t>och </a:t>
              </a:r>
              <a:r>
                <a:rPr lang="sv-SE" dirty="0" err="1" smtClean="0"/>
                <a:t>TjK</a:t>
              </a:r>
              <a:endParaRPr lang="sv-SE" dirty="0"/>
            </a:p>
          </p:txBody>
        </p:sp>
        <p:sp>
          <p:nvSpPr>
            <p:cNvPr id="70" name="Can 69"/>
            <p:cNvSpPr/>
            <p:nvPr/>
          </p:nvSpPr>
          <p:spPr>
            <a:xfrm>
              <a:off x="6973380" y="4927652"/>
              <a:ext cx="386678" cy="540237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784554" y="3562982"/>
            <a:ext cx="786127" cy="1244854"/>
            <a:chOff x="8089388" y="4233252"/>
            <a:chExt cx="786127" cy="1244854"/>
          </a:xfrm>
        </p:grpSpPr>
        <p:sp>
          <p:nvSpPr>
            <p:cNvPr id="14" name="Rounded Rectangle 13"/>
            <p:cNvSpPr/>
            <p:nvPr/>
          </p:nvSpPr>
          <p:spPr>
            <a:xfrm>
              <a:off x="8089388" y="4233252"/>
              <a:ext cx="786127" cy="1244854"/>
            </a:xfrm>
            <a:prstGeom prst="roundRect">
              <a:avLst>
                <a:gd name="adj" fmla="val 9743"/>
              </a:avLst>
            </a:prstGeom>
            <a:ln w="19050" cmpd="sng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78196" y="4268774"/>
              <a:ext cx="56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HSA</a:t>
              </a:r>
              <a:endParaRPr lang="sv-SE" dirty="0"/>
            </a:p>
          </p:txBody>
        </p:sp>
        <p:sp>
          <p:nvSpPr>
            <p:cNvPr id="71" name="Can 70"/>
            <p:cNvSpPr/>
            <p:nvPr/>
          </p:nvSpPr>
          <p:spPr>
            <a:xfrm>
              <a:off x="8268239" y="4722017"/>
              <a:ext cx="386678" cy="540237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79" name="Straight Arrow Connector 78"/>
          <p:cNvCxnSpPr>
            <a:stCxn id="18" idx="3"/>
            <a:endCxn id="21" idx="1"/>
          </p:cNvCxnSpPr>
          <p:nvPr/>
        </p:nvCxnSpPr>
        <p:spPr>
          <a:xfrm>
            <a:off x="1865656" y="2534406"/>
            <a:ext cx="1788698" cy="16365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654354" y="2181607"/>
            <a:ext cx="959138" cy="7383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sv-SE" sz="1200" dirty="0">
                <a:solidFill>
                  <a:prstClr val="black"/>
                </a:solidFill>
              </a:rPr>
              <a:t>Anslutnings-</a:t>
            </a:r>
          </a:p>
          <a:p>
            <a:pPr lvl="0" algn="ctr"/>
            <a:r>
              <a:rPr lang="sv-SE" sz="1200" dirty="0" smtClean="0">
                <a:solidFill>
                  <a:prstClr val="black"/>
                </a:solidFill>
              </a:rPr>
              <a:t>Plattform</a:t>
            </a:r>
            <a:endParaRPr lang="sv-SE" sz="1200" dirty="0">
              <a:solidFill>
                <a:prstClr val="black"/>
              </a:solidFill>
            </a:endParaRPr>
          </a:p>
        </p:txBody>
      </p:sp>
      <p:cxnSp>
        <p:nvCxnSpPr>
          <p:cNvPr id="103" name="Straight Arrow Connector 102"/>
          <p:cNvCxnSpPr>
            <a:stCxn id="21" idx="2"/>
            <a:endCxn id="26" idx="0"/>
          </p:cNvCxnSpPr>
          <p:nvPr/>
        </p:nvCxnSpPr>
        <p:spPr>
          <a:xfrm>
            <a:off x="4133923" y="2919934"/>
            <a:ext cx="4454" cy="78002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1" idx="3"/>
            <a:endCxn id="14" idx="1"/>
          </p:cNvCxnSpPr>
          <p:nvPr/>
        </p:nvCxnSpPr>
        <p:spPr>
          <a:xfrm>
            <a:off x="4613492" y="2550771"/>
            <a:ext cx="3171062" cy="1634638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559961" y="1315567"/>
            <a:ext cx="914400" cy="914400"/>
          </a:xfrm>
          <a:prstGeom prst="roundRect">
            <a:avLst>
              <a:gd name="adj" fmla="val 87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5604206" y="1297423"/>
            <a:ext cx="830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sv-SE" sz="1200" dirty="0">
                <a:solidFill>
                  <a:prstClr val="black"/>
                </a:solidFill>
              </a:rPr>
              <a:t>Tjänste-</a:t>
            </a:r>
          </a:p>
          <a:p>
            <a:pPr lvl="0" algn="ctr"/>
            <a:r>
              <a:rPr lang="sv-SE" sz="1200" dirty="0">
                <a:solidFill>
                  <a:prstClr val="black"/>
                </a:solidFill>
              </a:rPr>
              <a:t>Plattform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98299" y="1724697"/>
            <a:ext cx="428648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sz="1200" dirty="0" smtClean="0"/>
              <a:t>TAK</a:t>
            </a:r>
            <a:endParaRPr lang="sv-SE" sz="1200" dirty="0"/>
          </a:p>
        </p:txBody>
      </p:sp>
      <p:cxnSp>
        <p:nvCxnSpPr>
          <p:cNvPr id="115" name="Straight Arrow Connector 114"/>
          <p:cNvCxnSpPr>
            <a:stCxn id="21" idx="3"/>
            <a:endCxn id="12" idx="1"/>
          </p:cNvCxnSpPr>
          <p:nvPr/>
        </p:nvCxnSpPr>
        <p:spPr>
          <a:xfrm>
            <a:off x="4613492" y="2550771"/>
            <a:ext cx="3036365" cy="44093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1" idx="3"/>
            <a:endCxn id="35" idx="1"/>
          </p:cNvCxnSpPr>
          <p:nvPr/>
        </p:nvCxnSpPr>
        <p:spPr>
          <a:xfrm flipV="1">
            <a:off x="4613492" y="1863197"/>
            <a:ext cx="1184807" cy="687574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1196" y="228818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HTTPS/REST</a:t>
            </a:r>
            <a:endParaRPr lang="sv-SE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133923" y="3201429"/>
            <a:ext cx="509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E-mail</a:t>
            </a:r>
            <a:endParaRPr lang="sv-SE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678388" y="3362620"/>
            <a:ext cx="789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00" dirty="0" smtClean="0"/>
              <a:t>Fil-</a:t>
            </a:r>
          </a:p>
          <a:p>
            <a:pPr algn="ctr"/>
            <a:r>
              <a:rPr lang="sv-SE" sz="1000" dirty="0" smtClean="0"/>
              <a:t>distribution</a:t>
            </a:r>
            <a:endParaRPr lang="sv-SE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678388" y="2564351"/>
            <a:ext cx="1038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HTTP/REST/XML</a:t>
            </a:r>
            <a:endParaRPr lang="sv-SE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894983" y="1863197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RIV-TA</a:t>
            </a:r>
            <a:endParaRPr lang="sv-SE" sz="1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47792" y="3479309"/>
            <a:ext cx="1039580" cy="333075"/>
            <a:chOff x="415094" y="3248534"/>
            <a:chExt cx="1039580" cy="333075"/>
          </a:xfrm>
        </p:grpSpPr>
        <p:sp>
          <p:nvSpPr>
            <p:cNvPr id="22" name="Folded Corner 21"/>
            <p:cNvSpPr/>
            <p:nvPr/>
          </p:nvSpPr>
          <p:spPr>
            <a:xfrm>
              <a:off x="483809" y="3248534"/>
              <a:ext cx="914400" cy="333075"/>
            </a:xfrm>
            <a:prstGeom prst="foldedCorner">
              <a:avLst/>
            </a:prstGeom>
            <a:solidFill>
              <a:srgbClr val="FFFC9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5094" y="3279714"/>
              <a:ext cx="1039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00" dirty="0" smtClean="0"/>
                <a:t>Ren HTML 5 </a:t>
              </a:r>
              <a:r>
                <a:rPr lang="sv-SE" sz="1000" dirty="0" err="1" smtClean="0"/>
                <a:t>app</a:t>
              </a:r>
              <a:endParaRPr lang="sv-SE" sz="1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04227" y="3447650"/>
            <a:ext cx="1005403" cy="400110"/>
            <a:chOff x="1254244" y="3888002"/>
            <a:chExt cx="1005403" cy="400110"/>
          </a:xfrm>
        </p:grpSpPr>
        <p:sp>
          <p:nvSpPr>
            <p:cNvPr id="58" name="Folded Corner 57"/>
            <p:cNvSpPr/>
            <p:nvPr/>
          </p:nvSpPr>
          <p:spPr>
            <a:xfrm>
              <a:off x="1309057" y="3935446"/>
              <a:ext cx="914400" cy="333075"/>
            </a:xfrm>
            <a:prstGeom prst="foldedCorner">
              <a:avLst/>
            </a:prstGeom>
            <a:solidFill>
              <a:srgbClr val="FFFC9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54244" y="3888002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1000" smtClean="0"/>
                <a:t>Ingen användar</a:t>
              </a:r>
            </a:p>
            <a:p>
              <a:pPr algn="ctr"/>
              <a:r>
                <a:rPr lang="sv-SE" sz="1000" smtClean="0"/>
                <a:t>autentisering</a:t>
              </a:r>
              <a:endParaRPr lang="sv-SE" sz="1000"/>
            </a:p>
          </p:txBody>
        </p:sp>
      </p:grpSp>
      <p:cxnSp>
        <p:nvCxnSpPr>
          <p:cNvPr id="30" name="Straight Arrow Connector 29"/>
          <p:cNvCxnSpPr>
            <a:stCxn id="22" idx="0"/>
            <a:endCxn id="18" idx="2"/>
          </p:cNvCxnSpPr>
          <p:nvPr/>
        </p:nvCxnSpPr>
        <p:spPr>
          <a:xfrm flipV="1">
            <a:off x="1073707" y="2765238"/>
            <a:ext cx="312341" cy="714071"/>
          </a:xfrm>
          <a:prstGeom prst="straightConnector1">
            <a:avLst/>
          </a:prstGeom>
          <a:ln w="9525" cmpd="sng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0"/>
            <a:endCxn id="20" idx="2"/>
          </p:cNvCxnSpPr>
          <p:nvPr/>
        </p:nvCxnSpPr>
        <p:spPr>
          <a:xfrm flipV="1">
            <a:off x="2306929" y="2534406"/>
            <a:ext cx="247201" cy="913244"/>
          </a:xfrm>
          <a:prstGeom prst="straightConnector1">
            <a:avLst/>
          </a:prstGeom>
          <a:ln w="9525" cmpd="sng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9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6647482" y="2928112"/>
            <a:ext cx="2084474" cy="16510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582537" y="964894"/>
            <a:ext cx="2254391" cy="2167792"/>
            <a:chOff x="3398345" y="3349598"/>
            <a:chExt cx="2464675" cy="2781436"/>
          </a:xfrm>
        </p:grpSpPr>
        <p:sp>
          <p:nvSpPr>
            <p:cNvPr id="42" name="Rectangle 41"/>
            <p:cNvSpPr/>
            <p:nvPr/>
          </p:nvSpPr>
          <p:spPr>
            <a:xfrm>
              <a:off x="3398345" y="3349598"/>
              <a:ext cx="2464675" cy="278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98345" y="3349598"/>
              <a:ext cx="1036761" cy="467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&lt;&lt;Nod&gt;&gt;</a:t>
              </a:r>
              <a:endParaRPr lang="en-US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51303" y="667071"/>
            <a:ext cx="2254391" cy="2167792"/>
            <a:chOff x="3398345" y="3349598"/>
            <a:chExt cx="2464675" cy="2781436"/>
          </a:xfrm>
          <a:solidFill>
            <a:srgbClr val="FFFFFF"/>
          </a:solidFill>
        </p:grpSpPr>
        <p:sp>
          <p:nvSpPr>
            <p:cNvPr id="23" name="Rectangle 22"/>
            <p:cNvSpPr/>
            <p:nvPr/>
          </p:nvSpPr>
          <p:spPr>
            <a:xfrm>
              <a:off x="3398345" y="3349598"/>
              <a:ext cx="2464675" cy="27814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98345" y="3349598"/>
              <a:ext cx="1036761" cy="46798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&lt;&lt;Nod&gt;&gt;</a:t>
              </a:r>
              <a:endParaRPr lang="en-US" sz="1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2620" y="140138"/>
            <a:ext cx="15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Deploymentvy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5086" y="1064538"/>
            <a:ext cx="1376800" cy="9368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285086" y="1064538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Webbrowser</a:t>
            </a:r>
            <a:endParaRPr lang="en-US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383922" y="1354737"/>
            <a:ext cx="1185079" cy="5328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392039" y="1353587"/>
            <a:ext cx="1176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Anslutningsverktyg</a:t>
            </a:r>
            <a:endParaRPr 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3477428" y="964894"/>
            <a:ext cx="1996886" cy="1729831"/>
          </a:xfrm>
          <a:prstGeom prst="round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3582536" y="967833"/>
            <a:ext cx="573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Apache</a:t>
            </a:r>
            <a:endParaRPr lang="en-US" sz="1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99992" y="748249"/>
            <a:ext cx="1566998" cy="1463388"/>
            <a:chOff x="3398345" y="3349598"/>
            <a:chExt cx="2464675" cy="2781436"/>
          </a:xfrm>
        </p:grpSpPr>
        <p:sp>
          <p:nvSpPr>
            <p:cNvPr id="19" name="Rectangle 18"/>
            <p:cNvSpPr/>
            <p:nvPr/>
          </p:nvSpPr>
          <p:spPr>
            <a:xfrm>
              <a:off x="3398345" y="3349598"/>
              <a:ext cx="2464675" cy="278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98345" y="3349598"/>
              <a:ext cx="1310743" cy="203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&lt;&lt;</a:t>
              </a:r>
              <a:r>
                <a:rPr lang="en-US" sz="1000" dirty="0" err="1" smtClean="0"/>
                <a:t>Användares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dator</a:t>
              </a:r>
              <a:r>
                <a:rPr lang="en-US" sz="1000" dirty="0" smtClean="0"/>
                <a:t>&gt;&gt;</a:t>
              </a:r>
              <a:endParaRPr lang="en-US" sz="10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582537" y="1502602"/>
            <a:ext cx="627872" cy="2462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mod_ssl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11239" y="1492902"/>
            <a:ext cx="834731" cy="246221"/>
          </a:xfrm>
          <a:prstGeom prst="roundRect">
            <a:avLst/>
          </a:prstGeom>
          <a:solidFill>
            <a:srgbClr val="C3D69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mod_proxy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582537" y="2127539"/>
            <a:ext cx="1763433" cy="3665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/</a:t>
            </a:r>
            <a:r>
              <a:rPr lang="en-US" sz="1000" dirty="0" err="1" smtClean="0">
                <a:solidFill>
                  <a:schemeClr val="tx1"/>
                </a:solidFill>
              </a:rPr>
              <a:t>webroot</a:t>
            </a:r>
            <a:r>
              <a:rPr lang="en-US" sz="1000" dirty="0" smtClean="0">
                <a:solidFill>
                  <a:schemeClr val="tx1"/>
                </a:solidFill>
              </a:rPr>
              <a:t>/…/</a:t>
            </a:r>
            <a:r>
              <a:rPr lang="en-US" sz="1000" dirty="0" err="1">
                <a:solidFill>
                  <a:schemeClr val="tx1"/>
                </a:solidFill>
              </a:rPr>
              <a:t>a</a:t>
            </a:r>
            <a:r>
              <a:rPr lang="en-US" sz="1000" dirty="0" err="1" smtClean="0">
                <a:solidFill>
                  <a:schemeClr val="tx1"/>
                </a:solidFill>
              </a:rPr>
              <a:t>nslutningsverktyg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493857" y="669227"/>
            <a:ext cx="2084474" cy="1651033"/>
            <a:chOff x="3398345" y="3349598"/>
            <a:chExt cx="2464675" cy="2781436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3398345" y="3349598"/>
              <a:ext cx="2464675" cy="27814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98345" y="3349598"/>
              <a:ext cx="1036761" cy="46798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&lt;&lt;Nod&gt;&gt;</a:t>
              </a:r>
              <a:endParaRPr lang="en-US" sz="1000" dirty="0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6619981" y="967051"/>
            <a:ext cx="1783177" cy="1165756"/>
          </a:xfrm>
          <a:prstGeom prst="round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8" name="TextBox 47"/>
          <p:cNvSpPr txBox="1"/>
          <p:nvPr/>
        </p:nvSpPr>
        <p:spPr>
          <a:xfrm>
            <a:off x="6725089" y="969989"/>
            <a:ext cx="575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Tomcat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6725089" y="1275906"/>
            <a:ext cx="1539296" cy="687523"/>
          </a:xfrm>
          <a:prstGeom prst="roundRect">
            <a:avLst/>
          </a:prstGeom>
          <a:solidFill>
            <a:srgbClr val="FAC0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Anslutningsplattform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652492" y="5088475"/>
            <a:ext cx="2084474" cy="1428564"/>
            <a:chOff x="3398345" y="3349598"/>
            <a:chExt cx="2464675" cy="2781436"/>
          </a:xfrm>
          <a:solidFill>
            <a:srgbClr val="FFFFFF"/>
          </a:solidFill>
        </p:grpSpPr>
        <p:sp>
          <p:nvSpPr>
            <p:cNvPr id="53" name="Rectangle 52"/>
            <p:cNvSpPr/>
            <p:nvPr/>
          </p:nvSpPr>
          <p:spPr>
            <a:xfrm>
              <a:off x="3398345" y="3349598"/>
              <a:ext cx="2464675" cy="27814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98345" y="3349598"/>
              <a:ext cx="1036761" cy="46798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&lt;&lt;Nod&gt;&gt;</a:t>
              </a:r>
              <a:endParaRPr lang="en-US" sz="1000" dirty="0"/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6778616" y="5386298"/>
            <a:ext cx="1783177" cy="938051"/>
          </a:xfrm>
          <a:prstGeom prst="round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6" name="TextBox 55"/>
          <p:cNvSpPr txBox="1"/>
          <p:nvPr/>
        </p:nvSpPr>
        <p:spPr>
          <a:xfrm>
            <a:off x="6883724" y="5389236"/>
            <a:ext cx="551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MySQL</a:t>
            </a:r>
            <a:endParaRPr lang="en-US" sz="1000" dirty="0"/>
          </a:p>
        </p:txBody>
      </p:sp>
      <p:sp>
        <p:nvSpPr>
          <p:cNvPr id="58" name="Can 57"/>
          <p:cNvSpPr/>
          <p:nvPr/>
        </p:nvSpPr>
        <p:spPr>
          <a:xfrm>
            <a:off x="6883724" y="5738679"/>
            <a:ext cx="681499" cy="440027"/>
          </a:xfrm>
          <a:prstGeom prst="can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TAK DB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Can 58"/>
          <p:cNvSpPr/>
          <p:nvPr/>
        </p:nvSpPr>
        <p:spPr>
          <a:xfrm>
            <a:off x="7779221" y="5738679"/>
            <a:ext cx="681499" cy="44002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 DB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495082" y="2775712"/>
            <a:ext cx="2084474" cy="1651033"/>
            <a:chOff x="3398345" y="3349598"/>
            <a:chExt cx="2464675" cy="2781436"/>
          </a:xfrm>
          <a:solidFill>
            <a:schemeClr val="bg1"/>
          </a:solidFill>
        </p:grpSpPr>
        <p:sp>
          <p:nvSpPr>
            <p:cNvPr id="61" name="Rectangle 60"/>
            <p:cNvSpPr/>
            <p:nvPr/>
          </p:nvSpPr>
          <p:spPr>
            <a:xfrm>
              <a:off x="3398345" y="3349598"/>
              <a:ext cx="2464675" cy="27814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98345" y="3349598"/>
              <a:ext cx="1036761" cy="46798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&lt;&lt;Nod&gt;&gt;</a:t>
              </a:r>
              <a:endParaRPr lang="en-US" sz="1000" dirty="0"/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6621206" y="3073536"/>
            <a:ext cx="1783177" cy="1165756"/>
          </a:xfrm>
          <a:prstGeom prst="round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6726314" y="3076474"/>
            <a:ext cx="575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Tomcat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726314" y="3382391"/>
            <a:ext cx="1539296" cy="6875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TAK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5" idx="3"/>
            <a:endCxn id="25" idx="1"/>
          </p:cNvCxnSpPr>
          <p:nvPr/>
        </p:nvCxnSpPr>
        <p:spPr>
          <a:xfrm>
            <a:off x="1569001" y="1621152"/>
            <a:ext cx="2013536" cy="4561"/>
          </a:xfrm>
          <a:prstGeom prst="bentConnector3">
            <a:avLst/>
          </a:prstGeom>
          <a:ln w="12700" cmpd="sng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8" idx="3"/>
            <a:endCxn id="51" idx="1"/>
          </p:cNvCxnSpPr>
          <p:nvPr/>
        </p:nvCxnSpPr>
        <p:spPr>
          <a:xfrm>
            <a:off x="5345970" y="1616013"/>
            <a:ext cx="1379119" cy="3655"/>
          </a:xfrm>
          <a:prstGeom prst="bentConnector3">
            <a:avLst/>
          </a:prstGeom>
          <a:ln w="12700" cmpd="sng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1" idx="2"/>
            <a:endCxn id="65" idx="0"/>
          </p:cNvCxnSpPr>
          <p:nvPr/>
        </p:nvCxnSpPr>
        <p:spPr>
          <a:xfrm rot="16200000" flipH="1">
            <a:off x="6785868" y="2672297"/>
            <a:ext cx="1418962" cy="1225"/>
          </a:xfrm>
          <a:prstGeom prst="bentConnector3">
            <a:avLst/>
          </a:prstGeom>
          <a:ln w="12700" cmpd="sng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2"/>
            <a:endCxn id="58" idx="1"/>
          </p:cNvCxnSpPr>
          <p:nvPr/>
        </p:nvCxnSpPr>
        <p:spPr>
          <a:xfrm rot="5400000">
            <a:off x="6525836" y="4768552"/>
            <a:ext cx="1668765" cy="27148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1" idx="3"/>
            <a:endCxn id="59" idx="4"/>
          </p:cNvCxnSpPr>
          <p:nvPr/>
        </p:nvCxnSpPr>
        <p:spPr>
          <a:xfrm>
            <a:off x="8264385" y="1619668"/>
            <a:ext cx="196335" cy="4339025"/>
          </a:xfrm>
          <a:prstGeom prst="bentConnector3">
            <a:avLst>
              <a:gd name="adj1" fmla="val 354727"/>
            </a:avLst>
          </a:prstGeom>
          <a:ln w="12700" cmpd="sng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99818" y="1353587"/>
            <a:ext cx="514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HTTPS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618828" y="22947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039283" y="1354737"/>
            <a:ext cx="4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HTTP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494736" y="2417870"/>
            <a:ext cx="4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HTTP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94" name="Straight Arrow Connector 93"/>
          <p:cNvCxnSpPr>
            <a:stCxn id="29" idx="1"/>
            <a:endCxn id="3" idx="2"/>
          </p:cNvCxnSpPr>
          <p:nvPr/>
        </p:nvCxnSpPr>
        <p:spPr>
          <a:xfrm flipH="1" flipV="1">
            <a:off x="973486" y="2001429"/>
            <a:ext cx="2609051" cy="309392"/>
          </a:xfrm>
          <a:prstGeom prst="straightConnector1">
            <a:avLst/>
          </a:prstGeom>
          <a:ln w="12700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800014" y="1646714"/>
            <a:ext cx="15912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anslutningsverktyg.ntjp.se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766990" y="5156792"/>
            <a:ext cx="4413789" cy="553998"/>
          </a:xfrm>
          <a:prstGeom prst="rect">
            <a:avLst/>
          </a:prstGeom>
          <a:solidFill>
            <a:srgbClr val="FFF7B7"/>
          </a:solidFill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Tomcat nod </a:t>
            </a:r>
            <a:r>
              <a:rPr lang="en-US" sz="1000" b="1" dirty="0" err="1" smtClean="0"/>
              <a:t>för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Anslutningsplattform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skiljer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mellan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miljöer</a:t>
            </a:r>
            <a:r>
              <a:rPr lang="en-US" sz="1000" b="1" dirty="0" smtClean="0"/>
              <a:t>: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PROD/QA: </a:t>
            </a:r>
            <a:r>
              <a:rPr lang="en-US" sz="1000" dirty="0" err="1" smtClean="0"/>
              <a:t>egen</a:t>
            </a:r>
            <a:r>
              <a:rPr lang="en-US" sz="1000" dirty="0" smtClean="0"/>
              <a:t> nod</a:t>
            </a:r>
          </a:p>
          <a:p>
            <a:r>
              <a:rPr lang="en-US" sz="1000" dirty="0" smtClean="0"/>
              <a:t>DEV/TEST: </a:t>
            </a:r>
            <a:r>
              <a:rPr lang="en-US" sz="1000" dirty="0" err="1" smtClean="0"/>
              <a:t>Anslutningsplattformen</a:t>
            </a:r>
            <a:r>
              <a:rPr lang="en-US" sz="1000" dirty="0" smtClean="0"/>
              <a:t> </a:t>
            </a:r>
            <a:r>
              <a:rPr lang="en-US" sz="1000" dirty="0" err="1" smtClean="0"/>
              <a:t>i</a:t>
            </a:r>
            <a:r>
              <a:rPr lang="en-US" sz="1000" dirty="0" smtClean="0"/>
              <a:t> </a:t>
            </a:r>
            <a:r>
              <a:rPr lang="en-US" sz="1000" dirty="0" err="1" smtClean="0"/>
              <a:t>egen</a:t>
            </a:r>
            <a:r>
              <a:rPr lang="en-US" sz="1000" dirty="0" smtClean="0"/>
              <a:t> Tomcat-</a:t>
            </a:r>
            <a:r>
              <a:rPr lang="en-US" sz="1000" dirty="0" err="1" smtClean="0"/>
              <a:t>instans</a:t>
            </a:r>
            <a:r>
              <a:rPr lang="en-US" sz="1000" dirty="0" smtClean="0"/>
              <a:t> </a:t>
            </a:r>
            <a:r>
              <a:rPr lang="en-US" sz="1000" dirty="0" err="1" smtClean="0"/>
              <a:t>på</a:t>
            </a:r>
            <a:r>
              <a:rPr lang="en-US" sz="1000" dirty="0" smtClean="0"/>
              <a:t> </a:t>
            </a:r>
            <a:r>
              <a:rPr lang="en-US" sz="1000" dirty="0" err="1" smtClean="0"/>
              <a:t>samma</a:t>
            </a:r>
            <a:r>
              <a:rPr lang="en-US" sz="1000" dirty="0" smtClean="0"/>
              <a:t> nod </a:t>
            </a:r>
            <a:r>
              <a:rPr lang="en-US" sz="1000" dirty="0" err="1" smtClean="0"/>
              <a:t>som</a:t>
            </a:r>
            <a:r>
              <a:rPr lang="en-US" sz="1000" dirty="0" smtClean="0"/>
              <a:t> TAK</a:t>
            </a:r>
            <a:endParaRPr lang="en-US" sz="1000" dirty="0"/>
          </a:p>
        </p:txBody>
      </p:sp>
      <p:cxnSp>
        <p:nvCxnSpPr>
          <p:cNvPr id="104" name="Elbow Connector 103"/>
          <p:cNvCxnSpPr>
            <a:endCxn id="102" idx="0"/>
          </p:cNvCxnSpPr>
          <p:nvPr/>
        </p:nvCxnSpPr>
        <p:spPr>
          <a:xfrm flipH="1">
            <a:off x="3973885" y="2310821"/>
            <a:ext cx="2804731" cy="2845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94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308</Words>
  <Application>Microsoft Macintosh PowerPoint</Application>
  <PresentationFormat>On-screen Show (4:3)</PresentationFormat>
  <Paragraphs>151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Larsson</dc:creator>
  <cp:lastModifiedBy>Håkan Dahl</cp:lastModifiedBy>
  <cp:revision>30</cp:revision>
  <cp:lastPrinted>2014-11-12T10:44:04Z</cp:lastPrinted>
  <dcterms:created xsi:type="dcterms:W3CDTF">2014-11-12T09:45:01Z</dcterms:created>
  <dcterms:modified xsi:type="dcterms:W3CDTF">2014-11-19T18:32:44Z</dcterms:modified>
</cp:coreProperties>
</file>