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4"/>
  </p:sldMasterIdLst>
  <p:notesMasterIdLst>
    <p:notesMasterId r:id="rId15"/>
  </p:notesMasterIdLst>
  <p:handoutMasterIdLst>
    <p:handoutMasterId r:id="rId16"/>
  </p:handoutMasterIdLst>
  <p:sldIdLst>
    <p:sldId id="275" r:id="rId5"/>
    <p:sldId id="267" r:id="rId6"/>
    <p:sldId id="268" r:id="rId7"/>
    <p:sldId id="262" r:id="rId8"/>
    <p:sldId id="269" r:id="rId9"/>
    <p:sldId id="277" r:id="rId10"/>
    <p:sldId id="276" r:id="rId11"/>
    <p:sldId id="274" r:id="rId12"/>
    <p:sldId id="273"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p:cViewPr varScale="1">
        <p:scale>
          <a:sx n="58" d="100"/>
          <a:sy n="58" d="100"/>
        </p:scale>
        <p:origin x="662" y="4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6/22/2021</a:t>
            </a:fld>
            <a:endParaRPr lang="en-US" dirty="0"/>
          </a:p>
        </p:txBody>
      </p:sp>
      <p:sp>
        <p:nvSpPr>
          <p:cNvPr id="4" name="Footer Placeholder 3">
            <a:extLst>
              <a:ext uri="{FF2B5EF4-FFF2-40B4-BE49-F238E27FC236}">
                <a16:creationId xmlns=""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6/22/2021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7524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6556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748616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 name="Rectangle: Rounded Corners 6">
            <a:extLst>
              <a:ext uri="{FF2B5EF4-FFF2-40B4-BE49-F238E27FC236}">
                <a16:creationId xmlns=""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49436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729530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348248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317823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738465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368923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 xmlns:a16="http://schemas.microsoft.com/office/drawing/2014/main" id="{CC5A0CF1-9FE7-4149-97DC-5221639144C8}"/>
              </a:ext>
              <a:ext uri="{C183D7F6-B498-43B3-948B-1728B52AA6E4}">
                <adec:decorative xmlns=""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7" name="Straight Connector 6">
            <a:extLst>
              <a:ext uri="{FF2B5EF4-FFF2-40B4-BE49-F238E27FC236}">
                <a16:creationId xmlns="" xmlns:a16="http://schemas.microsoft.com/office/drawing/2014/main" id="{328F7C25-BFB6-430F-87B6-7D0D2C7493D6}"/>
              </a:ext>
              <a:ext uri="{C183D7F6-B498-43B3-948B-1728B52AA6E4}">
                <adec:decorative xmlns=""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87847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504127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8" name="Rectangle: Rounded Corners 8">
            <a:extLst>
              <a:ext uri="{FF2B5EF4-FFF2-40B4-BE49-F238E27FC236}">
                <a16:creationId xmlns=""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 xmlns:a16="http://schemas.microsoft.com/office/drawing/2014/main" id="{E8539E0A-8009-4A6E-A7A1-5AEFA52206C3}"/>
              </a:ext>
              <a:ext uri="{C183D7F6-B498-43B3-948B-1728B52AA6E4}">
                <adec:decorative xmlns=""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8331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8" name="Footer Placeholder 7"/>
          <p:cNvSpPr>
            <a:spLocks noGrp="1"/>
          </p:cNvSpPr>
          <p:nvPr>
            <p:ph type="ftr" sz="quarter" idx="11"/>
          </p:nvPr>
        </p:nvSpPr>
        <p:spPr/>
        <p:txBody>
          <a:bodyPr/>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pic>
        <p:nvPicPr>
          <p:cNvPr id="10" name="Picture 9" descr="Celestia-R1---OverlayContentHD.png">
            <a:extLst>
              <a:ext uri="{FF2B5EF4-FFF2-40B4-BE49-F238E27FC236}">
                <a16:creationId xmlns=""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11" name="Straight Connector 10">
            <a:extLst>
              <a:ext uri="{FF2B5EF4-FFF2-40B4-BE49-F238E27FC236}">
                <a16:creationId xmlns="" xmlns:a16="http://schemas.microsoft.com/office/drawing/2014/main" id="{8031B0A9-3E16-4C5B-A6CE-045BCB91A008}"/>
              </a:ext>
              <a:ext uri="{C183D7F6-B498-43B3-948B-1728B52AA6E4}">
                <adec:decorative xmlns=""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8398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21672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19067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74633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6/22/2021</a:t>
            </a:fld>
            <a:endParaRPr lang="en-US" noProof="0"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72566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84B7D2A-0DF8-424B-9572-B79AEBB2D9DC}" type="datetimeFigureOut">
              <a:rPr lang="en-US" noProof="0" smtClean="0"/>
              <a:t>6/22/2021</a:t>
            </a:fld>
            <a:endParaRPr lang="en-US" noProof="0"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noProof="0" smtClean="0"/>
              <a:t>Add a Footer</a:t>
            </a:r>
            <a:endParaRPr lang="en-US" noProof="0"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93244318"/>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679" r:id="rId18"/>
    <p:sldLayoutId id="2147483669" r:id="rId19"/>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Interne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Internet_of_Things" TargetMode="External"/><Relationship Id="rId2" Type="http://schemas.openxmlformats.org/officeDocument/2006/relationships/hyperlink" Target="https://en.wikipedia.org/wiki/Building_automation" TargetMode="Externa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Wi-Fi" TargetMode="External"/><Relationship Id="rId3" Type="http://schemas.openxmlformats.org/officeDocument/2006/relationships/hyperlink" Target="https://en.wikipedia.org/wiki/Switch" TargetMode="External"/><Relationship Id="rId7" Type="http://schemas.openxmlformats.org/officeDocument/2006/relationships/hyperlink" Target="https://en.wikipedia.org/wiki/ESP8266" TargetMode="External"/><Relationship Id="rId12" Type="http://schemas.openxmlformats.org/officeDocument/2006/relationships/image" Target="../media/image10.jpg"/><Relationship Id="rId2" Type="http://schemas.openxmlformats.org/officeDocument/2006/relationships/hyperlink" Target="https://en.wikipedia.org/wiki/Electric" TargetMode="External"/><Relationship Id="rId1" Type="http://schemas.openxmlformats.org/officeDocument/2006/relationships/slideLayout" Target="../slideLayouts/slideLayout1.xml"/><Relationship Id="rId6" Type="http://schemas.openxmlformats.org/officeDocument/2006/relationships/hyperlink" Target="https://en.wikipedia.org/wiki/Firmware" TargetMode="External"/><Relationship Id="rId11" Type="http://schemas.openxmlformats.org/officeDocument/2006/relationships/image" Target="../media/image9.jpg"/><Relationship Id="rId5" Type="http://schemas.openxmlformats.org/officeDocument/2006/relationships/hyperlink" Target="https://en.wikipedia.org/wiki/Internet_of_Things" TargetMode="External"/><Relationship Id="rId10" Type="http://schemas.openxmlformats.org/officeDocument/2006/relationships/hyperlink" Target="https://en.wikipedia.org/wiki/ESP32" TargetMode="External"/><Relationship Id="rId4" Type="http://schemas.openxmlformats.org/officeDocument/2006/relationships/hyperlink" Target="https://en.wikipedia.org/wiki/Electrical_contact#Contact_form" TargetMode="External"/><Relationship Id="rId9" Type="http://schemas.openxmlformats.org/officeDocument/2006/relationships/hyperlink" Target="https://en.wikipedia.org/wiki/System_on_a_chip"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User_interface"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500" y="558396"/>
            <a:ext cx="1862495" cy="1599880"/>
          </a:xfrm>
          <a:prstGeom prst="rect">
            <a:avLst/>
          </a:prstGeom>
        </p:spPr>
      </p:pic>
      <p:sp>
        <p:nvSpPr>
          <p:cNvPr id="7" name="Rectangle 6"/>
          <p:cNvSpPr/>
          <p:nvPr/>
        </p:nvSpPr>
        <p:spPr>
          <a:xfrm>
            <a:off x="3234905" y="881283"/>
            <a:ext cx="6124754" cy="954107"/>
          </a:xfrm>
          <a:prstGeom prst="rect">
            <a:avLst/>
          </a:prstGeom>
        </p:spPr>
        <p:txBody>
          <a:bodyPr wrap="square">
            <a:spAutoFit/>
          </a:bodyPr>
          <a:lstStyle/>
          <a:p>
            <a:pPr algn="ctr"/>
            <a:r>
              <a:rPr lang="en-US" sz="2800" b="1" dirty="0" smtClean="0">
                <a:ln w="0"/>
                <a:effectLst>
                  <a:outerShdw blurRad="38100" dist="38100" dir="2700000" algn="tl">
                    <a:srgbClr val="000000">
                      <a:alpha val="43137"/>
                    </a:srgbClr>
                  </a:outerShdw>
                </a:effectLst>
              </a:rPr>
              <a:t>MANAKULA VINAYAGAR</a:t>
            </a:r>
          </a:p>
          <a:p>
            <a:pPr algn="ctr"/>
            <a:r>
              <a:rPr lang="en-US" sz="2800" b="1" dirty="0" smtClean="0">
                <a:ln w="0"/>
                <a:effectLst>
                  <a:outerShdw blurRad="38100" dist="38100" dir="2700000" algn="tl">
                    <a:srgbClr val="000000">
                      <a:alpha val="43137"/>
                    </a:srgbClr>
                  </a:outerShdw>
                </a:effectLst>
              </a:rPr>
              <a:t>INSTITUTE OF TECHNOLOGY</a:t>
            </a:r>
            <a:endParaRPr lang="en-US" sz="2800" b="1" dirty="0">
              <a:ln w="0"/>
              <a:effectLst>
                <a:outerShdw blurRad="38100" dist="38100" dir="2700000" algn="tl">
                  <a:srgbClr val="000000">
                    <a:alpha val="43137"/>
                  </a:srgbClr>
                </a:outerShdw>
              </a:effectLst>
            </a:endParaRPr>
          </a:p>
        </p:txBody>
      </p:sp>
      <p:sp>
        <p:nvSpPr>
          <p:cNvPr id="8" name="Rectangle 7"/>
          <p:cNvSpPr/>
          <p:nvPr/>
        </p:nvSpPr>
        <p:spPr>
          <a:xfrm>
            <a:off x="2205248" y="2605026"/>
            <a:ext cx="7729745" cy="923330"/>
          </a:xfrm>
          <a:prstGeom prst="rect">
            <a:avLst/>
          </a:prstGeom>
          <a:noFill/>
        </p:spPr>
        <p:txBody>
          <a:bodyPr wrap="none" lIns="91440" tIns="45720" rIns="91440" bIns="45720">
            <a:spAutoFit/>
          </a:bodyPr>
          <a:lstStyle/>
          <a:p>
            <a:pPr algn="ctr"/>
            <a:r>
              <a:rPr lang="en-US" sz="5400" b="1" dirty="0" smtClean="0">
                <a:ln w="0"/>
                <a:solidFill>
                  <a:schemeClr val="tx2"/>
                </a:solidFill>
                <a:effectLst>
                  <a:outerShdw blurRad="38100" dist="19050" dir="2700000" algn="tl" rotWithShape="0">
                    <a:schemeClr val="dk1">
                      <a:alpha val="40000"/>
                    </a:schemeClr>
                  </a:outerShdw>
                </a:effectLst>
              </a:rPr>
              <a:t>HOME AUTOMATION</a:t>
            </a:r>
            <a:endParaRPr lang="en-US" sz="5400" b="1" cap="none" spc="0" dirty="0">
              <a:ln w="0"/>
              <a:solidFill>
                <a:schemeClr val="tx2"/>
              </a:solidFill>
              <a:effectLst>
                <a:outerShdw blurRad="38100" dist="19050" dir="2700000" algn="tl" rotWithShape="0">
                  <a:schemeClr val="dk1">
                    <a:alpha val="40000"/>
                  </a:schemeClr>
                </a:outerShdw>
              </a:effectLst>
            </a:endParaRPr>
          </a:p>
        </p:txBody>
      </p:sp>
      <p:sp>
        <p:nvSpPr>
          <p:cNvPr id="9" name="Rectangle 8"/>
          <p:cNvSpPr/>
          <p:nvPr/>
        </p:nvSpPr>
        <p:spPr>
          <a:xfrm>
            <a:off x="6500003" y="4297992"/>
            <a:ext cx="6064369" cy="2062103"/>
          </a:xfrm>
          <a:prstGeom prst="rect">
            <a:avLst/>
          </a:prstGeom>
          <a:noFill/>
        </p:spPr>
        <p:txBody>
          <a:bodyPr wrap="square" lIns="91440" tIns="45720" rIns="91440" bIns="45720">
            <a:spAutoFit/>
          </a:bodyPr>
          <a:lstStyle/>
          <a:p>
            <a:r>
              <a:rPr lang="en-US" sz="3200" b="1" dirty="0" smtClean="0">
                <a:ln w="0"/>
                <a:effectLst>
                  <a:outerShdw blurRad="38100" dist="19050" dir="2700000" algn="tl" rotWithShape="0">
                    <a:schemeClr val="dk1">
                      <a:alpha val="40000"/>
                    </a:schemeClr>
                  </a:outerShdw>
                </a:effectLst>
              </a:rPr>
              <a:t>TEAM MEMBERS NAME:</a:t>
            </a:r>
          </a:p>
          <a:p>
            <a:pPr marL="457200" indent="-457200">
              <a:buFont typeface="Wingdings" panose="05000000000000000000" pitchFamily="2" charset="2"/>
              <a:buChar char="v"/>
            </a:pPr>
            <a:r>
              <a:rPr lang="en-US" sz="3200" b="1" dirty="0" smtClean="0">
                <a:ln w="0"/>
                <a:solidFill>
                  <a:srgbClr val="00B0F0"/>
                </a:solidFill>
                <a:effectLst>
                  <a:outerShdw blurRad="38100" dist="19050" dir="2700000" algn="tl" rotWithShape="0">
                    <a:schemeClr val="dk1">
                      <a:alpha val="40000"/>
                    </a:schemeClr>
                  </a:outerShdw>
                </a:effectLst>
              </a:rPr>
              <a:t>S.MUHIL</a:t>
            </a:r>
          </a:p>
          <a:p>
            <a:pPr marL="457200" indent="-457200">
              <a:buFont typeface="Wingdings" panose="05000000000000000000" pitchFamily="2" charset="2"/>
              <a:buChar char="v"/>
            </a:pPr>
            <a:r>
              <a:rPr lang="en-US" sz="3200" b="1" cap="none" spc="0" dirty="0" smtClean="0">
                <a:ln w="0"/>
                <a:solidFill>
                  <a:srgbClr val="00B0F0"/>
                </a:solidFill>
                <a:effectLst>
                  <a:outerShdw blurRad="38100" dist="19050" dir="2700000" algn="tl" rotWithShape="0">
                    <a:schemeClr val="dk1">
                      <a:alpha val="40000"/>
                    </a:schemeClr>
                  </a:outerShdw>
                </a:effectLst>
              </a:rPr>
              <a:t>R.BALACHANDER</a:t>
            </a:r>
          </a:p>
          <a:p>
            <a:pPr marL="457200" indent="-457200">
              <a:buFont typeface="Wingdings" panose="05000000000000000000" pitchFamily="2" charset="2"/>
              <a:buChar char="v"/>
            </a:pPr>
            <a:r>
              <a:rPr lang="en-US" sz="3200" b="1" dirty="0" smtClean="0">
                <a:ln w="0"/>
                <a:solidFill>
                  <a:srgbClr val="00B0F0"/>
                </a:solidFill>
                <a:effectLst>
                  <a:outerShdw blurRad="38100" dist="19050" dir="2700000" algn="tl" rotWithShape="0">
                    <a:schemeClr val="dk1">
                      <a:alpha val="40000"/>
                    </a:schemeClr>
                  </a:outerShdw>
                </a:effectLst>
              </a:rPr>
              <a:t>P.DHINESH</a:t>
            </a:r>
            <a:endParaRPr lang="en-US" sz="3200" b="1" cap="none" spc="0" dirty="0">
              <a:ln w="0"/>
              <a:solidFill>
                <a:srgbClr val="00B0F0"/>
              </a:solidFill>
              <a:effectLst>
                <a:outerShdw blurRad="38100" dist="19050" dir="2700000" algn="tl" rotWithShape="0">
                  <a:schemeClr val="dk1">
                    <a:alpha val="40000"/>
                  </a:schemeClr>
                </a:outerShdw>
              </a:effectLst>
            </a:endParaRPr>
          </a:p>
        </p:txBody>
      </p:sp>
      <p:sp>
        <p:nvSpPr>
          <p:cNvPr id="11" name="Rectangle 10"/>
          <p:cNvSpPr/>
          <p:nvPr/>
        </p:nvSpPr>
        <p:spPr>
          <a:xfrm>
            <a:off x="527008" y="4297992"/>
            <a:ext cx="5555740" cy="1815882"/>
          </a:xfrm>
          <a:prstGeom prst="rect">
            <a:avLst/>
          </a:prstGeom>
        </p:spPr>
        <p:txBody>
          <a:bodyPr wrap="square">
            <a:spAutoFit/>
          </a:bodyPr>
          <a:lstStyle/>
          <a:p>
            <a:r>
              <a:rPr lang="en-US" sz="2800" b="1" dirty="0">
                <a:ln w="0"/>
                <a:effectLst>
                  <a:outerShdw blurRad="38100" dist="19050" dir="2700000" algn="tl" rotWithShape="0">
                    <a:schemeClr val="dk1">
                      <a:alpha val="40000"/>
                    </a:schemeClr>
                  </a:outerShdw>
                </a:effectLst>
              </a:rPr>
              <a:t>GUIDE NAME</a:t>
            </a:r>
            <a:r>
              <a:rPr lang="en-US" sz="2800" b="1" dirty="0" smtClean="0">
                <a:ln w="0"/>
                <a:effectLst>
                  <a:outerShdw blurRad="38100" dist="19050" dir="2700000" algn="tl" rotWithShape="0">
                    <a:schemeClr val="dk1">
                      <a:alpha val="40000"/>
                    </a:schemeClr>
                  </a:outerShdw>
                </a:effectLst>
              </a:rPr>
              <a:t>:</a:t>
            </a:r>
          </a:p>
          <a:p>
            <a:pPr marL="457200" indent="-457200">
              <a:buFont typeface="Wingdings" panose="05000000000000000000" pitchFamily="2" charset="2"/>
              <a:buChar char="v"/>
            </a:pPr>
            <a:r>
              <a:rPr lang="en-US" sz="2800" b="1" dirty="0" smtClean="0">
                <a:solidFill>
                  <a:schemeClr val="tx2">
                    <a:lumMod val="75000"/>
                  </a:schemeClr>
                </a:solidFill>
              </a:rPr>
              <a:t>MR. LUBIN BALASUBRAMANIUM</a:t>
            </a:r>
            <a:endParaRPr lang="en-IN" sz="2800" b="1" dirty="0" smtClean="0">
              <a:solidFill>
                <a:schemeClr val="tx2">
                  <a:lumMod val="75000"/>
                </a:schemeClr>
              </a:solidFill>
            </a:endParaRPr>
          </a:p>
          <a:p>
            <a:pPr algn="ctr"/>
            <a:endParaRPr lang="en-US" sz="28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70869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a:xfrm>
            <a:off x="560717" y="1509127"/>
            <a:ext cx="10015269" cy="4072164"/>
          </a:xfrm>
        </p:spPr>
        <p:txBody>
          <a:bodyPr>
            <a:normAutofit/>
          </a:bodyPr>
          <a:lstStyle/>
          <a:p>
            <a:r>
              <a:rPr lang="en-US" sz="6000" b="1" dirty="0">
                <a:latin typeface="Bodoni MT" panose="02070603080606020203" pitchFamily="18" charset="0"/>
              </a:rPr>
              <a:t>      </a:t>
            </a:r>
            <a:r>
              <a:rPr lang="en-US" sz="9600" b="1" dirty="0">
                <a:latin typeface="Arial Black" panose="020B0A04020102020204" pitchFamily="34" charset="0"/>
                <a:cs typeface="Times New Roman" panose="02020603050405020304" pitchFamily="18" charset="0"/>
              </a:rPr>
              <a:t>THANK YOU </a:t>
            </a:r>
          </a:p>
        </p:txBody>
      </p:sp>
    </p:spTree>
    <p:extLst>
      <p:ext uri="{BB962C8B-B14F-4D97-AF65-F5344CB8AC3E}">
        <p14:creationId xmlns:p14="http://schemas.microsoft.com/office/powerpoint/2010/main" val="2394598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1A91FD-4404-43DE-8A13-FB9F34B3D85D}"/>
              </a:ext>
            </a:extLst>
          </p:cNvPr>
          <p:cNvSpPr>
            <a:spLocks noGrp="1"/>
          </p:cNvSpPr>
          <p:nvPr>
            <p:ph type="title"/>
          </p:nvPr>
        </p:nvSpPr>
        <p:spPr>
          <a:xfrm>
            <a:off x="1945373" y="690404"/>
            <a:ext cx="7448791" cy="2622431"/>
          </a:xfrm>
        </p:spPr>
        <p:txBody>
          <a:bodyPr>
            <a:noAutofit/>
          </a:bodyPr>
          <a:lstStyle/>
          <a:p>
            <a:r>
              <a:rPr lang="en-IN" sz="9600" b="1" dirty="0">
                <a:latin typeface="Berlin Sans FB Demi" panose="020E0802020502020306" pitchFamily="34" charset="0"/>
              </a:rPr>
              <a:t>WELCOME</a:t>
            </a:r>
          </a:p>
        </p:txBody>
      </p:sp>
      <p:sp>
        <p:nvSpPr>
          <p:cNvPr id="2" name="TextBox 1"/>
          <p:cNvSpPr txBox="1"/>
          <p:nvPr/>
        </p:nvSpPr>
        <p:spPr>
          <a:xfrm>
            <a:off x="250167" y="4477109"/>
            <a:ext cx="11800936" cy="923330"/>
          </a:xfrm>
          <a:prstGeom prst="rect">
            <a:avLst/>
          </a:prstGeom>
          <a:noFill/>
        </p:spPr>
        <p:txBody>
          <a:bodyPr wrap="square" rtlCol="0">
            <a:spAutoFit/>
          </a:bodyPr>
          <a:lstStyle/>
          <a:p>
            <a:r>
              <a:rPr lang="en-US" dirty="0"/>
              <a:t>The </a:t>
            </a:r>
            <a:r>
              <a:rPr lang="en-US" b="1" dirty="0"/>
              <a:t>Internet of things</a:t>
            </a:r>
            <a:r>
              <a:rPr lang="en-US" dirty="0"/>
              <a:t> (</a:t>
            </a:r>
            <a:r>
              <a:rPr lang="en-US" b="1" dirty="0" err="1"/>
              <a:t>IoT</a:t>
            </a:r>
            <a:r>
              <a:rPr lang="en-US" dirty="0"/>
              <a:t>) describes the network of physical objects—a.k.a. "things"—that are embedded with sensors, software, and other technologies for the purpose of connecting and exchanging data with other devices and systems over the </a:t>
            </a:r>
            <a:r>
              <a:rPr lang="en-US" dirty="0">
                <a:hlinkClick r:id="rId2"/>
              </a:rPr>
              <a:t>Internet</a:t>
            </a:r>
            <a:r>
              <a:rPr lang="en-US" dirty="0" smtClean="0"/>
              <a:t>.</a:t>
            </a:r>
            <a:endParaRPr lang="en-IN" dirty="0"/>
          </a:p>
        </p:txBody>
      </p:sp>
      <p:sp>
        <p:nvSpPr>
          <p:cNvPr id="3" name="Rectangle 2"/>
          <p:cNvSpPr/>
          <p:nvPr/>
        </p:nvSpPr>
        <p:spPr>
          <a:xfrm>
            <a:off x="250167" y="3541029"/>
            <a:ext cx="2694969" cy="707886"/>
          </a:xfrm>
          <a:prstGeom prst="rect">
            <a:avLst/>
          </a:prstGeom>
          <a:noFill/>
        </p:spPr>
        <p:txBody>
          <a:bodyPr wrap="none" lIns="91440" tIns="45720" rIns="91440" bIns="45720">
            <a:spAutoFit/>
          </a:bodyPr>
          <a:lstStyle/>
          <a:p>
            <a:pPr algn="ctr"/>
            <a:r>
              <a:rPr lang="en-US" sz="4000" b="1" dirty="0"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DOMAIN:</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endParaRPr>
          </a:p>
        </p:txBody>
      </p:sp>
    </p:spTree>
    <p:extLst>
      <p:ext uri="{BB962C8B-B14F-4D97-AF65-F5344CB8AC3E}">
        <p14:creationId xmlns:p14="http://schemas.microsoft.com/office/powerpoint/2010/main" val="862656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5B398-1E7F-44AD-8356-8345134C958C}"/>
              </a:ext>
            </a:extLst>
          </p:cNvPr>
          <p:cNvSpPr>
            <a:spLocks noGrp="1"/>
          </p:cNvSpPr>
          <p:nvPr>
            <p:ph type="title"/>
          </p:nvPr>
        </p:nvSpPr>
        <p:spPr>
          <a:xfrm>
            <a:off x="787831" y="232120"/>
            <a:ext cx="5929773" cy="2362200"/>
          </a:xfrm>
        </p:spPr>
        <p:txBody>
          <a:bodyPr>
            <a:normAutofit fontScale="90000"/>
          </a:bodyPr>
          <a:lstStyle/>
          <a:p>
            <a:r>
              <a:rPr lang="en-US" sz="6600" u="sng" dirty="0" smtClean="0">
                <a:latin typeface="Bell MT" panose="02020503060305020303" pitchFamily="18" charset="0"/>
              </a:rPr>
              <a:t>Home Automation:</a:t>
            </a:r>
            <a:r>
              <a:rPr lang="en-US" sz="6600" b="1" u="sng" dirty="0" smtClean="0">
                <a:latin typeface="Bell MT" panose="02020503060305020303" pitchFamily="18" charset="0"/>
              </a:rPr>
              <a:t> </a:t>
            </a:r>
            <a:endParaRPr lang="en-US" sz="6600" b="1" u="sng" dirty="0">
              <a:latin typeface="Bell MT" panose="02020503060305020303" pitchFamily="18" charset="0"/>
            </a:endParaRPr>
          </a:p>
        </p:txBody>
      </p:sp>
      <p:sp>
        <p:nvSpPr>
          <p:cNvPr id="24" name="TextBox 23">
            <a:extLst>
              <a:ext uri="{FF2B5EF4-FFF2-40B4-BE49-F238E27FC236}">
                <a16:creationId xmlns="" xmlns:a16="http://schemas.microsoft.com/office/drawing/2014/main" id="{830BBCF5-3FF0-4FFB-9051-001379B94B4C}"/>
              </a:ext>
            </a:extLst>
          </p:cNvPr>
          <p:cNvSpPr txBox="1"/>
          <p:nvPr/>
        </p:nvSpPr>
        <p:spPr>
          <a:xfrm>
            <a:off x="1182763" y="2988467"/>
            <a:ext cx="6097464" cy="2677656"/>
          </a:xfrm>
          <a:prstGeom prst="rect">
            <a:avLst/>
          </a:prstGeom>
          <a:noFill/>
        </p:spPr>
        <p:txBody>
          <a:bodyPr wrap="square">
            <a:spAutoFit/>
          </a:bodyPr>
          <a:lstStyle/>
          <a:p>
            <a:r>
              <a:rPr lang="en-US" sz="2800" b="1" dirty="0" smtClean="0"/>
              <a:t>-</a:t>
            </a:r>
            <a:r>
              <a:rPr lang="en-US" sz="2000" b="1" dirty="0">
                <a:latin typeface="Corbel" panose="020B0503020204020204" pitchFamily="34" charset="0"/>
                <a:cs typeface="Times New Roman" panose="02020603050405020304" pitchFamily="18" charset="0"/>
              </a:rPr>
              <a:t>Home automation or </a:t>
            </a:r>
            <a:r>
              <a:rPr lang="en-US" sz="2000" b="1" dirty="0" err="1">
                <a:latin typeface="Corbel" panose="020B0503020204020204" pitchFamily="34" charset="0"/>
                <a:cs typeface="Times New Roman" panose="02020603050405020304" pitchFamily="18" charset="0"/>
              </a:rPr>
              <a:t>D</a:t>
            </a:r>
            <a:r>
              <a:rPr lang="en-US" sz="2000" b="1" dirty="0" err="1" smtClean="0">
                <a:latin typeface="Corbel" panose="020B0503020204020204" pitchFamily="34" charset="0"/>
                <a:cs typeface="Times New Roman" panose="02020603050405020304" pitchFamily="18" charset="0"/>
              </a:rPr>
              <a:t>omotics</a:t>
            </a:r>
            <a:r>
              <a:rPr lang="en-US" sz="2000" b="1" dirty="0">
                <a:latin typeface="Corbel" panose="020B0503020204020204" pitchFamily="34" charset="0"/>
                <a:cs typeface="Times New Roman" panose="02020603050405020304" pitchFamily="18" charset="0"/>
              </a:rPr>
              <a:t> is </a:t>
            </a:r>
            <a:r>
              <a:rPr lang="en-US" sz="2000" b="1" dirty="0">
                <a:latin typeface="Corbel" panose="020B0503020204020204" pitchFamily="34" charset="0"/>
                <a:cs typeface="Times New Roman" panose="02020603050405020304" pitchFamily="18" charset="0"/>
                <a:hlinkClick r:id="rId2" tooltip="Building automation"/>
              </a:rPr>
              <a:t>building automation</a:t>
            </a:r>
            <a:r>
              <a:rPr lang="en-US" sz="2000" b="1" dirty="0">
                <a:latin typeface="Corbel" panose="020B0503020204020204" pitchFamily="34" charset="0"/>
                <a:cs typeface="Times New Roman" panose="02020603050405020304" pitchFamily="18" charset="0"/>
              </a:rPr>
              <a:t> for a home, called a smart home or smart house. A home automation system will monitor and/or control home attributes such as lighting, climate, entertainment systems, and appliances. </a:t>
            </a:r>
            <a:r>
              <a:rPr lang="en-US" sz="2000" b="1" dirty="0" smtClean="0">
                <a:latin typeface="Corbel" panose="020B0503020204020204" pitchFamily="34" charset="0"/>
                <a:cs typeface="Times New Roman" panose="02020603050405020304" pitchFamily="18" charset="0"/>
              </a:rPr>
              <a:t> </a:t>
            </a:r>
            <a:r>
              <a:rPr lang="en-US" sz="2000" b="1" dirty="0">
                <a:latin typeface="Corbel" panose="020B0503020204020204" pitchFamily="34" charset="0"/>
                <a:cs typeface="Times New Roman" panose="02020603050405020304" pitchFamily="18" charset="0"/>
              </a:rPr>
              <a:t>When connected with the Internet, home devices are an important constituent of the </a:t>
            </a:r>
            <a:r>
              <a:rPr lang="en-US" sz="2000" b="1" dirty="0">
                <a:latin typeface="Corbel" panose="020B0503020204020204" pitchFamily="34" charset="0"/>
                <a:cs typeface="Times New Roman" panose="02020603050405020304" pitchFamily="18" charset="0"/>
                <a:hlinkClick r:id="rId3" tooltip="Internet of Things"/>
              </a:rPr>
              <a:t>Internet of Things</a:t>
            </a:r>
            <a:r>
              <a:rPr lang="en-US" sz="2000" b="1" dirty="0">
                <a:latin typeface="Corbel" panose="020B0503020204020204" pitchFamily="34" charset="0"/>
                <a:cs typeface="Times New Roman" panose="02020603050405020304" pitchFamily="18" charset="0"/>
              </a:rPr>
              <a:t> ("</a:t>
            </a:r>
            <a:r>
              <a:rPr lang="en-US" sz="2000" b="1" dirty="0" smtClean="0">
                <a:latin typeface="Corbel" panose="020B0503020204020204" pitchFamily="34" charset="0"/>
                <a:cs typeface="Times New Roman" panose="02020603050405020304" pitchFamily="18" charset="0"/>
              </a:rPr>
              <a:t>IOT").</a:t>
            </a:r>
            <a:endParaRPr lang="en-US" sz="2000" b="1" dirty="0">
              <a:latin typeface="Corbel" panose="020B0503020204020204" pitchFamily="34" charset="0"/>
              <a:cs typeface="Times New Roman" panose="02020603050405020304" pitchFamily="18" charset="0"/>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327" t="1850" r="2979" b="2818"/>
          <a:stretch/>
        </p:blipFill>
        <p:spPr>
          <a:xfrm>
            <a:off x="7696200" y="1620254"/>
            <a:ext cx="3838755" cy="38646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52749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DED3C6-003C-4A2D-B351-F00A04BF6251}"/>
              </a:ext>
            </a:extLst>
          </p:cNvPr>
          <p:cNvSpPr>
            <a:spLocks noGrp="1"/>
          </p:cNvSpPr>
          <p:nvPr>
            <p:ph type="title"/>
          </p:nvPr>
        </p:nvSpPr>
        <p:spPr>
          <a:xfrm>
            <a:off x="252780" y="0"/>
            <a:ext cx="6238874" cy="1260000"/>
          </a:xfrm>
        </p:spPr>
        <p:txBody>
          <a:bodyPr>
            <a:normAutofit/>
          </a:bodyPr>
          <a:lstStyle/>
          <a:p>
            <a:r>
              <a:rPr lang="en-US" b="1" u="sng" dirty="0"/>
              <a:t>ABSTRACT OF </a:t>
            </a:r>
            <a:r>
              <a:rPr lang="en-US" u="sng" dirty="0" smtClean="0"/>
              <a:t>HOME AUTOMATION</a:t>
            </a:r>
            <a:r>
              <a:rPr lang="en-US" b="1" u="sng" dirty="0" smtClean="0"/>
              <a:t>.</a:t>
            </a:r>
            <a:endParaRPr lang="en-US" b="1" u="sng" dirty="0"/>
          </a:p>
        </p:txBody>
      </p:sp>
      <p:sp>
        <p:nvSpPr>
          <p:cNvPr id="4" name="Text Placeholder 3">
            <a:extLst>
              <a:ext uri="{FF2B5EF4-FFF2-40B4-BE49-F238E27FC236}">
                <a16:creationId xmlns="" xmlns:a16="http://schemas.microsoft.com/office/drawing/2014/main" id="{44FA16B2-6A61-4B79-B91C-B41F21F14F7D}"/>
              </a:ext>
            </a:extLst>
          </p:cNvPr>
          <p:cNvSpPr>
            <a:spLocks noGrp="1"/>
          </p:cNvSpPr>
          <p:nvPr>
            <p:ph type="body" sz="half" idx="2"/>
          </p:nvPr>
        </p:nvSpPr>
        <p:spPr>
          <a:xfrm>
            <a:off x="519755" y="1875582"/>
            <a:ext cx="7796109" cy="4801263"/>
          </a:xfrm>
        </p:spPr>
        <p:txBody>
          <a:bodyPr>
            <a:normAutofit/>
          </a:bodyPr>
          <a:lstStyle/>
          <a:p>
            <a:pPr marL="342900" indent="-342900" algn="l">
              <a:buFont typeface="Wingdings" panose="05000000000000000000" pitchFamily="2" charset="2"/>
              <a:buChar char="v"/>
            </a:pPr>
            <a:r>
              <a:rPr lang="en-US" sz="1700" dirty="0" smtClean="0">
                <a:effectLst/>
                <a:latin typeface="Arial" panose="020B0604020202020204" pitchFamily="34" charset="0"/>
                <a:cs typeface="Arial" panose="020B0604020202020204" pitchFamily="34" charset="0"/>
              </a:rPr>
              <a:t>In order to help maintain comfortable living conditions within a home, home monitoring and automation are utilized. The standards of human's comfort in homes can be categorized into several types. Among these categories, the most significant ones are the thermal comfort, which is related to temperature and humidity, followed by the visual comfort, related to colors and light, and hygienic comfort, associated with air quality.</a:t>
            </a:r>
          </a:p>
          <a:p>
            <a:pPr marL="342900" indent="-342900" algn="l">
              <a:buFont typeface="Wingdings" panose="05000000000000000000" pitchFamily="2" charset="2"/>
              <a:buChar char="v"/>
            </a:pPr>
            <a:r>
              <a:rPr lang="en-US" sz="1700" dirty="0" smtClean="0">
                <a:effectLst/>
                <a:latin typeface="Arial" panose="020B0604020202020204" pitchFamily="34" charset="0"/>
                <a:cs typeface="Arial" panose="020B0604020202020204" pitchFamily="34" charset="0"/>
              </a:rPr>
              <a:t> Additionally, making the house smart is to allow for intelligent automatic executing of several commands after analyzing the collected data. Automation can be accomplished by using the Internet of Things (</a:t>
            </a:r>
            <a:r>
              <a:rPr lang="en-US" sz="1700" dirty="0" err="1" smtClean="0">
                <a:effectLst/>
                <a:latin typeface="Arial" panose="020B0604020202020204" pitchFamily="34" charset="0"/>
                <a:cs typeface="Arial" panose="020B0604020202020204" pitchFamily="34" charset="0"/>
              </a:rPr>
              <a:t>IoT</a:t>
            </a:r>
            <a:r>
              <a:rPr lang="en-US" sz="1700" dirty="0" smtClean="0">
                <a:effectLst/>
                <a:latin typeface="Arial" panose="020B0604020202020204" pitchFamily="34" charset="0"/>
                <a:cs typeface="Arial" panose="020B0604020202020204" pitchFamily="34" charset="0"/>
              </a:rPr>
              <a:t>). This gives the inhabitant accesses to certain data in the house and the ability to control some parameters remotely. This paper presents the complete design of an </a:t>
            </a:r>
            <a:r>
              <a:rPr lang="en-US" sz="1700" dirty="0" err="1" smtClean="0">
                <a:effectLst/>
                <a:latin typeface="Arial" panose="020B0604020202020204" pitchFamily="34" charset="0"/>
                <a:cs typeface="Arial" panose="020B0604020202020204" pitchFamily="34" charset="0"/>
              </a:rPr>
              <a:t>IoT</a:t>
            </a:r>
            <a:r>
              <a:rPr lang="en-US" sz="1700" dirty="0" smtClean="0">
                <a:effectLst/>
                <a:latin typeface="Arial" panose="020B0604020202020204" pitchFamily="34" charset="0"/>
                <a:cs typeface="Arial" panose="020B0604020202020204" pitchFamily="34" charset="0"/>
              </a:rPr>
              <a:t> based sensing and monitoring system for smart home automation. </a:t>
            </a:r>
          </a:p>
          <a:p>
            <a:pPr algn="l"/>
            <a:endParaRPr lang="en-US" sz="1500" dirty="0" smtClean="0">
              <a:effectLst/>
              <a:latin typeface="Arial" panose="020B0604020202020204" pitchFamily="34" charset="0"/>
              <a:cs typeface="Arial" panose="020B0604020202020204" pitchFamily="34" charset="0"/>
            </a:endParaRPr>
          </a:p>
          <a:p>
            <a:pPr algn="l"/>
            <a:endParaRPr lang="en-US" sz="1600" dirty="0"/>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578" r="14578" b="6365"/>
          <a:stretch/>
        </p:blipFill>
        <p:spPr>
          <a:xfrm>
            <a:off x="8425468" y="1017674"/>
            <a:ext cx="3255356" cy="4572243"/>
          </a:xfrm>
        </p:spPr>
      </p:pic>
    </p:spTree>
    <p:extLst>
      <p:ext uri="{BB962C8B-B14F-4D97-AF65-F5344CB8AC3E}">
        <p14:creationId xmlns:p14="http://schemas.microsoft.com/office/powerpoint/2010/main" val="1733894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rled page">
            <a:extLst>
              <a:ext uri="{FF2B5EF4-FFF2-40B4-BE49-F238E27FC236}">
                <a16:creationId xmlns="" xmlns:a16="http://schemas.microsoft.com/office/drawing/2014/main" id="{F54CE4C8-2431-43FB-87C3-391A3BFF806C}"/>
              </a:ext>
              <a:ext uri="{C183D7F6-B498-43B3-948B-1728B52AA6E4}">
                <adec:decorative xmlns="" xmlns:adec="http://schemas.microsoft.com/office/drawing/2017/decorative" val="1"/>
              </a:ext>
            </a:extLst>
          </p:cNvPr>
          <p:cNvPicPr>
            <a:picLocks noChangeAspect="1"/>
          </p:cNvPicPr>
          <p:nvPr/>
        </p:nvPicPr>
        <p:blipFill>
          <a:blip r:embed="rId2"/>
          <a:stretch>
            <a:fillRect/>
          </a:stretch>
        </p:blipFill>
        <p:spPr>
          <a:xfrm>
            <a:off x="2965527" y="178868"/>
            <a:ext cx="1157288" cy="1157288"/>
          </a:xfrm>
          <a:prstGeom prst="rect">
            <a:avLst/>
          </a:prstGeom>
        </p:spPr>
      </p:pic>
      <p:sp>
        <p:nvSpPr>
          <p:cNvPr id="4" name="Text Placeholder 3">
            <a:extLst>
              <a:ext uri="{FF2B5EF4-FFF2-40B4-BE49-F238E27FC236}">
                <a16:creationId xmlns="" xmlns:a16="http://schemas.microsoft.com/office/drawing/2014/main" id="{5BA0452F-E4D7-4ED7-A292-A7A5A20AC516}"/>
              </a:ext>
            </a:extLst>
          </p:cNvPr>
          <p:cNvSpPr>
            <a:spLocks noGrp="1"/>
          </p:cNvSpPr>
          <p:nvPr>
            <p:ph type="body" sz="half" idx="2"/>
          </p:nvPr>
        </p:nvSpPr>
        <p:spPr>
          <a:xfrm>
            <a:off x="647339" y="1336156"/>
            <a:ext cx="6150275" cy="4495301"/>
          </a:xfrm>
        </p:spPr>
        <p:txBody>
          <a:bodyPr>
            <a:normAutofit fontScale="92500" lnSpcReduction="20000"/>
          </a:bodyPr>
          <a:lstStyle/>
          <a:p>
            <a:pPr algn="l"/>
            <a:r>
              <a:rPr lang="en-US" sz="1800" b="1" u="sng" dirty="0">
                <a:effectLst/>
              </a:rPr>
              <a:t>PROBLEM STATEMENT:</a:t>
            </a:r>
          </a:p>
          <a:p>
            <a:pPr algn="l"/>
            <a:r>
              <a:rPr lang="en-US" sz="1800" b="1" dirty="0">
                <a:effectLst/>
              </a:rPr>
              <a:t>Home automation refers to control the home appliances by using computer technology. Home automation provides security, energy efficiency and ease of use hence, it is adopted more. It also provides remote interface to home appliances to provide control and monitoring on a web browser.</a:t>
            </a:r>
            <a:endParaRPr lang="en-US" sz="1800" b="1" dirty="0">
              <a:solidFill>
                <a:srgbClr val="00B0F0"/>
              </a:solidFill>
              <a:effectLst/>
            </a:endParaRPr>
          </a:p>
          <a:p>
            <a:pPr algn="l"/>
            <a:r>
              <a:rPr lang="en-US" sz="1800" b="1" dirty="0" smtClean="0">
                <a:solidFill>
                  <a:srgbClr val="00B0F0"/>
                </a:solidFill>
                <a:effectLst/>
              </a:rPr>
              <a:t>The</a:t>
            </a:r>
            <a:r>
              <a:rPr lang="en-US" sz="1800" b="1" dirty="0">
                <a:solidFill>
                  <a:srgbClr val="00B0F0"/>
                </a:solidFill>
                <a:effectLst/>
              </a:rPr>
              <a:t> benefits of home automation typically fall into a few categories, including </a:t>
            </a:r>
            <a:endParaRPr lang="en-US" sz="1800" b="1" dirty="0" smtClean="0">
              <a:solidFill>
                <a:srgbClr val="00B0F0"/>
              </a:solidFill>
              <a:effectLst/>
            </a:endParaRPr>
          </a:p>
          <a:p>
            <a:pPr marL="285750" indent="-285750" algn="l">
              <a:buFont typeface="Wingdings" panose="05000000000000000000" pitchFamily="2" charset="2"/>
              <a:buChar char="ü"/>
            </a:pPr>
            <a:r>
              <a:rPr lang="en-US" sz="1800" b="1" dirty="0" smtClean="0">
                <a:solidFill>
                  <a:srgbClr val="00B0F0"/>
                </a:solidFill>
                <a:effectLst/>
              </a:rPr>
              <a:t>Savings, </a:t>
            </a:r>
          </a:p>
          <a:p>
            <a:pPr marL="285750" indent="-285750" algn="l">
              <a:buFont typeface="Wingdings" panose="05000000000000000000" pitchFamily="2" charset="2"/>
              <a:buChar char="ü"/>
            </a:pPr>
            <a:r>
              <a:rPr lang="en-US" sz="1800" b="1" dirty="0" smtClean="0">
                <a:solidFill>
                  <a:srgbClr val="00B0F0"/>
                </a:solidFill>
                <a:effectLst/>
              </a:rPr>
              <a:t>Safety, </a:t>
            </a:r>
          </a:p>
          <a:p>
            <a:pPr marL="285750" indent="-285750" algn="l">
              <a:buFont typeface="Wingdings" panose="05000000000000000000" pitchFamily="2" charset="2"/>
              <a:buChar char="ü"/>
            </a:pPr>
            <a:r>
              <a:rPr lang="en-US" sz="1800" b="1" dirty="0" smtClean="0">
                <a:solidFill>
                  <a:srgbClr val="00B0F0"/>
                </a:solidFill>
                <a:effectLst/>
              </a:rPr>
              <a:t>Convenience, </a:t>
            </a:r>
          </a:p>
          <a:p>
            <a:pPr marL="285750" indent="-285750" algn="l">
              <a:buFont typeface="Wingdings" panose="05000000000000000000" pitchFamily="2" charset="2"/>
              <a:buChar char="ü"/>
            </a:pPr>
            <a:r>
              <a:rPr lang="en-US" sz="1800" b="1" dirty="0" smtClean="0">
                <a:solidFill>
                  <a:srgbClr val="00B0F0"/>
                </a:solidFill>
                <a:effectLst/>
              </a:rPr>
              <a:t>Control.</a:t>
            </a:r>
          </a:p>
          <a:p>
            <a:pPr algn="l"/>
            <a:endParaRPr lang="en-US" sz="1800" dirty="0">
              <a:effectLst/>
            </a:endParaRPr>
          </a:p>
          <a:p>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78770" y="1983431"/>
            <a:ext cx="4528214" cy="3011262"/>
          </a:xfrm>
        </p:spPr>
      </p:pic>
    </p:spTree>
    <p:extLst>
      <p:ext uri="{BB962C8B-B14F-4D97-AF65-F5344CB8AC3E}">
        <p14:creationId xmlns:p14="http://schemas.microsoft.com/office/powerpoint/2010/main" val="2342962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65826" y="442821"/>
            <a:ext cx="12568687" cy="6208145"/>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2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cap="none" dirty="0" err="1" smtClean="0">
                <a:effectLst/>
              </a:rPr>
              <a:t>Iot</a:t>
            </a:r>
            <a:r>
              <a:rPr lang="en-US" cap="none" dirty="0" smtClean="0">
                <a:effectLst/>
              </a:rPr>
              <a:t> Home Automation: </a:t>
            </a:r>
            <a:br>
              <a:rPr lang="en-US" cap="none" dirty="0" smtClean="0">
                <a:effectLst/>
              </a:rPr>
            </a:br>
            <a:r>
              <a:rPr lang="en-US" cap="none" dirty="0" smtClean="0">
                <a:effectLst/>
              </a:rPr>
              <a:t>Home Automation Has Three Major Parts:</a:t>
            </a:r>
            <a:br>
              <a:rPr lang="en-US" cap="none" dirty="0" smtClean="0">
                <a:effectLst/>
              </a:rPr>
            </a:br>
            <a:r>
              <a:rPr lang="en-US" cap="none" dirty="0" smtClean="0">
                <a:solidFill>
                  <a:srgbClr val="00B0F0"/>
                </a:solidFill>
                <a:effectLst/>
              </a:rPr>
              <a:t>»Hardware</a:t>
            </a:r>
            <a:br>
              <a:rPr lang="en-US" cap="none" dirty="0" smtClean="0">
                <a:solidFill>
                  <a:srgbClr val="00B0F0"/>
                </a:solidFill>
                <a:effectLst/>
              </a:rPr>
            </a:br>
            <a:r>
              <a:rPr lang="en-US" cap="none" dirty="0" smtClean="0">
                <a:solidFill>
                  <a:srgbClr val="00B0F0"/>
                </a:solidFill>
                <a:effectLst/>
              </a:rPr>
              <a:t>» Software/Apps</a:t>
            </a:r>
            <a:br>
              <a:rPr lang="en-US" cap="none" dirty="0" smtClean="0">
                <a:solidFill>
                  <a:srgbClr val="00B0F0"/>
                </a:solidFill>
                <a:effectLst/>
              </a:rPr>
            </a:br>
            <a:r>
              <a:rPr lang="en-US" cap="none" dirty="0" smtClean="0">
                <a:solidFill>
                  <a:srgbClr val="00B0F0"/>
                </a:solidFill>
                <a:effectLst/>
              </a:rPr>
              <a:t>» Communication Protocols</a:t>
            </a:r>
            <a:br>
              <a:rPr lang="en-US" cap="none" dirty="0" smtClean="0">
                <a:solidFill>
                  <a:srgbClr val="00B0F0"/>
                </a:solidFill>
                <a:effectLst/>
              </a:rPr>
            </a:br>
            <a:endParaRPr lang="en-US" cap="none" dirty="0" smtClean="0">
              <a:solidFill>
                <a:srgbClr val="00B0F0"/>
              </a:solidFill>
              <a:effectLst/>
            </a:endParaRPr>
          </a:p>
          <a:p>
            <a:pPr algn="l"/>
            <a:r>
              <a:rPr lang="en-US" cap="none" dirty="0" smtClean="0">
                <a:effectLst/>
              </a:rPr>
              <a:t>Home Automation Components:</a:t>
            </a:r>
            <a:br>
              <a:rPr lang="en-US" cap="none" dirty="0" smtClean="0">
                <a:effectLst/>
              </a:rPr>
            </a:br>
            <a:r>
              <a:rPr lang="en-US" sz="2100" cap="none" dirty="0" smtClean="0">
                <a:solidFill>
                  <a:srgbClr val="00B0F0"/>
                </a:solidFill>
                <a:effectLst/>
              </a:rPr>
              <a:t>» </a:t>
            </a:r>
            <a:r>
              <a:rPr lang="en-US" sz="2100" cap="none" dirty="0" err="1" smtClean="0">
                <a:solidFill>
                  <a:schemeClr val="tx2">
                    <a:lumMod val="75000"/>
                  </a:schemeClr>
                </a:solidFill>
                <a:effectLst/>
                <a:latin typeface="Arial Black" panose="020B0A04020102020204" pitchFamily="34" charset="0"/>
              </a:rPr>
              <a:t>Iot</a:t>
            </a:r>
            <a:r>
              <a:rPr lang="en-US" sz="2100" cap="none" dirty="0" smtClean="0">
                <a:solidFill>
                  <a:schemeClr val="tx2">
                    <a:lumMod val="75000"/>
                  </a:schemeClr>
                </a:solidFill>
                <a:effectLst/>
                <a:latin typeface="Arial Black" panose="020B0A04020102020204" pitchFamily="34" charset="0"/>
              </a:rPr>
              <a:t> Sensors</a:t>
            </a:r>
            <a:br>
              <a:rPr lang="en-US" sz="2100" cap="none" dirty="0" smtClean="0">
                <a:solidFill>
                  <a:schemeClr val="tx2">
                    <a:lumMod val="75000"/>
                  </a:schemeClr>
                </a:solidFill>
                <a:effectLst/>
                <a:latin typeface="Arial Black" panose="020B0A04020102020204" pitchFamily="34" charset="0"/>
              </a:rPr>
            </a:br>
            <a:r>
              <a:rPr lang="en-US" sz="2100" cap="none" dirty="0" smtClean="0">
                <a:solidFill>
                  <a:srgbClr val="00B0F0"/>
                </a:solidFill>
                <a:effectLst/>
              </a:rPr>
              <a:t>» </a:t>
            </a:r>
            <a:r>
              <a:rPr lang="en-US" sz="2100" cap="none" dirty="0" err="1" smtClean="0">
                <a:solidFill>
                  <a:schemeClr val="tx2">
                    <a:lumMod val="75000"/>
                  </a:schemeClr>
                </a:solidFill>
                <a:effectLst/>
                <a:latin typeface="Arial Black" panose="020B0A04020102020204" pitchFamily="34" charset="0"/>
              </a:rPr>
              <a:t>Iot</a:t>
            </a:r>
            <a:r>
              <a:rPr lang="en-US" sz="2100" cap="none" dirty="0" smtClean="0">
                <a:solidFill>
                  <a:schemeClr val="tx2">
                    <a:lumMod val="75000"/>
                  </a:schemeClr>
                </a:solidFill>
                <a:effectLst/>
                <a:latin typeface="Arial Black" panose="020B0A04020102020204" pitchFamily="34" charset="0"/>
              </a:rPr>
              <a:t> Gateways</a:t>
            </a:r>
            <a:br>
              <a:rPr lang="en-US" sz="2100" cap="none" dirty="0" smtClean="0">
                <a:solidFill>
                  <a:schemeClr val="tx2">
                    <a:lumMod val="75000"/>
                  </a:schemeClr>
                </a:solidFill>
                <a:effectLst/>
                <a:latin typeface="Arial Black" panose="020B0A04020102020204" pitchFamily="34" charset="0"/>
              </a:rPr>
            </a:br>
            <a:r>
              <a:rPr lang="en-US" sz="2100" cap="none" dirty="0" smtClean="0">
                <a:solidFill>
                  <a:srgbClr val="00B0F0"/>
                </a:solidFill>
                <a:effectLst/>
              </a:rPr>
              <a:t>» </a:t>
            </a:r>
            <a:r>
              <a:rPr lang="en-US" sz="2100" cap="none" dirty="0" err="1" smtClean="0">
                <a:solidFill>
                  <a:schemeClr val="tx2">
                    <a:lumMod val="75000"/>
                  </a:schemeClr>
                </a:solidFill>
                <a:effectLst/>
                <a:latin typeface="Arial Black" panose="020B0A04020102020204" pitchFamily="34" charset="0"/>
              </a:rPr>
              <a:t>Iot</a:t>
            </a:r>
            <a:r>
              <a:rPr lang="en-US" sz="2100" cap="none" dirty="0" smtClean="0">
                <a:solidFill>
                  <a:schemeClr val="tx2">
                    <a:lumMod val="75000"/>
                  </a:schemeClr>
                </a:solidFill>
                <a:effectLst/>
                <a:latin typeface="Arial Black" panose="020B0A04020102020204" pitchFamily="34" charset="0"/>
              </a:rPr>
              <a:t> Protocols</a:t>
            </a:r>
            <a:br>
              <a:rPr lang="en-US" sz="2100" cap="none" dirty="0" smtClean="0">
                <a:solidFill>
                  <a:schemeClr val="tx2">
                    <a:lumMod val="75000"/>
                  </a:schemeClr>
                </a:solidFill>
                <a:effectLst/>
                <a:latin typeface="Arial Black" panose="020B0A04020102020204" pitchFamily="34" charset="0"/>
              </a:rPr>
            </a:br>
            <a:r>
              <a:rPr lang="en-US" sz="2100" cap="none" dirty="0" smtClean="0">
                <a:solidFill>
                  <a:srgbClr val="00B0F0"/>
                </a:solidFill>
                <a:effectLst/>
              </a:rPr>
              <a:t>» </a:t>
            </a:r>
            <a:r>
              <a:rPr lang="en-US" sz="2100" cap="none" dirty="0" err="1" smtClean="0">
                <a:solidFill>
                  <a:schemeClr val="tx2">
                    <a:lumMod val="75000"/>
                  </a:schemeClr>
                </a:solidFill>
                <a:effectLst/>
                <a:latin typeface="Arial Black" panose="020B0A04020102020204" pitchFamily="34" charset="0"/>
              </a:rPr>
              <a:t>Iot</a:t>
            </a:r>
            <a:r>
              <a:rPr lang="en-US" sz="2100" cap="none" dirty="0" smtClean="0">
                <a:solidFill>
                  <a:schemeClr val="tx2">
                    <a:lumMod val="75000"/>
                  </a:schemeClr>
                </a:solidFill>
                <a:effectLst/>
                <a:latin typeface="Arial Black" panose="020B0A04020102020204" pitchFamily="34" charset="0"/>
              </a:rPr>
              <a:t> Firmware</a:t>
            </a:r>
            <a:br>
              <a:rPr lang="en-US" sz="2100" cap="none" dirty="0" smtClean="0">
                <a:solidFill>
                  <a:schemeClr val="tx2">
                    <a:lumMod val="75000"/>
                  </a:schemeClr>
                </a:solidFill>
                <a:effectLst/>
                <a:latin typeface="Arial Black" panose="020B0A04020102020204" pitchFamily="34" charset="0"/>
              </a:rPr>
            </a:br>
            <a:r>
              <a:rPr lang="en-US" sz="2100" cap="none" dirty="0" smtClean="0">
                <a:solidFill>
                  <a:srgbClr val="00B0F0"/>
                </a:solidFill>
                <a:effectLst/>
              </a:rPr>
              <a:t>» </a:t>
            </a:r>
            <a:r>
              <a:rPr lang="en-US" sz="2100" cap="none" dirty="0" err="1" smtClean="0">
                <a:solidFill>
                  <a:schemeClr val="tx2">
                    <a:lumMod val="75000"/>
                  </a:schemeClr>
                </a:solidFill>
                <a:effectLst/>
                <a:latin typeface="Arial Black" panose="020B0A04020102020204" pitchFamily="34" charset="0"/>
              </a:rPr>
              <a:t>Iot</a:t>
            </a:r>
            <a:r>
              <a:rPr lang="en-US" sz="2100" cap="none" dirty="0" smtClean="0">
                <a:solidFill>
                  <a:schemeClr val="tx2">
                    <a:lumMod val="75000"/>
                  </a:schemeClr>
                </a:solidFill>
                <a:effectLst/>
                <a:latin typeface="Arial Black" panose="020B0A04020102020204" pitchFamily="34" charset="0"/>
              </a:rPr>
              <a:t> Cloud And Databases</a:t>
            </a:r>
          </a:p>
          <a:p>
            <a:pPr algn="l"/>
            <a:endParaRPr lang="en-IN" sz="2700" cap="none" dirty="0" smtClean="0">
              <a:effectLst/>
            </a:endParaRPr>
          </a:p>
          <a:p>
            <a:pPr algn="l"/>
            <a:r>
              <a:rPr lang="en-IN" sz="2700" cap="none" dirty="0" smtClean="0">
                <a:effectLst/>
              </a:rPr>
              <a:t>Cloud Services Are Divided Into Three Categories: </a:t>
            </a:r>
          </a:p>
          <a:p>
            <a:pPr algn="l"/>
            <a:r>
              <a:rPr lang="en-US" sz="2200" cap="none" dirty="0">
                <a:solidFill>
                  <a:srgbClr val="00B0F0"/>
                </a:solidFill>
                <a:effectLst/>
              </a:rPr>
              <a:t>» </a:t>
            </a:r>
            <a:r>
              <a:rPr lang="en-IN" sz="2200" cap="none" dirty="0" smtClean="0">
                <a:solidFill>
                  <a:schemeClr val="tx2">
                    <a:lumMod val="75000"/>
                  </a:schemeClr>
                </a:solidFill>
                <a:effectLst/>
              </a:rPr>
              <a:t>Platform As A Services (PaaS),</a:t>
            </a:r>
          </a:p>
          <a:p>
            <a:pPr algn="l"/>
            <a:r>
              <a:rPr lang="en-US" sz="2200" cap="none" dirty="0">
                <a:solidFill>
                  <a:srgbClr val="00B0F0"/>
                </a:solidFill>
                <a:effectLst/>
              </a:rPr>
              <a:t>» </a:t>
            </a:r>
            <a:r>
              <a:rPr lang="en-IN" sz="2200" cap="none" dirty="0" smtClean="0">
                <a:solidFill>
                  <a:schemeClr val="tx2">
                    <a:lumMod val="75000"/>
                  </a:schemeClr>
                </a:solidFill>
                <a:effectLst/>
              </a:rPr>
              <a:t>Infrastructure As A Services (IaaS), </a:t>
            </a:r>
          </a:p>
          <a:p>
            <a:pPr algn="l"/>
            <a:r>
              <a:rPr lang="en-US" sz="2200" cap="none" dirty="0">
                <a:solidFill>
                  <a:srgbClr val="00B0F0"/>
                </a:solidFill>
                <a:effectLst/>
              </a:rPr>
              <a:t>» </a:t>
            </a:r>
            <a:r>
              <a:rPr lang="en-IN" sz="2200" cap="none" dirty="0" smtClean="0">
                <a:solidFill>
                  <a:schemeClr val="tx2">
                    <a:lumMod val="75000"/>
                  </a:schemeClr>
                </a:solidFill>
                <a:effectLst/>
              </a:rPr>
              <a:t>And Software As A Service (SaaS). </a:t>
            </a:r>
            <a:r>
              <a:rPr lang="en-IN" sz="2200" cap="none" dirty="0" smtClean="0">
                <a:effectLst/>
              </a:rPr>
              <a:t> </a:t>
            </a:r>
          </a:p>
          <a:p>
            <a:pPr algn="l"/>
            <a:endParaRPr lang="en-IN" sz="2400" cap="none" dirty="0" smtClean="0">
              <a:effectLst/>
            </a:endParaRPr>
          </a:p>
          <a:p>
            <a:pPr algn="l"/>
            <a:r>
              <a:rPr lang="en-IN" sz="2400" cap="none" dirty="0" smtClean="0">
                <a:effectLst/>
              </a:rPr>
              <a:t>There Are Numerous </a:t>
            </a:r>
            <a:r>
              <a:rPr lang="en-IN" sz="2400" cap="none" dirty="0" err="1" smtClean="0">
                <a:effectLst/>
              </a:rPr>
              <a:t>Iot</a:t>
            </a:r>
            <a:r>
              <a:rPr lang="en-IN" sz="2400" cap="none" dirty="0" smtClean="0">
                <a:effectLst/>
              </a:rPr>
              <a:t> Cloud Computing Service Provides Such As:</a:t>
            </a:r>
          </a:p>
          <a:p>
            <a:pPr algn="l"/>
            <a:r>
              <a:rPr lang="en-US" sz="2400" cap="none" dirty="0">
                <a:solidFill>
                  <a:srgbClr val="00B0F0"/>
                </a:solidFill>
                <a:effectLst/>
              </a:rPr>
              <a:t>» </a:t>
            </a:r>
            <a:r>
              <a:rPr lang="en-IN" sz="2400" cap="none" dirty="0" smtClean="0">
                <a:solidFill>
                  <a:schemeClr val="tx2">
                    <a:lumMod val="75000"/>
                  </a:schemeClr>
                </a:solidFill>
                <a:effectLst/>
              </a:rPr>
              <a:t>AWS </a:t>
            </a:r>
            <a:r>
              <a:rPr lang="en-IN" sz="2400" cap="none" dirty="0" err="1" smtClean="0">
                <a:solidFill>
                  <a:schemeClr val="tx2">
                    <a:lumMod val="75000"/>
                  </a:schemeClr>
                </a:solidFill>
                <a:effectLst/>
              </a:rPr>
              <a:t>Iot</a:t>
            </a:r>
            <a:endParaRPr lang="en-IN" sz="2400" cap="none" dirty="0" smtClean="0">
              <a:solidFill>
                <a:schemeClr val="tx2">
                  <a:lumMod val="75000"/>
                </a:schemeClr>
              </a:solidFill>
              <a:effectLst/>
            </a:endParaRPr>
          </a:p>
          <a:p>
            <a:pPr algn="l"/>
            <a:r>
              <a:rPr lang="en-US" sz="2400" cap="none" dirty="0">
                <a:solidFill>
                  <a:srgbClr val="00B0F0"/>
                </a:solidFill>
                <a:effectLst/>
              </a:rPr>
              <a:t>» </a:t>
            </a:r>
            <a:r>
              <a:rPr lang="en-IN" sz="2400" cap="none" dirty="0" smtClean="0">
                <a:solidFill>
                  <a:schemeClr val="tx2">
                    <a:lumMod val="75000"/>
                  </a:schemeClr>
                </a:solidFill>
                <a:effectLst/>
              </a:rPr>
              <a:t>Azure </a:t>
            </a:r>
            <a:r>
              <a:rPr lang="en-IN" sz="2400" cap="none" dirty="0" err="1" smtClean="0">
                <a:solidFill>
                  <a:schemeClr val="tx2">
                    <a:lumMod val="75000"/>
                  </a:schemeClr>
                </a:solidFill>
                <a:effectLst/>
              </a:rPr>
              <a:t>Iot</a:t>
            </a:r>
            <a:endParaRPr lang="en-IN" sz="2400" cap="none" dirty="0" smtClean="0">
              <a:solidFill>
                <a:schemeClr val="tx2">
                  <a:lumMod val="75000"/>
                </a:schemeClr>
              </a:solidFill>
              <a:effectLst/>
            </a:endParaRPr>
          </a:p>
          <a:p>
            <a:pPr algn="l"/>
            <a:r>
              <a:rPr lang="en-US" sz="2400" cap="none" dirty="0">
                <a:solidFill>
                  <a:srgbClr val="00B0F0"/>
                </a:solidFill>
                <a:effectLst/>
              </a:rPr>
              <a:t>» </a:t>
            </a:r>
            <a:r>
              <a:rPr lang="en-IN" sz="2400" cap="none" dirty="0" err="1" smtClean="0">
                <a:solidFill>
                  <a:schemeClr val="tx2">
                    <a:lumMod val="75000"/>
                  </a:schemeClr>
                </a:solidFill>
                <a:effectLst/>
              </a:rPr>
              <a:t>Thingworx</a:t>
            </a:r>
            <a:endParaRPr lang="en-IN" sz="2400" cap="none" dirty="0" smtClean="0">
              <a:solidFill>
                <a:schemeClr val="tx2">
                  <a:lumMod val="75000"/>
                </a:schemeClr>
              </a:solidFill>
              <a:effectLst/>
            </a:endParaRPr>
          </a:p>
          <a:p>
            <a:pPr algn="l"/>
            <a:r>
              <a:rPr lang="en-US" sz="2400" cap="none" dirty="0">
                <a:solidFill>
                  <a:srgbClr val="00B0F0"/>
                </a:solidFill>
                <a:effectLst/>
              </a:rPr>
              <a:t>» </a:t>
            </a:r>
            <a:r>
              <a:rPr lang="en-IN" sz="2400" cap="none" dirty="0" err="1" smtClean="0">
                <a:solidFill>
                  <a:schemeClr val="tx2">
                    <a:lumMod val="75000"/>
                  </a:schemeClr>
                </a:solidFill>
                <a:effectLst/>
              </a:rPr>
              <a:t>Thingspeak</a:t>
            </a:r>
            <a:endParaRPr lang="en-IN" sz="2400" cap="none" dirty="0" smtClean="0">
              <a:solidFill>
                <a:schemeClr val="tx2">
                  <a:lumMod val="75000"/>
                </a:schemeClr>
              </a:solidFill>
              <a:effectLst/>
            </a:endParaRPr>
          </a:p>
          <a:p>
            <a:pPr algn="l"/>
            <a:r>
              <a:rPr lang="en-US" sz="2400" cap="none" dirty="0">
                <a:solidFill>
                  <a:srgbClr val="00B0F0"/>
                </a:solidFill>
                <a:effectLst/>
              </a:rPr>
              <a:t>» </a:t>
            </a:r>
            <a:r>
              <a:rPr lang="en-IN" sz="2400" cap="none" dirty="0" err="1" smtClean="0">
                <a:solidFill>
                  <a:schemeClr val="tx2">
                    <a:lumMod val="75000"/>
                  </a:schemeClr>
                </a:solidFill>
                <a:effectLst/>
              </a:rPr>
              <a:t>Carriots</a:t>
            </a:r>
            <a:endParaRPr lang="en-IN" sz="2400" cap="none" dirty="0" smtClean="0">
              <a:solidFill>
                <a:schemeClr val="tx2">
                  <a:lumMod val="75000"/>
                </a:schemeClr>
              </a:solidFill>
              <a:effectLst/>
            </a:endParaRPr>
          </a:p>
          <a:p>
            <a:pPr algn="l"/>
            <a:r>
              <a:rPr lang="en-US" sz="2400" cap="none" dirty="0">
                <a:solidFill>
                  <a:srgbClr val="00B0F0"/>
                </a:solidFill>
                <a:effectLst/>
              </a:rPr>
              <a:t>» </a:t>
            </a:r>
            <a:r>
              <a:rPr lang="en-IN" sz="2400" cap="none" dirty="0" err="1" smtClean="0">
                <a:solidFill>
                  <a:schemeClr val="tx2">
                    <a:lumMod val="75000"/>
                  </a:schemeClr>
                </a:solidFill>
                <a:effectLst/>
              </a:rPr>
              <a:t>Konekt</a:t>
            </a:r>
            <a:endParaRPr lang="en-IN" sz="2400" cap="none" dirty="0" smtClean="0">
              <a:solidFill>
                <a:schemeClr val="tx2">
                  <a:lumMod val="75000"/>
                </a:schemeClr>
              </a:solidFill>
              <a:effectLst/>
            </a:endParaRPr>
          </a:p>
          <a:p>
            <a:pPr algn="l"/>
            <a:r>
              <a:rPr lang="en-US" sz="2400" cap="none" dirty="0">
                <a:solidFill>
                  <a:srgbClr val="00B0F0"/>
                </a:solidFill>
                <a:effectLst/>
              </a:rPr>
              <a:t>» </a:t>
            </a:r>
            <a:r>
              <a:rPr lang="en-IN" sz="2400" cap="none" dirty="0" smtClean="0">
                <a:solidFill>
                  <a:schemeClr val="tx2">
                    <a:lumMod val="75000"/>
                  </a:schemeClr>
                </a:solidFill>
                <a:effectLst/>
              </a:rPr>
              <a:t>IBM </a:t>
            </a:r>
            <a:r>
              <a:rPr lang="en-IN" sz="2400" cap="none" dirty="0" err="1" smtClean="0">
                <a:solidFill>
                  <a:schemeClr val="tx2">
                    <a:lumMod val="75000"/>
                  </a:schemeClr>
                </a:solidFill>
                <a:effectLst/>
              </a:rPr>
              <a:t>Bluemix</a:t>
            </a:r>
            <a:endParaRPr lang="en-IN" sz="2400" cap="none" dirty="0" smtClean="0">
              <a:solidFill>
                <a:schemeClr val="tx2">
                  <a:lumMod val="75000"/>
                </a:schemeClr>
              </a:solidFill>
              <a:effectLst/>
            </a:endParaRPr>
          </a:p>
          <a:p>
            <a:pPr algn="l"/>
            <a:r>
              <a:rPr lang="en-US" sz="2400" cap="none" dirty="0" smtClean="0">
                <a:solidFill>
                  <a:srgbClr val="00B0F0"/>
                </a:solidFill>
                <a:effectLst/>
              </a:rPr>
              <a:t>» </a:t>
            </a:r>
            <a:r>
              <a:rPr lang="en-US" sz="2400" cap="none" dirty="0" err="1" smtClean="0">
                <a:solidFill>
                  <a:srgbClr val="00B0F0"/>
                </a:solidFill>
                <a:effectLst/>
              </a:rPr>
              <a:t>Blynk</a:t>
            </a:r>
            <a:r>
              <a:rPr lang="en-US" sz="2400" cap="none" dirty="0" smtClean="0">
                <a:solidFill>
                  <a:srgbClr val="00B0F0"/>
                </a:solidFill>
                <a:effectLst/>
              </a:rPr>
              <a:t> </a:t>
            </a:r>
            <a:r>
              <a:rPr lang="en-US" sz="2400" cap="none" dirty="0" err="1" smtClean="0">
                <a:solidFill>
                  <a:srgbClr val="00B0F0"/>
                </a:solidFill>
                <a:effectLst/>
              </a:rPr>
              <a:t>Iot</a:t>
            </a:r>
            <a:endParaRPr lang="en-IN" sz="2200" cap="none" dirty="0" smtClean="0">
              <a:solidFill>
                <a:schemeClr val="tx2">
                  <a:lumMod val="75000"/>
                </a:schemeClr>
              </a:solidFill>
              <a:effectLst/>
            </a:endParaRPr>
          </a:p>
          <a:p>
            <a:pPr algn="l"/>
            <a:r>
              <a:rPr lang="en-US" sz="2000" cap="none" dirty="0" smtClean="0">
                <a:solidFill>
                  <a:schemeClr val="tx2">
                    <a:lumMod val="75000"/>
                  </a:schemeClr>
                </a:solidFill>
                <a:effectLst/>
                <a:latin typeface="Arial Black" panose="020B0A04020102020204" pitchFamily="34" charset="0"/>
              </a:rPr>
              <a:t/>
            </a:r>
            <a:br>
              <a:rPr lang="en-US" sz="2000" cap="none" dirty="0" smtClean="0">
                <a:solidFill>
                  <a:schemeClr val="tx2">
                    <a:lumMod val="75000"/>
                  </a:schemeClr>
                </a:solidFill>
                <a:effectLst/>
                <a:latin typeface="Arial Black" panose="020B0A04020102020204" pitchFamily="34" charset="0"/>
              </a:rPr>
            </a:br>
            <a:endParaRPr lang="en-IN" cap="none"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0668" r="20792"/>
          <a:stretch/>
        </p:blipFill>
        <p:spPr>
          <a:xfrm>
            <a:off x="7254815" y="266711"/>
            <a:ext cx="4201064" cy="2945190"/>
          </a:xfrm>
          <a:prstGeom prst="rect">
            <a:avLst/>
          </a:prstGeom>
        </p:spPr>
      </p:pic>
    </p:spTree>
    <p:extLst>
      <p:ext uri="{BB962C8B-B14F-4D97-AF65-F5344CB8AC3E}">
        <p14:creationId xmlns:p14="http://schemas.microsoft.com/office/powerpoint/2010/main" val="316153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84673" y="422695"/>
            <a:ext cx="8152634" cy="2631056"/>
          </a:xfrm>
        </p:spPr>
        <p:txBody>
          <a:bodyPr>
            <a:normAutofit/>
          </a:bodyPr>
          <a:lstStyle/>
          <a:p>
            <a:r>
              <a:rPr lang="en-US" sz="2000" u="sng" dirty="0" smtClean="0"/>
              <a:t>Relay:</a:t>
            </a:r>
            <a:r>
              <a:rPr lang="en-US" sz="1600" dirty="0" smtClean="0"/>
              <a:t/>
            </a:r>
            <a:br>
              <a:rPr lang="en-US" sz="1600" dirty="0" smtClean="0"/>
            </a:br>
            <a:r>
              <a:rPr lang="en-US" sz="1600" cap="none" dirty="0" smtClean="0">
                <a:effectLst/>
              </a:rPr>
              <a:t>A Relay is an </a:t>
            </a:r>
            <a:r>
              <a:rPr lang="en-US" sz="1600" cap="none" dirty="0" smtClean="0">
                <a:effectLst/>
                <a:hlinkClick r:id="rId2"/>
              </a:rPr>
              <a:t>electrically</a:t>
            </a:r>
            <a:r>
              <a:rPr lang="en-US" sz="1600" cap="none" dirty="0" smtClean="0">
                <a:effectLst/>
              </a:rPr>
              <a:t> operated </a:t>
            </a:r>
            <a:r>
              <a:rPr lang="en-US" sz="1600" cap="none" dirty="0" smtClean="0">
                <a:effectLst/>
                <a:hlinkClick r:id="rId3" tooltip="Solid-state relay"/>
              </a:rPr>
              <a:t>switch</a:t>
            </a:r>
            <a:r>
              <a:rPr lang="en-US" sz="1600" cap="none" dirty="0" smtClean="0">
                <a:effectLst/>
              </a:rPr>
              <a:t>. It consists of a set of input terminals for a single or multiple control signals, and a set of operating contact terminals. The switch may have any number of contacts in multiple </a:t>
            </a:r>
            <a:r>
              <a:rPr lang="en-US" sz="1600" cap="none" dirty="0" smtClean="0">
                <a:effectLst/>
                <a:hlinkClick r:id="rId4" tooltip="Electrical contact"/>
              </a:rPr>
              <a:t>contact forms</a:t>
            </a:r>
            <a:r>
              <a:rPr lang="en-US" sz="1600" cap="none" dirty="0" smtClean="0">
                <a:effectLst/>
              </a:rPr>
              <a:t>, such as make contacts, break contacts, or combinations thereof.</a:t>
            </a:r>
            <a:br>
              <a:rPr lang="en-US" sz="1600" cap="none" dirty="0" smtClean="0">
                <a:effectLst/>
              </a:rPr>
            </a:br>
            <a:r>
              <a:rPr lang="en-US" sz="1600" cap="none" dirty="0" smtClean="0">
                <a:effectLst/>
              </a:rPr>
              <a:t/>
            </a:r>
            <a:br>
              <a:rPr lang="en-US" sz="1600" cap="none" dirty="0" smtClean="0">
                <a:effectLst/>
              </a:rPr>
            </a:br>
            <a:r>
              <a:rPr lang="en-US" sz="2000" u="sng" cap="none" dirty="0" smtClean="0">
                <a:effectLst/>
              </a:rPr>
              <a:t>MODES:</a:t>
            </a:r>
            <a:r>
              <a:rPr lang="en-US" sz="1600" cap="none" dirty="0" smtClean="0">
                <a:effectLst/>
              </a:rPr>
              <a:t/>
            </a:r>
            <a:br>
              <a:rPr lang="en-US" sz="1600" cap="none" dirty="0" smtClean="0">
                <a:effectLst/>
              </a:rPr>
            </a:br>
            <a:r>
              <a:rPr lang="en-US" sz="1600" cap="none" dirty="0" smtClean="0">
                <a:effectLst/>
              </a:rPr>
              <a:t>-Normal Open Relay</a:t>
            </a:r>
            <a:br>
              <a:rPr lang="en-US" sz="1600" cap="none" dirty="0" smtClean="0">
                <a:effectLst/>
              </a:rPr>
            </a:br>
            <a:r>
              <a:rPr lang="en-US" sz="1600" cap="none" dirty="0" smtClean="0">
                <a:effectLst/>
              </a:rPr>
              <a:t>-Normal Close Relay</a:t>
            </a:r>
            <a:br>
              <a:rPr lang="en-US" sz="1600" cap="none" dirty="0" smtClean="0">
                <a:effectLst/>
              </a:rPr>
            </a:br>
            <a:r>
              <a:rPr lang="en-US" sz="1600" cap="none" dirty="0" smtClean="0">
                <a:effectLst/>
              </a:rPr>
              <a:t>-Double Pole Double Throw Relay</a:t>
            </a:r>
            <a:endParaRPr lang="en-IN" sz="1600" cap="none" dirty="0"/>
          </a:p>
        </p:txBody>
      </p:sp>
      <p:sp>
        <p:nvSpPr>
          <p:cNvPr id="6" name="Subtitle 5"/>
          <p:cNvSpPr>
            <a:spLocks noGrp="1"/>
          </p:cNvSpPr>
          <p:nvPr>
            <p:ph type="subTitle" idx="1"/>
          </p:nvPr>
        </p:nvSpPr>
        <p:spPr>
          <a:xfrm>
            <a:off x="-326094" y="3806784"/>
            <a:ext cx="8763401" cy="1660241"/>
          </a:xfrm>
        </p:spPr>
        <p:txBody>
          <a:bodyPr>
            <a:normAutofit fontScale="92500" lnSpcReduction="20000"/>
          </a:bodyPr>
          <a:lstStyle/>
          <a:p>
            <a:r>
              <a:rPr lang="en-US" b="1" u="sng" dirty="0" smtClean="0"/>
              <a:t>WIFI CONTROL CARD</a:t>
            </a:r>
            <a:r>
              <a:rPr lang="en-IN" b="1" u="sng" dirty="0" smtClean="0"/>
              <a:t>:</a:t>
            </a:r>
          </a:p>
          <a:p>
            <a:r>
              <a:rPr lang="en-US" sz="1900" b="1" dirty="0" err="1">
                <a:effectLst/>
              </a:rPr>
              <a:t>NodeMCU</a:t>
            </a:r>
            <a:r>
              <a:rPr lang="en-US" sz="1900" b="1" dirty="0">
                <a:effectLst/>
              </a:rPr>
              <a:t> is a low-cost open source </a:t>
            </a:r>
            <a:r>
              <a:rPr lang="en-US" sz="1900" b="1" dirty="0" err="1">
                <a:effectLst/>
                <a:hlinkClick r:id="rId5" tooltip="Internet of Things"/>
              </a:rPr>
              <a:t>IoT</a:t>
            </a:r>
            <a:r>
              <a:rPr lang="en-US" sz="1900" b="1" dirty="0">
                <a:effectLst/>
              </a:rPr>
              <a:t> platform</a:t>
            </a:r>
            <a:r>
              <a:rPr lang="en-US" sz="1900" b="1" dirty="0" smtClean="0">
                <a:effectLst/>
              </a:rPr>
              <a:t>.</a:t>
            </a:r>
            <a:r>
              <a:rPr lang="en-US" sz="1900" b="1" dirty="0">
                <a:effectLst/>
              </a:rPr>
              <a:t> It initially included </a:t>
            </a:r>
            <a:r>
              <a:rPr lang="en-US" sz="1900" b="1" dirty="0">
                <a:effectLst/>
                <a:hlinkClick r:id="rId6" tooltip="Firmware"/>
              </a:rPr>
              <a:t>firmware</a:t>
            </a:r>
            <a:r>
              <a:rPr lang="en-US" sz="1900" b="1" dirty="0">
                <a:effectLst/>
              </a:rPr>
              <a:t> which runs on the </a:t>
            </a:r>
            <a:r>
              <a:rPr lang="en-US" sz="1900" b="1" dirty="0">
                <a:effectLst/>
                <a:hlinkClick r:id="rId7" tooltip="ESP8266"/>
              </a:rPr>
              <a:t>ESP8266</a:t>
            </a:r>
            <a:r>
              <a:rPr lang="en-US" sz="1900" b="1" dirty="0">
                <a:effectLst/>
              </a:rPr>
              <a:t> </a:t>
            </a:r>
            <a:r>
              <a:rPr lang="en-US" sz="1900" b="1" dirty="0">
                <a:effectLst/>
                <a:hlinkClick r:id="rId8" tooltip="Wi-Fi"/>
              </a:rPr>
              <a:t>Wi-Fi</a:t>
            </a:r>
            <a:r>
              <a:rPr lang="en-US" sz="1900" b="1" dirty="0">
                <a:effectLst/>
              </a:rPr>
              <a:t> </a:t>
            </a:r>
            <a:r>
              <a:rPr lang="en-US" sz="1900" b="1" dirty="0" err="1">
                <a:effectLst/>
                <a:hlinkClick r:id="rId9" tooltip="System on a chip"/>
              </a:rPr>
              <a:t>SoC</a:t>
            </a:r>
            <a:r>
              <a:rPr lang="en-US" sz="1900" b="1" dirty="0">
                <a:effectLst/>
              </a:rPr>
              <a:t> from </a:t>
            </a:r>
            <a:r>
              <a:rPr lang="en-US" sz="1900" b="1" dirty="0" err="1" smtClean="0">
                <a:effectLst/>
              </a:rPr>
              <a:t>Espressif</a:t>
            </a:r>
            <a:r>
              <a:rPr lang="en-US" sz="1900" b="1" dirty="0" smtClean="0">
                <a:effectLst/>
              </a:rPr>
              <a:t> </a:t>
            </a:r>
            <a:r>
              <a:rPr lang="en-US" sz="1900" b="1" dirty="0">
                <a:effectLst/>
              </a:rPr>
              <a:t>Systems, and hardware which was based on the ESP-12 module</a:t>
            </a:r>
            <a:r>
              <a:rPr lang="en-US" sz="1900" b="1" dirty="0" smtClean="0">
                <a:effectLst/>
              </a:rPr>
              <a:t>.</a:t>
            </a:r>
            <a:r>
              <a:rPr lang="en-US" sz="1900" b="1" dirty="0">
                <a:effectLst/>
              </a:rPr>
              <a:t> Later, support for the </a:t>
            </a:r>
            <a:r>
              <a:rPr lang="en-US" sz="1900" b="1" dirty="0">
                <a:effectLst/>
                <a:hlinkClick r:id="rId10"/>
              </a:rPr>
              <a:t>ESP32</a:t>
            </a:r>
            <a:r>
              <a:rPr lang="en-US" sz="1900" b="1" dirty="0">
                <a:effectLst/>
              </a:rPr>
              <a:t> 32-bit MCU was added.</a:t>
            </a:r>
            <a:endParaRPr lang="en-US" sz="1900" b="1" dirty="0" smtClean="0"/>
          </a:p>
        </p:txBody>
      </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37307" y="293547"/>
            <a:ext cx="2988821" cy="2988821"/>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0800000" flipV="1">
            <a:off x="8229600" y="4286112"/>
            <a:ext cx="3544124" cy="2361826"/>
          </a:xfrm>
          <a:prstGeom prst="rect">
            <a:avLst/>
          </a:prstGeom>
        </p:spPr>
      </p:pic>
    </p:spTree>
    <p:extLst>
      <p:ext uri="{BB962C8B-B14F-4D97-AF65-F5344CB8AC3E}">
        <p14:creationId xmlns:p14="http://schemas.microsoft.com/office/powerpoint/2010/main" val="2561310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5F4570-BC52-497A-B924-F0AE3B5B1E41}"/>
              </a:ext>
            </a:extLst>
          </p:cNvPr>
          <p:cNvSpPr>
            <a:spLocks noGrp="1"/>
          </p:cNvSpPr>
          <p:nvPr>
            <p:ph type="title"/>
          </p:nvPr>
        </p:nvSpPr>
        <p:spPr>
          <a:xfrm>
            <a:off x="6029865" y="161998"/>
            <a:ext cx="5547945" cy="1093174"/>
          </a:xfrm>
        </p:spPr>
        <p:txBody>
          <a:bodyPr>
            <a:normAutofit/>
          </a:bodyPr>
          <a:lstStyle/>
          <a:p>
            <a:r>
              <a:rPr lang="en-US" sz="3100" u="sng" dirty="0">
                <a:effectLst/>
              </a:rPr>
              <a:t>Applications of home </a:t>
            </a:r>
            <a:r>
              <a:rPr lang="en-US" sz="3100" u="sng" dirty="0" smtClean="0">
                <a:effectLst/>
              </a:rPr>
              <a:t>automation</a:t>
            </a:r>
            <a:r>
              <a:rPr lang="en-IN" b="1" u="sng" dirty="0" smtClean="0"/>
              <a:t>:</a:t>
            </a:r>
            <a:endParaRPr lang="en-IN" b="1" u="sng" dirty="0"/>
          </a:p>
        </p:txBody>
      </p:sp>
      <p:sp>
        <p:nvSpPr>
          <p:cNvPr id="3" name="Text Placeholder 2">
            <a:extLst>
              <a:ext uri="{FF2B5EF4-FFF2-40B4-BE49-F238E27FC236}">
                <a16:creationId xmlns="" xmlns:a16="http://schemas.microsoft.com/office/drawing/2014/main" id="{87404415-27F1-400E-807D-96E93E356903}"/>
              </a:ext>
            </a:extLst>
          </p:cNvPr>
          <p:cNvSpPr>
            <a:spLocks noGrp="1"/>
          </p:cNvSpPr>
          <p:nvPr>
            <p:ph type="body" idx="1"/>
          </p:nvPr>
        </p:nvSpPr>
        <p:spPr>
          <a:xfrm>
            <a:off x="5303088" y="1132383"/>
            <a:ext cx="7350369" cy="4624754"/>
          </a:xfrm>
        </p:spPr>
        <p:txBody>
          <a:bodyPr>
            <a:noAutofit/>
          </a:bodyPr>
          <a:lstStyle/>
          <a:p>
            <a:endParaRPr lang="en-US" sz="1600" dirty="0">
              <a:effectLst/>
            </a:endParaRPr>
          </a:p>
          <a:p>
            <a:pPr marL="285750" indent="-285750">
              <a:buFont typeface="Wingdings" panose="05000000000000000000" pitchFamily="2" charset="2"/>
              <a:buChar char="Ø"/>
            </a:pPr>
            <a:r>
              <a:rPr lang="en-US" sz="1800" b="1" dirty="0">
                <a:solidFill>
                  <a:schemeClr val="tx2"/>
                </a:solidFill>
              </a:rPr>
              <a:t>Lighting </a:t>
            </a:r>
            <a:r>
              <a:rPr lang="en-US" sz="1800" b="1" dirty="0" smtClean="0">
                <a:solidFill>
                  <a:schemeClr val="tx2"/>
                </a:solidFill>
              </a:rPr>
              <a:t>contro</a:t>
            </a:r>
            <a:r>
              <a:rPr lang="en-US" sz="1800" b="1" dirty="0">
                <a:solidFill>
                  <a:schemeClr val="tx2"/>
                </a:solidFill>
              </a:rPr>
              <a:t>l</a:t>
            </a:r>
          </a:p>
          <a:p>
            <a:pPr marL="285750" indent="-285750">
              <a:buFont typeface="Wingdings" panose="05000000000000000000" pitchFamily="2" charset="2"/>
              <a:buChar char="Ø"/>
            </a:pPr>
            <a:r>
              <a:rPr lang="en-US" sz="1800" b="1" dirty="0">
                <a:solidFill>
                  <a:schemeClr val="tx2"/>
                </a:solidFill>
              </a:rPr>
              <a:t>Lawn/Gardening management</a:t>
            </a:r>
          </a:p>
          <a:p>
            <a:pPr marL="285750" indent="-285750">
              <a:buFont typeface="Wingdings" panose="05000000000000000000" pitchFamily="2" charset="2"/>
              <a:buChar char="Ø"/>
            </a:pPr>
            <a:r>
              <a:rPr lang="en-US" sz="1800" b="1" dirty="0">
                <a:solidFill>
                  <a:schemeClr val="tx2"/>
                </a:solidFill>
              </a:rPr>
              <a:t>Smart Home Appliances</a:t>
            </a:r>
          </a:p>
          <a:p>
            <a:pPr marL="285750" indent="-285750">
              <a:buFont typeface="Wingdings" panose="05000000000000000000" pitchFamily="2" charset="2"/>
              <a:buChar char="Ø"/>
            </a:pPr>
            <a:r>
              <a:rPr lang="en-US" sz="1800" b="1" dirty="0">
                <a:solidFill>
                  <a:schemeClr val="tx2"/>
                </a:solidFill>
              </a:rPr>
              <a:t>Improved Home safety and security</a:t>
            </a:r>
          </a:p>
          <a:p>
            <a:pPr marL="285750" indent="-285750">
              <a:buFont typeface="Wingdings" panose="05000000000000000000" pitchFamily="2" charset="2"/>
              <a:buChar char="Ø"/>
            </a:pPr>
            <a:r>
              <a:rPr lang="en-US" sz="1800" b="1" dirty="0">
                <a:solidFill>
                  <a:schemeClr val="tx2"/>
                </a:solidFill>
              </a:rPr>
              <a:t>Home air quality and water quality monitoring</a:t>
            </a:r>
          </a:p>
          <a:p>
            <a:pPr marL="285750" indent="-285750">
              <a:buFont typeface="Wingdings" panose="05000000000000000000" pitchFamily="2" charset="2"/>
              <a:buChar char="Ø"/>
            </a:pPr>
            <a:r>
              <a:rPr lang="en-US" sz="1800" b="1" dirty="0">
                <a:solidFill>
                  <a:schemeClr val="tx2"/>
                </a:solidFill>
              </a:rPr>
              <a:t>Natural Language-based voice assistants</a:t>
            </a:r>
          </a:p>
          <a:p>
            <a:pPr marL="285750" indent="-285750">
              <a:buFont typeface="Wingdings" panose="05000000000000000000" pitchFamily="2" charset="2"/>
              <a:buChar char="Ø"/>
            </a:pPr>
            <a:r>
              <a:rPr lang="en-US" sz="1800" b="1" dirty="0">
                <a:solidFill>
                  <a:schemeClr val="tx2"/>
                </a:solidFill>
              </a:rPr>
              <a:t>Better Infotainment delivery</a:t>
            </a:r>
          </a:p>
          <a:p>
            <a:pPr marL="285750" indent="-285750">
              <a:buFont typeface="Wingdings" panose="05000000000000000000" pitchFamily="2" charset="2"/>
              <a:buChar char="Ø"/>
            </a:pPr>
            <a:r>
              <a:rPr lang="en-US" sz="1800" b="1" dirty="0">
                <a:solidFill>
                  <a:schemeClr val="tx2"/>
                </a:solidFill>
              </a:rPr>
              <a:t>AI-driven digital experiences</a:t>
            </a:r>
          </a:p>
          <a:p>
            <a:pPr marL="285750" indent="-285750">
              <a:buFont typeface="Wingdings" panose="05000000000000000000" pitchFamily="2" charset="2"/>
              <a:buChar char="Ø"/>
            </a:pPr>
            <a:r>
              <a:rPr lang="en-US" sz="1800" b="1" dirty="0">
                <a:solidFill>
                  <a:schemeClr val="tx2"/>
                </a:solidFill>
              </a:rPr>
              <a:t>Smart Switches</a:t>
            </a:r>
          </a:p>
          <a:p>
            <a:pPr marL="285750" indent="-285750">
              <a:buFont typeface="Wingdings" panose="05000000000000000000" pitchFamily="2" charset="2"/>
              <a:buChar char="Ø"/>
            </a:pPr>
            <a:r>
              <a:rPr lang="en-US" sz="1800" b="1" dirty="0">
                <a:solidFill>
                  <a:schemeClr val="tx2"/>
                </a:solidFill>
              </a:rPr>
              <a:t>Smart Locks</a:t>
            </a:r>
          </a:p>
          <a:p>
            <a:endParaRPr lang="en-US" b="1" dirty="0"/>
          </a:p>
          <a:p>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68" y="1939866"/>
            <a:ext cx="5437158" cy="3401116"/>
          </a:xfrm>
          <a:prstGeom prst="rect">
            <a:avLst/>
          </a:prstGeom>
        </p:spPr>
      </p:pic>
    </p:spTree>
    <p:extLst>
      <p:ext uri="{BB962C8B-B14F-4D97-AF65-F5344CB8AC3E}">
        <p14:creationId xmlns:p14="http://schemas.microsoft.com/office/powerpoint/2010/main" val="51468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F70BC9-4028-4C57-A49A-BB164F023B33}"/>
              </a:ext>
            </a:extLst>
          </p:cNvPr>
          <p:cNvSpPr>
            <a:spLocks noGrp="1"/>
          </p:cNvSpPr>
          <p:nvPr>
            <p:ph type="title"/>
          </p:nvPr>
        </p:nvSpPr>
        <p:spPr>
          <a:xfrm>
            <a:off x="1523939" y="530532"/>
            <a:ext cx="9144122" cy="2898468"/>
          </a:xfrm>
        </p:spPr>
        <p:txBody>
          <a:bodyPr>
            <a:normAutofit/>
          </a:bodyPr>
          <a:lstStyle/>
          <a:p>
            <a:r>
              <a:rPr lang="en-US" sz="2000" dirty="0">
                <a:effectLst/>
              </a:rPr>
              <a:t>A home automation system typically connects controlled devices to a central hub or "gateway". The </a:t>
            </a:r>
            <a:r>
              <a:rPr lang="en-US" sz="2000" dirty="0">
                <a:effectLst/>
                <a:hlinkClick r:id="rId2" tooltip="User interface"/>
              </a:rPr>
              <a:t>user interface</a:t>
            </a:r>
            <a:r>
              <a:rPr lang="en-US" sz="2000" dirty="0">
                <a:effectLst/>
              </a:rPr>
              <a:t> for control of the system uses either wall-mounted terminals, tablet or desktop computers, a mobile phone application, or a Web interface that may also be accessible off-site through the Internet.</a:t>
            </a:r>
            <a:r>
              <a:rPr lang="en-US" sz="2000" dirty="0"/>
              <a:t/>
            </a:r>
            <a:br>
              <a:rPr lang="en-US" sz="2000" dirty="0"/>
            </a:br>
            <a:endParaRPr lang="en-US" sz="2000" dirty="0"/>
          </a:p>
        </p:txBody>
      </p:sp>
      <p:sp>
        <p:nvSpPr>
          <p:cNvPr id="3" name="Text Placeholder 2">
            <a:extLst>
              <a:ext uri="{FF2B5EF4-FFF2-40B4-BE49-F238E27FC236}">
                <a16:creationId xmlns="" xmlns:a16="http://schemas.microsoft.com/office/drawing/2014/main" id="{9C059A28-6923-4B5B-9304-CCFE4E2B8582}"/>
              </a:ext>
            </a:extLst>
          </p:cNvPr>
          <p:cNvSpPr>
            <a:spLocks noGrp="1"/>
          </p:cNvSpPr>
          <p:nvPr>
            <p:ph type="body" sz="half" idx="13"/>
          </p:nvPr>
        </p:nvSpPr>
        <p:spPr>
          <a:xfrm flipH="1" flipV="1">
            <a:off x="12191999" y="184698"/>
            <a:ext cx="110931" cy="45719"/>
          </a:xfrm>
        </p:spPr>
        <p:txBody>
          <a:bodyPr>
            <a:normAutofit fontScale="25000" lnSpcReduction="20000"/>
          </a:bodyPr>
          <a:lstStyle/>
          <a:p>
            <a:endParaRPr lang="en-US" dirty="0"/>
          </a:p>
        </p:txBody>
      </p:sp>
      <p:sp>
        <p:nvSpPr>
          <p:cNvPr id="4" name="Text Placeholder 3">
            <a:extLst>
              <a:ext uri="{FF2B5EF4-FFF2-40B4-BE49-F238E27FC236}">
                <a16:creationId xmlns="" xmlns:a16="http://schemas.microsoft.com/office/drawing/2014/main" id="{1EC8D87A-A43B-467C-9549-98D8C6155027}"/>
              </a:ext>
            </a:extLst>
          </p:cNvPr>
          <p:cNvSpPr>
            <a:spLocks noGrp="1"/>
          </p:cNvSpPr>
          <p:nvPr>
            <p:ph type="body" sz="half" idx="2"/>
          </p:nvPr>
        </p:nvSpPr>
        <p:spPr bwMode="black">
          <a:xfrm rot="10800000" flipV="1">
            <a:off x="2368327" y="4692771"/>
            <a:ext cx="7786787" cy="474451"/>
          </a:xfrm>
        </p:spPr>
        <p:txBody>
          <a:bodyPr>
            <a:noAutofit/>
          </a:bodyPr>
          <a:lstStyle/>
          <a:p>
            <a:r>
              <a:rPr lang="en-US" b="1" u="sng" dirty="0"/>
              <a:t>LANGUAGE </a:t>
            </a:r>
            <a:r>
              <a:rPr lang="en-US" b="1" u="sng" dirty="0" smtClean="0"/>
              <a:t>USED : </a:t>
            </a:r>
            <a:r>
              <a:rPr lang="en-US" b="1" dirty="0" smtClean="0"/>
              <a:t>C </a:t>
            </a:r>
            <a:r>
              <a:rPr lang="en-US" b="1" dirty="0" smtClean="0"/>
              <a:t>, </a:t>
            </a:r>
            <a:r>
              <a:rPr lang="en-IN" b="1" dirty="0">
                <a:effectLst/>
              </a:rPr>
              <a:t>Arduino </a:t>
            </a:r>
            <a:r>
              <a:rPr lang="en-IN" b="1" dirty="0" smtClean="0">
                <a:effectLst/>
              </a:rPr>
              <a:t>IDE</a:t>
            </a:r>
            <a:endParaRPr lang="en-US" b="1" dirty="0"/>
          </a:p>
          <a:p>
            <a:r>
              <a:rPr lang="en-US" b="1" u="sng" dirty="0"/>
              <a:t>TOOLS </a:t>
            </a:r>
            <a:r>
              <a:rPr lang="en-US" b="1" u="sng" dirty="0" smtClean="0"/>
              <a:t>USED :  </a:t>
            </a:r>
            <a:r>
              <a:rPr lang="en-US" b="1" dirty="0" smtClean="0"/>
              <a:t>4 Channel Relay , </a:t>
            </a:r>
            <a:r>
              <a:rPr lang="en-US" b="1" dirty="0" err="1" smtClean="0">
                <a:effectLst/>
              </a:rPr>
              <a:t>NodeMCU</a:t>
            </a:r>
            <a:r>
              <a:rPr lang="en-US" b="1" dirty="0" smtClean="0">
                <a:effectLst/>
              </a:rPr>
              <a:t> board , 5 </a:t>
            </a:r>
            <a:r>
              <a:rPr lang="en-US" b="1" dirty="0">
                <a:effectLst/>
              </a:rPr>
              <a:t>volt DC supply</a:t>
            </a:r>
          </a:p>
          <a:p>
            <a:r>
              <a:rPr lang="en-US" b="1" u="sng" dirty="0" smtClean="0"/>
              <a:t>REFERENCE :  </a:t>
            </a:r>
            <a:r>
              <a:rPr lang="en-US" b="1" dirty="0" smtClean="0"/>
              <a:t>Wikipedia and </a:t>
            </a:r>
            <a:r>
              <a:rPr lang="en-US" b="1" dirty="0" err="1" smtClean="0"/>
              <a:t>etc</a:t>
            </a:r>
            <a:r>
              <a:rPr lang="en-US" b="1" dirty="0"/>
              <a:t>….</a:t>
            </a:r>
          </a:p>
        </p:txBody>
      </p:sp>
    </p:spTree>
    <p:extLst>
      <p:ext uri="{BB962C8B-B14F-4D97-AF65-F5344CB8AC3E}">
        <p14:creationId xmlns:p14="http://schemas.microsoft.com/office/powerpoint/2010/main" val="19833099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3.xml><?xml version="1.0" encoding="utf-8"?>
<ds:datastoreItem xmlns:ds="http://schemas.openxmlformats.org/officeDocument/2006/customXml" ds:itemID="{0EC94942-C689-461B-8649-1FD863C6BA2B}">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TM04033921[[fn=Damask]]</Template>
  <TotalTime>340</TotalTime>
  <Words>287</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Arial Black</vt:lpstr>
      <vt:lpstr>Bell MT</vt:lpstr>
      <vt:lpstr>Berlin Sans FB Demi</vt:lpstr>
      <vt:lpstr>Bodoni MT</vt:lpstr>
      <vt:lpstr>Bookman Old Style</vt:lpstr>
      <vt:lpstr>Calibri</vt:lpstr>
      <vt:lpstr>Corbel</vt:lpstr>
      <vt:lpstr>Rockwell</vt:lpstr>
      <vt:lpstr>Times New Roman</vt:lpstr>
      <vt:lpstr>Wingdings</vt:lpstr>
      <vt:lpstr>Damask</vt:lpstr>
      <vt:lpstr>PowerPoint Presentation</vt:lpstr>
      <vt:lpstr>WELCOME</vt:lpstr>
      <vt:lpstr>Home Automation: </vt:lpstr>
      <vt:lpstr>ABSTRACT OF HOME AUTOMATION.</vt:lpstr>
      <vt:lpstr>PowerPoint Presentation</vt:lpstr>
      <vt:lpstr>PowerPoint Presentation</vt:lpstr>
      <vt:lpstr>Relay: A Relay is an electrically operated switch. It consists of a set of input terminals for a single or multiple control signals, and a set of operating contact terminals. The switch may have any number of contacts in multiple contact forms, such as make contacts, break contacts, or combinations thereof.  MODES: -Normal Open Relay -Normal Close Relay -Double Pole Double Throw Relay</vt:lpstr>
      <vt:lpstr>Applications of home automation:</vt:lpstr>
      <vt:lpstr>A home automation system typically connects controlled devices to a central hub or "gateway". The user interface for control of the system uses either wall-mounted terminals, tablet or desktop computers, a mobile phone application, or a Web interface that may also be accessible off-site through the Internet. </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Dharan</dc:creator>
  <cp:lastModifiedBy>hp</cp:lastModifiedBy>
  <cp:revision>29</cp:revision>
  <dcterms:created xsi:type="dcterms:W3CDTF">2021-06-15T14:42:29Z</dcterms:created>
  <dcterms:modified xsi:type="dcterms:W3CDTF">2021-06-22T10:37:19Z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