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
  </p:notesMasterIdLst>
  <p:sldIdLst>
    <p:sldId id="272" r:id="rId2"/>
    <p:sldId id="275" r:id="rId3"/>
    <p:sldId id="270" r:id="rId4"/>
    <p:sldId id="274" r:id="rId5"/>
    <p:sldId id="269" r:id="rId6"/>
    <p:sldId id="273" r:id="rId7"/>
  </p:sldIdLst>
  <p:sldSz cx="15119350" cy="10691813"/>
  <p:notesSz cx="9871075" cy="13514388"/>
  <p:defaultTextStyle>
    <a:defPPr>
      <a:defRPr lang="ja-JP"/>
    </a:defPPr>
    <a:lvl1pPr marL="0" algn="l" defTabSz="1238892" rtl="0" eaLnBrk="1" latinLnBrk="0" hangingPunct="1">
      <a:defRPr kumimoji="1" sz="2439" kern="1200">
        <a:solidFill>
          <a:schemeClr val="tx1"/>
        </a:solidFill>
        <a:latin typeface="+mn-lt"/>
        <a:ea typeface="+mn-ea"/>
        <a:cs typeface="+mn-cs"/>
      </a:defRPr>
    </a:lvl1pPr>
    <a:lvl2pPr marL="619446" algn="l" defTabSz="1238892" rtl="0" eaLnBrk="1" latinLnBrk="0" hangingPunct="1">
      <a:defRPr kumimoji="1" sz="2439" kern="1200">
        <a:solidFill>
          <a:schemeClr val="tx1"/>
        </a:solidFill>
        <a:latin typeface="+mn-lt"/>
        <a:ea typeface="+mn-ea"/>
        <a:cs typeface="+mn-cs"/>
      </a:defRPr>
    </a:lvl2pPr>
    <a:lvl3pPr marL="1238892" algn="l" defTabSz="1238892" rtl="0" eaLnBrk="1" latinLnBrk="0" hangingPunct="1">
      <a:defRPr kumimoji="1" sz="2439" kern="1200">
        <a:solidFill>
          <a:schemeClr val="tx1"/>
        </a:solidFill>
        <a:latin typeface="+mn-lt"/>
        <a:ea typeface="+mn-ea"/>
        <a:cs typeface="+mn-cs"/>
      </a:defRPr>
    </a:lvl3pPr>
    <a:lvl4pPr marL="1858340" algn="l" defTabSz="1238892" rtl="0" eaLnBrk="1" latinLnBrk="0" hangingPunct="1">
      <a:defRPr kumimoji="1" sz="2439" kern="1200">
        <a:solidFill>
          <a:schemeClr val="tx1"/>
        </a:solidFill>
        <a:latin typeface="+mn-lt"/>
        <a:ea typeface="+mn-ea"/>
        <a:cs typeface="+mn-cs"/>
      </a:defRPr>
    </a:lvl4pPr>
    <a:lvl5pPr marL="2477786" algn="l" defTabSz="1238892" rtl="0" eaLnBrk="1" latinLnBrk="0" hangingPunct="1">
      <a:defRPr kumimoji="1" sz="2439" kern="1200">
        <a:solidFill>
          <a:schemeClr val="tx1"/>
        </a:solidFill>
        <a:latin typeface="+mn-lt"/>
        <a:ea typeface="+mn-ea"/>
        <a:cs typeface="+mn-cs"/>
      </a:defRPr>
    </a:lvl5pPr>
    <a:lvl6pPr marL="3097232" algn="l" defTabSz="1238892" rtl="0" eaLnBrk="1" latinLnBrk="0" hangingPunct="1">
      <a:defRPr kumimoji="1" sz="2439" kern="1200">
        <a:solidFill>
          <a:schemeClr val="tx1"/>
        </a:solidFill>
        <a:latin typeface="+mn-lt"/>
        <a:ea typeface="+mn-ea"/>
        <a:cs typeface="+mn-cs"/>
      </a:defRPr>
    </a:lvl6pPr>
    <a:lvl7pPr marL="3716678" algn="l" defTabSz="1238892" rtl="0" eaLnBrk="1" latinLnBrk="0" hangingPunct="1">
      <a:defRPr kumimoji="1" sz="2439" kern="1200">
        <a:solidFill>
          <a:schemeClr val="tx1"/>
        </a:solidFill>
        <a:latin typeface="+mn-lt"/>
        <a:ea typeface="+mn-ea"/>
        <a:cs typeface="+mn-cs"/>
      </a:defRPr>
    </a:lvl7pPr>
    <a:lvl8pPr marL="4336124" algn="l" defTabSz="1238892" rtl="0" eaLnBrk="1" latinLnBrk="0" hangingPunct="1">
      <a:defRPr kumimoji="1" sz="2439" kern="1200">
        <a:solidFill>
          <a:schemeClr val="tx1"/>
        </a:solidFill>
        <a:latin typeface="+mn-lt"/>
        <a:ea typeface="+mn-ea"/>
        <a:cs typeface="+mn-cs"/>
      </a:defRPr>
    </a:lvl8pPr>
    <a:lvl9pPr marL="4955572" algn="l" defTabSz="1238892"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85432" autoAdjust="0"/>
  </p:normalViewPr>
  <p:slideViewPr>
    <p:cSldViewPr snapToGrid="0">
      <p:cViewPr>
        <p:scale>
          <a:sx n="60" d="100"/>
          <a:sy n="60" d="100"/>
        </p:scale>
        <p:origin x="2076" y="414"/>
      </p:cViewPr>
      <p:guideLst>
        <p:guide orient="horz" pos="3367"/>
        <p:guide pos="476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19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3"/>
            <a:ext cx="4277464" cy="678066"/>
          </a:xfrm>
          <a:prstGeom prst="rect">
            <a:avLst/>
          </a:prstGeom>
        </p:spPr>
        <p:txBody>
          <a:bodyPr vert="horz" lIns="128698" tIns="64351" rIns="128698" bIns="64351" rtlCol="0"/>
          <a:lstStyle>
            <a:lvl1pPr algn="l">
              <a:defRPr sz="1700"/>
            </a:lvl1pPr>
          </a:lstStyle>
          <a:p>
            <a:endParaRPr kumimoji="1" lang="ja-JP" altLang="en-US"/>
          </a:p>
        </p:txBody>
      </p:sp>
      <p:sp>
        <p:nvSpPr>
          <p:cNvPr id="3" name="日付プレースホルダー 2"/>
          <p:cNvSpPr>
            <a:spLocks noGrp="1"/>
          </p:cNvSpPr>
          <p:nvPr>
            <p:ph type="dt" idx="1"/>
          </p:nvPr>
        </p:nvSpPr>
        <p:spPr>
          <a:xfrm>
            <a:off x="5591330" y="3"/>
            <a:ext cx="4277464" cy="678066"/>
          </a:xfrm>
          <a:prstGeom prst="rect">
            <a:avLst/>
          </a:prstGeom>
        </p:spPr>
        <p:txBody>
          <a:bodyPr vert="horz" lIns="128698" tIns="64351" rIns="128698" bIns="64351" rtlCol="0"/>
          <a:lstStyle>
            <a:lvl1pPr algn="r">
              <a:defRPr sz="1700"/>
            </a:lvl1pPr>
          </a:lstStyle>
          <a:p>
            <a:fld id="{ABF9F0B9-4155-48B4-8C95-FF1EF029C619}" type="datetimeFigureOut">
              <a:rPr kumimoji="1" lang="ja-JP" altLang="en-US" smtClean="0"/>
              <a:t>2016/8/26</a:t>
            </a:fld>
            <a:endParaRPr kumimoji="1" lang="ja-JP" altLang="en-US"/>
          </a:p>
        </p:txBody>
      </p:sp>
      <p:sp>
        <p:nvSpPr>
          <p:cNvPr id="4" name="スライド イメージ プレースホルダー 3"/>
          <p:cNvSpPr>
            <a:spLocks noGrp="1" noRot="1" noChangeAspect="1"/>
          </p:cNvSpPr>
          <p:nvPr>
            <p:ph type="sldImg" idx="2"/>
          </p:nvPr>
        </p:nvSpPr>
        <p:spPr>
          <a:xfrm>
            <a:off x="1711325" y="1689100"/>
            <a:ext cx="6448425" cy="4559300"/>
          </a:xfrm>
          <a:prstGeom prst="rect">
            <a:avLst/>
          </a:prstGeom>
          <a:noFill/>
          <a:ln w="12700">
            <a:solidFill>
              <a:prstClr val="black"/>
            </a:solidFill>
          </a:ln>
        </p:spPr>
        <p:txBody>
          <a:bodyPr vert="horz" lIns="128698" tIns="64351" rIns="128698" bIns="64351" rtlCol="0" anchor="ctr"/>
          <a:lstStyle/>
          <a:p>
            <a:endParaRPr lang="ja-JP" altLang="en-US"/>
          </a:p>
        </p:txBody>
      </p:sp>
      <p:sp>
        <p:nvSpPr>
          <p:cNvPr id="5" name="ノート プレースホルダー 4"/>
          <p:cNvSpPr>
            <a:spLocks noGrp="1"/>
          </p:cNvSpPr>
          <p:nvPr>
            <p:ph type="body" sz="quarter" idx="3"/>
          </p:nvPr>
        </p:nvSpPr>
        <p:spPr>
          <a:xfrm>
            <a:off x="987110" y="6503804"/>
            <a:ext cx="7896860" cy="5321290"/>
          </a:xfrm>
          <a:prstGeom prst="rect">
            <a:avLst/>
          </a:prstGeom>
        </p:spPr>
        <p:txBody>
          <a:bodyPr vert="horz" lIns="128698" tIns="64351" rIns="128698" bIns="6435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5" y="12836331"/>
            <a:ext cx="4277464" cy="678065"/>
          </a:xfrm>
          <a:prstGeom prst="rect">
            <a:avLst/>
          </a:prstGeom>
        </p:spPr>
        <p:txBody>
          <a:bodyPr vert="horz" lIns="128698" tIns="64351" rIns="128698" bIns="64351"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91330" y="12836331"/>
            <a:ext cx="4277464" cy="678065"/>
          </a:xfrm>
          <a:prstGeom prst="rect">
            <a:avLst/>
          </a:prstGeom>
        </p:spPr>
        <p:txBody>
          <a:bodyPr vert="horz" lIns="128698" tIns="64351" rIns="128698" bIns="64351" rtlCol="0" anchor="b"/>
          <a:lstStyle>
            <a:lvl1pPr algn="r">
              <a:defRPr sz="1700"/>
            </a:lvl1pPr>
          </a:lstStyle>
          <a:p>
            <a:fld id="{147E826F-A87D-435A-B3FF-2009D62C6D4A}" type="slidenum">
              <a:rPr kumimoji="1" lang="ja-JP" altLang="en-US" smtClean="0"/>
              <a:t>‹#›</a:t>
            </a:fld>
            <a:endParaRPr kumimoji="1" lang="ja-JP" altLang="en-US"/>
          </a:p>
        </p:txBody>
      </p:sp>
    </p:spTree>
    <p:extLst>
      <p:ext uri="{BB962C8B-B14F-4D97-AF65-F5344CB8AC3E}">
        <p14:creationId xmlns:p14="http://schemas.microsoft.com/office/powerpoint/2010/main" val="3227203194"/>
      </p:ext>
    </p:extLst>
  </p:cSld>
  <p:clrMap bg1="lt1" tx1="dk1" bg2="lt2" tx2="dk2" accent1="accent1" accent2="accent2" accent3="accent3" accent4="accent4" accent5="accent5" accent6="accent6" hlink="hlink" folHlink="folHlink"/>
  <p:notesStyle>
    <a:lvl1pPr marL="0" algn="l" defTabSz="1238892" rtl="0" eaLnBrk="1" latinLnBrk="0" hangingPunct="1">
      <a:defRPr kumimoji="1" sz="1626" kern="1200">
        <a:solidFill>
          <a:schemeClr val="tx1"/>
        </a:solidFill>
        <a:latin typeface="+mn-lt"/>
        <a:ea typeface="+mn-ea"/>
        <a:cs typeface="+mn-cs"/>
      </a:defRPr>
    </a:lvl1pPr>
    <a:lvl2pPr marL="619446" algn="l" defTabSz="1238892" rtl="0" eaLnBrk="1" latinLnBrk="0" hangingPunct="1">
      <a:defRPr kumimoji="1" sz="1626" kern="1200">
        <a:solidFill>
          <a:schemeClr val="tx1"/>
        </a:solidFill>
        <a:latin typeface="+mn-lt"/>
        <a:ea typeface="+mn-ea"/>
        <a:cs typeface="+mn-cs"/>
      </a:defRPr>
    </a:lvl2pPr>
    <a:lvl3pPr marL="1238892" algn="l" defTabSz="1238892" rtl="0" eaLnBrk="1" latinLnBrk="0" hangingPunct="1">
      <a:defRPr kumimoji="1" sz="1626" kern="1200">
        <a:solidFill>
          <a:schemeClr val="tx1"/>
        </a:solidFill>
        <a:latin typeface="+mn-lt"/>
        <a:ea typeface="+mn-ea"/>
        <a:cs typeface="+mn-cs"/>
      </a:defRPr>
    </a:lvl3pPr>
    <a:lvl4pPr marL="1858340" algn="l" defTabSz="1238892" rtl="0" eaLnBrk="1" latinLnBrk="0" hangingPunct="1">
      <a:defRPr kumimoji="1" sz="1626" kern="1200">
        <a:solidFill>
          <a:schemeClr val="tx1"/>
        </a:solidFill>
        <a:latin typeface="+mn-lt"/>
        <a:ea typeface="+mn-ea"/>
        <a:cs typeface="+mn-cs"/>
      </a:defRPr>
    </a:lvl4pPr>
    <a:lvl5pPr marL="2477786" algn="l" defTabSz="1238892" rtl="0" eaLnBrk="1" latinLnBrk="0" hangingPunct="1">
      <a:defRPr kumimoji="1" sz="1626" kern="1200">
        <a:solidFill>
          <a:schemeClr val="tx1"/>
        </a:solidFill>
        <a:latin typeface="+mn-lt"/>
        <a:ea typeface="+mn-ea"/>
        <a:cs typeface="+mn-cs"/>
      </a:defRPr>
    </a:lvl5pPr>
    <a:lvl6pPr marL="3097232" algn="l" defTabSz="1238892" rtl="0" eaLnBrk="1" latinLnBrk="0" hangingPunct="1">
      <a:defRPr kumimoji="1" sz="1626" kern="1200">
        <a:solidFill>
          <a:schemeClr val="tx1"/>
        </a:solidFill>
        <a:latin typeface="+mn-lt"/>
        <a:ea typeface="+mn-ea"/>
        <a:cs typeface="+mn-cs"/>
      </a:defRPr>
    </a:lvl6pPr>
    <a:lvl7pPr marL="3716678" algn="l" defTabSz="1238892" rtl="0" eaLnBrk="1" latinLnBrk="0" hangingPunct="1">
      <a:defRPr kumimoji="1" sz="1626" kern="1200">
        <a:solidFill>
          <a:schemeClr val="tx1"/>
        </a:solidFill>
        <a:latin typeface="+mn-lt"/>
        <a:ea typeface="+mn-ea"/>
        <a:cs typeface="+mn-cs"/>
      </a:defRPr>
    </a:lvl7pPr>
    <a:lvl8pPr marL="4336124" algn="l" defTabSz="1238892" rtl="0" eaLnBrk="1" latinLnBrk="0" hangingPunct="1">
      <a:defRPr kumimoji="1" sz="1626" kern="1200">
        <a:solidFill>
          <a:schemeClr val="tx1"/>
        </a:solidFill>
        <a:latin typeface="+mn-lt"/>
        <a:ea typeface="+mn-ea"/>
        <a:cs typeface="+mn-cs"/>
      </a:defRPr>
    </a:lvl8pPr>
    <a:lvl9pPr marL="4955572" algn="l" defTabSz="1238892" rtl="0" eaLnBrk="1" latinLnBrk="0" hangingPunct="1">
      <a:defRPr kumimoji="1" sz="162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1</a:t>
            </a:fld>
            <a:endParaRPr kumimoji="1" lang="ja-JP" altLang="en-US"/>
          </a:p>
        </p:txBody>
      </p:sp>
    </p:spTree>
    <p:extLst>
      <p:ext uri="{BB962C8B-B14F-4D97-AF65-F5344CB8AC3E}">
        <p14:creationId xmlns:p14="http://schemas.microsoft.com/office/powerpoint/2010/main" val="418996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2</a:t>
            </a:fld>
            <a:endParaRPr kumimoji="1" lang="ja-JP" altLang="en-US"/>
          </a:p>
        </p:txBody>
      </p:sp>
    </p:spTree>
    <p:extLst>
      <p:ext uri="{BB962C8B-B14F-4D97-AF65-F5344CB8AC3E}">
        <p14:creationId xmlns:p14="http://schemas.microsoft.com/office/powerpoint/2010/main" val="50110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3</a:t>
            </a:fld>
            <a:endParaRPr kumimoji="1" lang="ja-JP" altLang="en-US"/>
          </a:p>
        </p:txBody>
      </p:sp>
    </p:spTree>
    <p:extLst>
      <p:ext uri="{BB962C8B-B14F-4D97-AF65-F5344CB8AC3E}">
        <p14:creationId xmlns:p14="http://schemas.microsoft.com/office/powerpoint/2010/main" val="109630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5</a:t>
            </a:fld>
            <a:endParaRPr kumimoji="1" lang="ja-JP" altLang="en-US"/>
          </a:p>
        </p:txBody>
      </p:sp>
    </p:spTree>
    <p:extLst>
      <p:ext uri="{BB962C8B-B14F-4D97-AF65-F5344CB8AC3E}">
        <p14:creationId xmlns:p14="http://schemas.microsoft.com/office/powerpoint/2010/main" val="46614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1. </a:t>
            </a:r>
            <a:r>
              <a:rPr kumimoji="1" lang="ja-JP" altLang="en-US" sz="6000" dirty="0">
                <a:solidFill>
                  <a:schemeClr val="bg1"/>
                </a:solidFill>
              </a:rPr>
              <a:t>要求分析</a:t>
            </a:r>
          </a:p>
        </p:txBody>
      </p:sp>
    </p:spTree>
    <p:extLst>
      <p:ext uri="{BB962C8B-B14F-4D97-AF65-F5344CB8AC3E}">
        <p14:creationId xmlns:p14="http://schemas.microsoft.com/office/powerpoint/2010/main" val="163452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2. </a:t>
            </a:r>
            <a:r>
              <a:rPr kumimoji="1" lang="ja-JP" altLang="en-US" sz="6000" dirty="0">
                <a:solidFill>
                  <a:schemeClr val="bg1"/>
                </a:solidFill>
              </a:rPr>
              <a:t>機能</a:t>
            </a:r>
          </a:p>
        </p:txBody>
      </p:sp>
    </p:spTree>
    <p:extLst>
      <p:ext uri="{BB962C8B-B14F-4D97-AF65-F5344CB8AC3E}">
        <p14:creationId xmlns:p14="http://schemas.microsoft.com/office/powerpoint/2010/main" val="18217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3.</a:t>
            </a:r>
            <a:r>
              <a:rPr kumimoji="1" lang="en-US" altLang="ja-JP" sz="6000" baseline="0" dirty="0">
                <a:solidFill>
                  <a:schemeClr val="bg1"/>
                </a:solidFill>
              </a:rPr>
              <a:t> </a:t>
            </a:r>
            <a:r>
              <a:rPr kumimoji="1" lang="ja-JP" altLang="en-US" sz="6000" baseline="0" dirty="0">
                <a:solidFill>
                  <a:schemeClr val="bg1"/>
                </a:solidFill>
              </a:rPr>
              <a:t>戦略構造</a:t>
            </a:r>
            <a:endParaRPr kumimoji="1" lang="ja-JP" altLang="en-US" sz="6000" dirty="0">
              <a:solidFill>
                <a:schemeClr val="bg1"/>
              </a:solidFill>
            </a:endParaRPr>
          </a:p>
        </p:txBody>
      </p:sp>
    </p:spTree>
    <p:extLst>
      <p:ext uri="{BB962C8B-B14F-4D97-AF65-F5344CB8AC3E}">
        <p14:creationId xmlns:p14="http://schemas.microsoft.com/office/powerpoint/2010/main" val="354180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4.</a:t>
            </a:r>
            <a:r>
              <a:rPr kumimoji="1" lang="en-US" altLang="ja-JP" sz="6000" baseline="0" dirty="0">
                <a:solidFill>
                  <a:schemeClr val="bg1"/>
                </a:solidFill>
              </a:rPr>
              <a:t> </a:t>
            </a:r>
            <a:r>
              <a:rPr kumimoji="1" lang="ja-JP" altLang="en-US" sz="6000" baseline="0" dirty="0">
                <a:solidFill>
                  <a:schemeClr val="bg1"/>
                </a:solidFill>
              </a:rPr>
              <a:t>振舞</a:t>
            </a:r>
            <a:endParaRPr kumimoji="1" lang="en-US" altLang="ja-JP" sz="6000" baseline="0" dirty="0">
              <a:solidFill>
                <a:schemeClr val="bg1"/>
              </a:solidFill>
            </a:endParaRPr>
          </a:p>
        </p:txBody>
      </p:sp>
    </p:spTree>
    <p:extLst>
      <p:ext uri="{BB962C8B-B14F-4D97-AF65-F5344CB8AC3E}">
        <p14:creationId xmlns:p14="http://schemas.microsoft.com/office/powerpoint/2010/main" val="165454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5.</a:t>
            </a:r>
            <a:r>
              <a:rPr kumimoji="1" lang="en-US" altLang="ja-JP" sz="6000" baseline="0" dirty="0">
                <a:solidFill>
                  <a:schemeClr val="bg1"/>
                </a:solidFill>
              </a:rPr>
              <a:t> </a:t>
            </a:r>
            <a:r>
              <a:rPr kumimoji="1" lang="ja-JP" altLang="en-US" sz="6000" baseline="0" dirty="0">
                <a:solidFill>
                  <a:schemeClr val="bg1"/>
                </a:solidFill>
              </a:rPr>
              <a:t>課題</a:t>
            </a:r>
            <a:endParaRPr kumimoji="1" lang="ja-JP" altLang="en-US" sz="6000" dirty="0">
              <a:solidFill>
                <a:schemeClr val="bg1"/>
              </a:solidFill>
            </a:endParaRPr>
          </a:p>
        </p:txBody>
      </p:sp>
    </p:spTree>
    <p:extLst>
      <p:ext uri="{BB962C8B-B14F-4D97-AF65-F5344CB8AC3E}">
        <p14:creationId xmlns:p14="http://schemas.microsoft.com/office/powerpoint/2010/main" val="3192080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userDrawn="1"/>
        </p:nvSpPr>
        <p:spPr>
          <a:xfrm>
            <a:off x="0" y="0"/>
            <a:ext cx="15119350" cy="952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userDrawn="1"/>
        </p:nvSpPr>
        <p:spPr>
          <a:xfrm>
            <a:off x="10912337" y="122307"/>
            <a:ext cx="3595605" cy="707886"/>
          </a:xfrm>
          <a:prstGeom prst="rect">
            <a:avLst/>
          </a:prstGeom>
          <a:noFill/>
        </p:spPr>
        <p:txBody>
          <a:bodyPr wrap="square" rtlCol="0">
            <a:spAutoFit/>
          </a:bodyPr>
          <a:lstStyle/>
          <a:p>
            <a:r>
              <a:rPr kumimoji="1" lang="ja-JP" altLang="en-US" sz="4000" dirty="0">
                <a:solidFill>
                  <a:schemeClr val="bg1"/>
                </a:solidFill>
              </a:rPr>
              <a:t>香川大学</a:t>
            </a:r>
            <a:r>
              <a:rPr kumimoji="1" lang="en-US" altLang="ja-JP" sz="4000" dirty="0">
                <a:solidFill>
                  <a:schemeClr val="bg1"/>
                </a:solidFill>
              </a:rPr>
              <a:t>SLP</a:t>
            </a:r>
            <a:endParaRPr kumimoji="1" lang="ja-JP" altLang="en-US" sz="4000" dirty="0">
              <a:solidFill>
                <a:schemeClr val="bg1"/>
              </a:solidFill>
            </a:endParaRPr>
          </a:p>
        </p:txBody>
      </p:sp>
      <p:pic>
        <p:nvPicPr>
          <p:cNvPr id="2" name="図 1"/>
          <p:cNvPicPr>
            <a:picLocks noChangeAspect="1"/>
          </p:cNvPicPr>
          <p:nvPr userDrawn="1"/>
        </p:nvPicPr>
        <p:blipFill rotWithShape="1">
          <a:blip r:embed="rId7">
            <a:extLst>
              <a:ext uri="{28A0092B-C50C-407E-A947-70E740481C1C}">
                <a14:useLocalDpi xmlns:a14="http://schemas.microsoft.com/office/drawing/2010/main" val="0"/>
              </a:ext>
            </a:extLst>
          </a:blip>
          <a:srcRect b="18283"/>
          <a:stretch/>
        </p:blipFill>
        <p:spPr>
          <a:xfrm>
            <a:off x="13920290" y="156848"/>
            <a:ext cx="1413224" cy="797824"/>
          </a:xfrm>
          <a:prstGeom prst="rect">
            <a:avLst/>
          </a:prstGeom>
        </p:spPr>
      </p:pic>
    </p:spTree>
    <p:extLst>
      <p:ext uri="{BB962C8B-B14F-4D97-AF65-F5344CB8AC3E}">
        <p14:creationId xmlns:p14="http://schemas.microsoft.com/office/powerpoint/2010/main" val="1051467156"/>
      </p:ext>
    </p:extLst>
  </p:cSld>
  <p:clrMap bg1="lt1" tx1="dk1" bg2="lt2" tx2="dk2" accent1="accent1" accent2="accent2" accent3="accent3" accent4="accent4" accent5="accent5" accent6="accent6" hlink="hlink" folHlink="folHlink"/>
  <p:sldLayoutIdLst>
    <p:sldLayoutId id="2147483676" r:id="rId1"/>
    <p:sldLayoutId id="2147483680" r:id="rId2"/>
    <p:sldLayoutId id="2147483677" r:id="rId3"/>
    <p:sldLayoutId id="2147483678" r:id="rId4"/>
    <p:sldLayoutId id="2147483679" r:id="rId5"/>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7"/>
          <p:cNvGrpSpPr/>
          <p:nvPr/>
        </p:nvGrpSpPr>
        <p:grpSpPr>
          <a:xfrm>
            <a:off x="5314932" y="6731028"/>
            <a:ext cx="1047220" cy="1986943"/>
            <a:chOff x="10115907" y="4022152"/>
            <a:chExt cx="413861" cy="895838"/>
          </a:xfrm>
        </p:grpSpPr>
        <p:pic>
          <p:nvPicPr>
            <p:cNvPr id="99" name="図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267895">
              <a:off x="9874919" y="4263140"/>
              <a:ext cx="895838" cy="413861"/>
            </a:xfrm>
            <a:prstGeom prst="rect">
              <a:avLst/>
            </a:prstGeom>
          </p:spPr>
        </p:pic>
        <p:sp>
          <p:nvSpPr>
            <p:cNvPr id="100" name="フリーフォーム 9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TextBox 8"/>
          <p:cNvSpPr txBox="1"/>
          <p:nvPr/>
        </p:nvSpPr>
        <p:spPr>
          <a:xfrm>
            <a:off x="146998" y="1198716"/>
            <a:ext cx="1415772"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ja-JP" altLang="en-US" sz="2400" dirty="0">
                <a:solidFill>
                  <a:schemeClr val="bg1"/>
                </a:solidFill>
                <a:latin typeface="Migu 1M" panose="020B0509020203020207" pitchFamily="49" charset="-128"/>
                <a:ea typeface="Migu 1M" panose="020B0509020203020207" pitchFamily="49" charset="-128"/>
                <a:cs typeface="Migu 1M Regular"/>
              </a:rPr>
              <a:t>課題設定</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grpSp>
        <p:nvGrpSpPr>
          <p:cNvPr id="15" name="Group 14"/>
          <p:cNvGrpSpPr/>
          <p:nvPr/>
        </p:nvGrpSpPr>
        <p:grpSpPr>
          <a:xfrm>
            <a:off x="8856670" y="3128748"/>
            <a:ext cx="1059075" cy="1276653"/>
            <a:chOff x="10516365" y="1750753"/>
            <a:chExt cx="702751" cy="1070380"/>
          </a:xfrm>
        </p:grpSpPr>
        <p:grpSp>
          <p:nvGrpSpPr>
            <p:cNvPr id="5" name="Group 4"/>
            <p:cNvGrpSpPr/>
            <p:nvPr/>
          </p:nvGrpSpPr>
          <p:grpSpPr>
            <a:xfrm>
              <a:off x="10516365" y="1750753"/>
              <a:ext cx="702751" cy="1070380"/>
              <a:chOff x="10753372" y="1714209"/>
              <a:chExt cx="903050" cy="1482460"/>
            </a:xfrm>
          </p:grpSpPr>
          <p:sp>
            <p:nvSpPr>
              <p:cNvPr id="16" name="台形 15"/>
              <p:cNvSpPr/>
              <p:nvPr/>
            </p:nvSpPr>
            <p:spPr>
              <a:xfrm>
                <a:off x="10753372" y="3021370"/>
                <a:ext cx="903050" cy="175299"/>
              </a:xfrm>
              <a:prstGeom prst="trapezoid">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0461389" y="2163661"/>
                <a:ext cx="1442868" cy="543963"/>
              </a:xfrm>
              <a:prstGeom prst="rect">
                <a:avLst/>
              </a:prstGeom>
            </p:spPr>
          </p:pic>
        </p:grpSp>
        <p:sp>
          <p:nvSpPr>
            <p:cNvPr id="29" name="フリーフォーム 28"/>
            <p:cNvSpPr/>
            <p:nvPr/>
          </p:nvSpPr>
          <p:spPr>
            <a:xfrm>
              <a:off x="10647451" y="2441884"/>
              <a:ext cx="68455" cy="60034"/>
            </a:xfrm>
            <a:custGeom>
              <a:avLst/>
              <a:gdLst>
                <a:gd name="connsiteX0" fmla="*/ 83619 w 83619"/>
                <a:gd name="connsiteY0" fmla="*/ 152400 h 152400"/>
                <a:gd name="connsiteX1" fmla="*/ 16944 w 83619"/>
                <a:gd name="connsiteY1" fmla="*/ 0 h 152400"/>
              </a:gdLst>
              <a:ahLst/>
              <a:cxnLst>
                <a:cxn ang="0">
                  <a:pos x="connsiteX0" y="connsiteY0"/>
                </a:cxn>
                <a:cxn ang="0">
                  <a:pos x="connsiteX1" y="connsiteY1"/>
                </a:cxn>
              </a:cxnLst>
              <a:rect l="l" t="t" r="r" b="b"/>
              <a:pathLst>
                <a:path w="83619" h="152400">
                  <a:moveTo>
                    <a:pt x="83619" y="152400"/>
                  </a:moveTo>
                  <a:cubicBezTo>
                    <a:pt x="27263" y="95250"/>
                    <a:pt x="-29093" y="38100"/>
                    <a:pt x="16944" y="0"/>
                  </a:cubicBezTo>
                </a:path>
              </a:pathLst>
            </a:cu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Group 7"/>
          <p:cNvGrpSpPr/>
          <p:nvPr/>
        </p:nvGrpSpPr>
        <p:grpSpPr>
          <a:xfrm>
            <a:off x="3289942" y="6512448"/>
            <a:ext cx="1047220" cy="1986943"/>
            <a:chOff x="10119001" y="4075114"/>
            <a:chExt cx="413861" cy="895838"/>
          </a:xfrm>
        </p:grpSpPr>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267895">
              <a:off x="9878013" y="4316102"/>
              <a:ext cx="895838" cy="413861"/>
            </a:xfrm>
            <a:prstGeom prst="rect">
              <a:avLst/>
            </a:prstGeom>
          </p:spPr>
        </p:pic>
        <p:sp>
          <p:nvSpPr>
            <p:cNvPr id="30" name="フリーフォーム 2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p:nvGrpSpPr>
        <p:grpSpPr>
          <a:xfrm>
            <a:off x="8846069" y="4620157"/>
            <a:ext cx="1080275" cy="1220154"/>
            <a:chOff x="10068076" y="3069866"/>
            <a:chExt cx="942453" cy="1062404"/>
          </a:xfrm>
        </p:grpSpPr>
        <p:sp>
          <p:nvSpPr>
            <p:cNvPr id="52" name="台形 15"/>
            <p:cNvSpPr/>
            <p:nvPr/>
          </p:nvSpPr>
          <p:spPr>
            <a:xfrm>
              <a:off x="10068076" y="4005312"/>
              <a:ext cx="942453" cy="126958"/>
            </a:xfrm>
            <a:prstGeom prst="trapezoid">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flipV="1">
              <a:off x="9985207" y="3307005"/>
              <a:ext cx="1045437" cy="571160"/>
            </a:xfrm>
            <a:prstGeom prst="rect">
              <a:avLst/>
            </a:prstGeom>
            <a:scene3d>
              <a:camera prst="orthographicFront">
                <a:rot lat="0" lon="10799999" rev="10799999"/>
              </a:camera>
              <a:lightRig rig="threePt" dir="t"/>
            </a:scene3d>
          </p:spPr>
        </p:pic>
        <p:sp>
          <p:nvSpPr>
            <p:cNvPr id="40" name="フリーフォーム 39"/>
            <p:cNvSpPr/>
            <p:nvPr/>
          </p:nvSpPr>
          <p:spPr>
            <a:xfrm>
              <a:off x="10199841" y="3996895"/>
              <a:ext cx="145951" cy="68282"/>
            </a:xfrm>
            <a:custGeom>
              <a:avLst/>
              <a:gdLst>
                <a:gd name="connsiteX0" fmla="*/ 133350 w 133350"/>
                <a:gd name="connsiteY0" fmla="*/ 0 h 76200"/>
                <a:gd name="connsiteX1" fmla="*/ 0 w 133350"/>
                <a:gd name="connsiteY1" fmla="*/ 76200 h 76200"/>
              </a:gdLst>
              <a:ahLst/>
              <a:cxnLst>
                <a:cxn ang="0">
                  <a:pos x="connsiteX0" y="connsiteY0"/>
                </a:cxn>
                <a:cxn ang="0">
                  <a:pos x="connsiteX1" y="connsiteY1"/>
                </a:cxn>
              </a:cxnLst>
              <a:rect l="l" t="t" r="r" b="b"/>
              <a:pathLst>
                <a:path w="133350" h="76200">
                  <a:moveTo>
                    <a:pt x="133350" y="0"/>
                  </a:moveTo>
                  <a:lnTo>
                    <a:pt x="0" y="76200"/>
                  </a:ln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TextBox 8"/>
          <p:cNvSpPr txBox="1"/>
          <p:nvPr/>
        </p:nvSpPr>
        <p:spPr>
          <a:xfrm>
            <a:off x="8143220" y="1198715"/>
            <a:ext cx="2025509" cy="461665"/>
          </a:xfrm>
          <a:prstGeom prst="rect">
            <a:avLst/>
          </a:prstGeom>
          <a:solidFill>
            <a:schemeClr val="accent6">
              <a:lumMod val="75000"/>
            </a:schemeClr>
          </a:solidFill>
          <a:ln w="28575">
            <a:noFill/>
          </a:ln>
        </p:spPr>
        <p:txBody>
          <a:bodyPr wrap="square" rtlCol="0">
            <a:spAutoFit/>
          </a:bodyPr>
          <a:lstStyle/>
          <a:p>
            <a:pPr algn="ctr"/>
            <a:r>
              <a:rPr lang="ja-JP" altLang="en-US" sz="2400" dirty="0">
                <a:solidFill>
                  <a:schemeClr val="bg1"/>
                </a:solidFill>
                <a:latin typeface="Migu 1M" panose="020B0509020203020207" pitchFamily="49" charset="-128"/>
                <a:ea typeface="Migu 1M" panose="020B0509020203020207" pitchFamily="49" charset="-128"/>
                <a:cs typeface="Migu 1M Regular"/>
              </a:rPr>
              <a:t>スタイル一覧</a:t>
            </a:r>
            <a:endParaRPr lang="en-US" altLang="ja-JP" sz="2400" dirty="0">
              <a:solidFill>
                <a:schemeClr val="bg1"/>
              </a:solidFill>
              <a:latin typeface="Migu 1M" panose="020B0509020203020207" pitchFamily="49" charset="-128"/>
              <a:ea typeface="Migu 1M" panose="020B0509020203020207" pitchFamily="49" charset="-128"/>
              <a:cs typeface="Migu 1M Regular"/>
            </a:endParaRPr>
          </a:p>
        </p:txBody>
      </p:sp>
      <p:pic>
        <p:nvPicPr>
          <p:cNvPr id="7" name="図 6"/>
          <p:cNvPicPr>
            <a:picLocks noChangeAspect="1"/>
          </p:cNvPicPr>
          <p:nvPr/>
        </p:nvPicPr>
        <p:blipFill rotWithShape="1">
          <a:blip r:embed="rId6" cstate="print">
            <a:extLst>
              <a:ext uri="{28A0092B-C50C-407E-A947-70E740481C1C}">
                <a14:useLocalDpi xmlns:a14="http://schemas.microsoft.com/office/drawing/2010/main" val="0"/>
              </a:ext>
            </a:extLst>
          </a:blip>
          <a:srcRect l="10593"/>
          <a:stretch/>
        </p:blipFill>
        <p:spPr>
          <a:xfrm>
            <a:off x="6090483" y="1487030"/>
            <a:ext cx="1503654" cy="1418566"/>
          </a:xfrm>
          <a:prstGeom prst="rect">
            <a:avLst/>
          </a:prstGeom>
        </p:spPr>
      </p:pic>
      <p:sp>
        <p:nvSpPr>
          <p:cNvPr id="67" name="テキスト ボックス 31"/>
          <p:cNvSpPr txBox="1"/>
          <p:nvPr/>
        </p:nvSpPr>
        <p:spPr>
          <a:xfrm>
            <a:off x="267370" y="1782301"/>
            <a:ext cx="6148670" cy="646331"/>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選択課題 </a:t>
            </a:r>
            <a:r>
              <a:rPr lang="en-US" altLang="ja-JP" sz="1800" dirty="0">
                <a:latin typeface="Migu 1M" panose="020B0509020203020207" pitchFamily="49" charset="-128"/>
                <a:ea typeface="Migu 1M" panose="020B0509020203020207" pitchFamily="49" charset="-128"/>
              </a:rPr>
              <a:t>: </a:t>
            </a:r>
            <a:r>
              <a:rPr lang="ja-JP" altLang="en-US" sz="1800" dirty="0">
                <a:latin typeface="Migu 1M" panose="020B0509020203020207" pitchFamily="49" charset="-128"/>
                <a:ea typeface="Migu 1M" panose="020B0509020203020207" pitchFamily="49" charset="-128"/>
              </a:rPr>
              <a:t>ルックアップゲート</a:t>
            </a:r>
            <a:endParaRPr lang="en-US" altLang="ja-JP" sz="1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目標設定 </a:t>
            </a:r>
            <a:r>
              <a:rPr lang="en-US" altLang="ja-JP" sz="1800" dirty="0">
                <a:latin typeface="Migu 1M" panose="020B0509020203020207" pitchFamily="49" charset="-128"/>
                <a:ea typeface="Migu 1M" panose="020B0509020203020207" pitchFamily="49" charset="-128"/>
              </a:rPr>
              <a:t>: </a:t>
            </a:r>
            <a:r>
              <a:rPr lang="ja-JP" altLang="en-US" sz="1800" dirty="0">
                <a:latin typeface="Migu 1M" panose="020B0509020203020207" pitchFamily="49" charset="-128"/>
                <a:ea typeface="Migu 1M" panose="020B0509020203020207" pitchFamily="49" charset="-128"/>
              </a:rPr>
              <a:t>ルックアップゲートをシングルで攻略する</a:t>
            </a:r>
            <a:endParaRPr lang="en-US" altLang="ja-JP" sz="1800" dirty="0">
              <a:latin typeface="Migu 1M" panose="020B0509020203020207" pitchFamily="49" charset="-128"/>
              <a:ea typeface="Migu 1M" panose="020B0509020203020207" pitchFamily="49" charset="-128"/>
            </a:endParaRPr>
          </a:p>
        </p:txBody>
      </p:sp>
      <p:sp>
        <p:nvSpPr>
          <p:cNvPr id="68" name="TextBox 8"/>
          <p:cNvSpPr txBox="1"/>
          <p:nvPr/>
        </p:nvSpPr>
        <p:spPr>
          <a:xfrm>
            <a:off x="146998" y="2905596"/>
            <a:ext cx="2031325"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ja-JP" altLang="en-US" sz="2400" dirty="0">
                <a:solidFill>
                  <a:schemeClr val="bg1"/>
                </a:solidFill>
                <a:latin typeface="Migu 1M" panose="020B0509020203020207" pitchFamily="49" charset="-128"/>
                <a:ea typeface="Migu 1M" panose="020B0509020203020207" pitchFamily="49" charset="-128"/>
                <a:cs typeface="Migu 1M Regular"/>
              </a:rPr>
              <a:t>攻略のながれ</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69" name="テキスト ボックス 31"/>
          <p:cNvSpPr txBox="1"/>
          <p:nvPr/>
        </p:nvSpPr>
        <p:spPr>
          <a:xfrm>
            <a:off x="267370" y="3550736"/>
            <a:ext cx="4792310" cy="369332"/>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〇 事前条件</a:t>
            </a:r>
            <a:endParaRPr lang="en-US" altLang="ja-JP" sz="1800" dirty="0">
              <a:latin typeface="Migu 1M" panose="020B0509020203020207" pitchFamily="49" charset="-128"/>
              <a:ea typeface="Migu 1M" panose="020B0509020203020207" pitchFamily="49" charset="-128"/>
            </a:endParaRPr>
          </a:p>
        </p:txBody>
      </p:sp>
      <p:sp>
        <p:nvSpPr>
          <p:cNvPr id="70" name="テキスト ボックス 31"/>
          <p:cNvSpPr txBox="1"/>
          <p:nvPr/>
        </p:nvSpPr>
        <p:spPr>
          <a:xfrm>
            <a:off x="267370" y="4047471"/>
            <a:ext cx="7886030" cy="830997"/>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・ゴールゲート</a:t>
            </a:r>
            <a:r>
              <a:rPr lang="en-US" altLang="ja-JP" sz="1600" dirty="0">
                <a:latin typeface="Migu 1M" panose="020B0509020203020207" pitchFamily="49" charset="-128"/>
                <a:ea typeface="Migu 1M" panose="020B0509020203020207" pitchFamily="49" charset="-128"/>
              </a:rPr>
              <a:t>L</a:t>
            </a:r>
            <a:r>
              <a:rPr lang="ja-JP" altLang="en-US" sz="1600" dirty="0">
                <a:latin typeface="Migu 1M" panose="020B0509020203020207" pitchFamily="49" charset="-128"/>
                <a:ea typeface="Migu 1M" panose="020B0509020203020207" pitchFamily="49" charset="-128"/>
              </a:rPr>
              <a:t>をクリアし、ルックアップゲート前の灰色の線を通過している</a:t>
            </a:r>
            <a:endParaRPr lang="en-US" altLang="ja-JP" sz="1600" dirty="0">
              <a:latin typeface="Migu 1M" panose="020B0509020203020207" pitchFamily="49" charset="-128"/>
              <a:ea typeface="Migu 1M" panose="020B0509020203020207" pitchFamily="49" charset="-128"/>
            </a:endParaRPr>
          </a:p>
          <a:p>
            <a:r>
              <a:rPr lang="ja-JP" altLang="en-US" sz="1600" dirty="0">
                <a:latin typeface="Migu 1M" panose="020B0509020203020207" pitchFamily="49" charset="-128"/>
                <a:ea typeface="Migu 1M" panose="020B0509020203020207" pitchFamily="49" charset="-128"/>
              </a:rPr>
              <a:t>・走行体はバランス走行を行っている</a:t>
            </a:r>
            <a:endParaRPr lang="en-US" altLang="ja-JP" sz="1600" dirty="0">
              <a:latin typeface="Migu 1M" panose="020B0509020203020207" pitchFamily="49" charset="-128"/>
              <a:ea typeface="Migu 1M" panose="020B0509020203020207" pitchFamily="49" charset="-128"/>
            </a:endParaRPr>
          </a:p>
          <a:p>
            <a:r>
              <a:rPr lang="ja-JP" altLang="en-US" sz="1600" dirty="0">
                <a:latin typeface="Migu 1M" panose="020B0509020203020207" pitchFamily="49" charset="-128"/>
                <a:ea typeface="Migu 1M" panose="020B0509020203020207" pitchFamily="49" charset="-128"/>
              </a:rPr>
              <a:t>・</a:t>
            </a:r>
            <a:r>
              <a:rPr lang="en-US" altLang="ja-JP" sz="1600" dirty="0">
                <a:latin typeface="Migu 1M" panose="020B0509020203020207" pitchFamily="49" charset="-128"/>
                <a:ea typeface="Migu 1M" panose="020B0509020203020207" pitchFamily="49" charset="-128"/>
              </a:rPr>
              <a:t>(</a:t>
            </a:r>
            <a:r>
              <a:rPr lang="ja-JP" altLang="en-US" sz="1600" dirty="0">
                <a:latin typeface="Migu 1M" panose="020B0509020203020207" pitchFamily="49" charset="-128"/>
                <a:ea typeface="Migu 1M" panose="020B0509020203020207" pitchFamily="49" charset="-128"/>
              </a:rPr>
              <a:t>走行体は緩やかなスピードで走行している</a:t>
            </a:r>
            <a:r>
              <a:rPr lang="en-US" altLang="ja-JP" sz="1600" dirty="0">
                <a:latin typeface="Migu 1M" panose="020B0509020203020207" pitchFamily="49" charset="-128"/>
                <a:ea typeface="Migu 1M" panose="020B0509020203020207" pitchFamily="49" charset="-128"/>
              </a:rPr>
              <a:t>)</a:t>
            </a:r>
          </a:p>
        </p:txBody>
      </p:sp>
      <p:sp>
        <p:nvSpPr>
          <p:cNvPr id="71" name="テキスト ボックス 31"/>
          <p:cNvSpPr txBox="1"/>
          <p:nvPr/>
        </p:nvSpPr>
        <p:spPr>
          <a:xfrm>
            <a:off x="267370" y="4934423"/>
            <a:ext cx="4792310" cy="369332"/>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〇 攻略のながれ</a:t>
            </a:r>
            <a:endParaRPr lang="en-US" altLang="ja-JP" sz="1800" dirty="0">
              <a:latin typeface="Migu 1M" panose="020B0509020203020207" pitchFamily="49" charset="-128"/>
              <a:ea typeface="Migu 1M" panose="020B0509020203020207" pitchFamily="49" charset="-128"/>
            </a:endParaRPr>
          </a:p>
        </p:txBody>
      </p:sp>
      <p:sp>
        <p:nvSpPr>
          <p:cNvPr id="72" name="テキスト ボックス 31"/>
          <p:cNvSpPr txBox="1"/>
          <p:nvPr/>
        </p:nvSpPr>
        <p:spPr>
          <a:xfrm>
            <a:off x="328330" y="5399334"/>
            <a:ext cx="7886030" cy="830997"/>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① ライントレース中にゲートを検知する</a:t>
            </a:r>
            <a:endParaRPr lang="en-US" altLang="ja-JP" sz="1600" dirty="0">
              <a:latin typeface="Migu 1M" panose="020B0509020203020207" pitchFamily="49" charset="-128"/>
              <a:ea typeface="Migu 1M" panose="020B0509020203020207" pitchFamily="49" charset="-128"/>
            </a:endParaRPr>
          </a:p>
          <a:p>
            <a:r>
              <a:rPr lang="ja-JP" altLang="en-US" sz="1600" dirty="0">
                <a:latin typeface="Migu 1M" panose="020B0509020203020207" pitchFamily="49" charset="-128"/>
                <a:ea typeface="Migu 1M" panose="020B0509020203020207" pitchFamily="49" charset="-128"/>
              </a:rPr>
              <a:t>② ゲートを通れるように姿勢を変える</a:t>
            </a:r>
            <a:endParaRPr lang="en-US" altLang="ja-JP" sz="1600" dirty="0">
              <a:latin typeface="Migu 1M" panose="020B0509020203020207" pitchFamily="49" charset="-128"/>
              <a:ea typeface="Migu 1M" panose="020B0509020203020207" pitchFamily="49" charset="-128"/>
            </a:endParaRPr>
          </a:p>
          <a:p>
            <a:r>
              <a:rPr lang="ja-JP" altLang="en-US" sz="1600" dirty="0">
                <a:latin typeface="Migu 1M" panose="020B0509020203020207" pitchFamily="49" charset="-128"/>
                <a:ea typeface="Migu 1M" panose="020B0509020203020207" pitchFamily="49" charset="-128"/>
              </a:rPr>
              <a:t>③ ゲートを通過する</a:t>
            </a:r>
            <a:endParaRPr lang="en-US" altLang="ja-JP" sz="1600" dirty="0">
              <a:latin typeface="Migu 1M" panose="020B0509020203020207" pitchFamily="49" charset="-128"/>
              <a:ea typeface="Migu 1M" panose="020B0509020203020207" pitchFamily="49" charset="-128"/>
            </a:endParaRPr>
          </a:p>
        </p:txBody>
      </p:sp>
      <p:grpSp>
        <p:nvGrpSpPr>
          <p:cNvPr id="73" name="Group 14"/>
          <p:cNvGrpSpPr/>
          <p:nvPr/>
        </p:nvGrpSpPr>
        <p:grpSpPr>
          <a:xfrm>
            <a:off x="564873" y="6616030"/>
            <a:ext cx="1040722" cy="2007387"/>
            <a:chOff x="10638898" y="1750752"/>
            <a:chExt cx="423310" cy="1041793"/>
          </a:xfrm>
        </p:grpSpPr>
        <p:pic>
          <p:nvPicPr>
            <p:cNvPr id="81" name="図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0329656" y="2059994"/>
              <a:ext cx="1041793" cy="423310"/>
            </a:xfrm>
            <a:prstGeom prst="rect">
              <a:avLst/>
            </a:prstGeom>
          </p:spPr>
        </p:pic>
        <p:sp>
          <p:nvSpPr>
            <p:cNvPr id="77" name="フリーフォーム 76"/>
            <p:cNvSpPr/>
            <p:nvPr/>
          </p:nvSpPr>
          <p:spPr>
            <a:xfrm>
              <a:off x="10647451" y="2441884"/>
              <a:ext cx="68455" cy="60034"/>
            </a:xfrm>
            <a:custGeom>
              <a:avLst/>
              <a:gdLst>
                <a:gd name="connsiteX0" fmla="*/ 83619 w 83619"/>
                <a:gd name="connsiteY0" fmla="*/ 152400 h 152400"/>
                <a:gd name="connsiteX1" fmla="*/ 16944 w 83619"/>
                <a:gd name="connsiteY1" fmla="*/ 0 h 152400"/>
              </a:gdLst>
              <a:ahLst/>
              <a:cxnLst>
                <a:cxn ang="0">
                  <a:pos x="connsiteX0" y="connsiteY0"/>
                </a:cxn>
                <a:cxn ang="0">
                  <a:pos x="connsiteX1" y="connsiteY1"/>
                </a:cxn>
              </a:cxnLst>
              <a:rect l="l" t="t" r="r" b="b"/>
              <a:pathLst>
                <a:path w="83619" h="152400">
                  <a:moveTo>
                    <a:pt x="83619" y="152400"/>
                  </a:moveTo>
                  <a:cubicBezTo>
                    <a:pt x="27263" y="95250"/>
                    <a:pt x="-29093" y="38100"/>
                    <a:pt x="16944" y="0"/>
                  </a:cubicBezTo>
                </a:path>
              </a:pathLst>
            </a:cu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002466" y="6423120"/>
            <a:ext cx="520438" cy="2279866"/>
            <a:chOff x="1999508" y="6323445"/>
            <a:chExt cx="520438" cy="2097861"/>
          </a:xfrm>
        </p:grpSpPr>
        <p:pic>
          <p:nvPicPr>
            <p:cNvPr id="10" name="図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17" name="直線コネクタ 16"/>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6" name="Picture 2" descr="クリックすると新しいウィンドウで開きます"/>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8145360">
            <a:off x="1450333" y="6412020"/>
            <a:ext cx="614422" cy="612465"/>
          </a:xfrm>
          <a:prstGeom prst="rect">
            <a:avLst/>
          </a:prstGeom>
          <a:noFill/>
          <a:extLst>
            <a:ext uri="{909E8E84-426E-40DD-AFC4-6F175D3DCCD1}">
              <a14:hiddenFill xmlns:a14="http://schemas.microsoft.com/office/drawing/2010/main">
                <a:solidFill>
                  <a:srgbClr val="FFFFFF"/>
                </a:solidFill>
              </a14:hiddenFill>
            </a:ext>
          </a:extLst>
        </p:spPr>
      </p:pic>
      <p:sp>
        <p:nvSpPr>
          <p:cNvPr id="83" name="テキスト ボックス 31"/>
          <p:cNvSpPr txBox="1"/>
          <p:nvPr/>
        </p:nvSpPr>
        <p:spPr>
          <a:xfrm>
            <a:off x="328330" y="6232786"/>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①</a:t>
            </a:r>
            <a:endParaRPr lang="en-US" altLang="ja-JP" sz="1600" dirty="0">
              <a:latin typeface="Migu 1M" panose="020B0509020203020207" pitchFamily="49" charset="-128"/>
              <a:ea typeface="Migu 1M" panose="020B0509020203020207" pitchFamily="49" charset="-128"/>
            </a:endParaRPr>
          </a:p>
        </p:txBody>
      </p:sp>
      <p:sp>
        <p:nvSpPr>
          <p:cNvPr id="84" name="テキスト ボックス 31"/>
          <p:cNvSpPr txBox="1"/>
          <p:nvPr/>
        </p:nvSpPr>
        <p:spPr>
          <a:xfrm>
            <a:off x="2591735" y="6236349"/>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②</a:t>
            </a:r>
            <a:endParaRPr lang="en-US" altLang="ja-JP" sz="1600" dirty="0">
              <a:latin typeface="Migu 1M" panose="020B0509020203020207" pitchFamily="49" charset="-128"/>
              <a:ea typeface="Migu 1M" panose="020B0509020203020207" pitchFamily="49" charset="-128"/>
            </a:endParaRPr>
          </a:p>
        </p:txBody>
      </p:sp>
      <p:grpSp>
        <p:nvGrpSpPr>
          <p:cNvPr id="89" name="グループ化 88"/>
          <p:cNvGrpSpPr/>
          <p:nvPr/>
        </p:nvGrpSpPr>
        <p:grpSpPr>
          <a:xfrm>
            <a:off x="8913155" y="6121067"/>
            <a:ext cx="1144447" cy="1324836"/>
            <a:chOff x="10097955" y="4373166"/>
            <a:chExt cx="942453" cy="963421"/>
          </a:xfrm>
        </p:grpSpPr>
        <p:sp>
          <p:nvSpPr>
            <p:cNvPr id="90" name="台形 15"/>
            <p:cNvSpPr/>
            <p:nvPr/>
          </p:nvSpPr>
          <p:spPr>
            <a:xfrm>
              <a:off x="10097955" y="5185205"/>
              <a:ext cx="942453" cy="126958"/>
            </a:xfrm>
            <a:prstGeom prst="trapezoid">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91" name="Group 7"/>
            <p:cNvGrpSpPr/>
            <p:nvPr/>
          </p:nvGrpSpPr>
          <p:grpSpPr>
            <a:xfrm>
              <a:off x="10230273" y="4373166"/>
              <a:ext cx="573690" cy="963421"/>
              <a:chOff x="10115907" y="4022152"/>
              <a:chExt cx="413861" cy="895838"/>
            </a:xfrm>
          </p:grpSpPr>
          <p:pic>
            <p:nvPicPr>
              <p:cNvPr id="92" name="図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267895">
                <a:off x="9874919" y="4263140"/>
                <a:ext cx="895838" cy="413861"/>
              </a:xfrm>
              <a:prstGeom prst="rect">
                <a:avLst/>
              </a:prstGeom>
            </p:spPr>
          </p:pic>
          <p:sp>
            <p:nvSpPr>
              <p:cNvPr id="93" name="フリーフォーム 92"/>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8" name="右カーブ矢印 27"/>
          <p:cNvSpPr/>
          <p:nvPr/>
        </p:nvSpPr>
        <p:spPr>
          <a:xfrm rot="3971918">
            <a:off x="3176028" y="6091073"/>
            <a:ext cx="279441" cy="904767"/>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31"/>
          <p:cNvSpPr txBox="1"/>
          <p:nvPr/>
        </p:nvSpPr>
        <p:spPr>
          <a:xfrm>
            <a:off x="4780478" y="6247691"/>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③</a:t>
            </a:r>
            <a:endParaRPr lang="en-US" altLang="ja-JP" sz="1600" dirty="0">
              <a:latin typeface="Migu 1M" panose="020B0509020203020207" pitchFamily="49" charset="-128"/>
              <a:ea typeface="Migu 1M" panose="020B0509020203020207" pitchFamily="49" charset="-128"/>
            </a:endParaRPr>
          </a:p>
        </p:txBody>
      </p:sp>
      <p:grpSp>
        <p:nvGrpSpPr>
          <p:cNvPr id="95" name="グループ化 94"/>
          <p:cNvGrpSpPr/>
          <p:nvPr/>
        </p:nvGrpSpPr>
        <p:grpSpPr>
          <a:xfrm>
            <a:off x="5838669" y="6322420"/>
            <a:ext cx="520438" cy="2363765"/>
            <a:chOff x="1999508" y="6323445"/>
            <a:chExt cx="520438" cy="2097861"/>
          </a:xfrm>
        </p:grpSpPr>
        <p:pic>
          <p:nvPicPr>
            <p:cNvPr id="96" name="図 95"/>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97" name="直線コネクタ 96"/>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テキスト ボックス 31"/>
          <p:cNvSpPr txBox="1"/>
          <p:nvPr/>
        </p:nvSpPr>
        <p:spPr>
          <a:xfrm>
            <a:off x="8367863" y="1786328"/>
            <a:ext cx="6521844" cy="1077218"/>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ゲートを通るためには、倒立スタイルから尻尾を使って姿勢を変える必要がある。</a:t>
            </a:r>
            <a:endParaRPr lang="en-US" altLang="ja-JP" sz="1600" dirty="0">
              <a:latin typeface="Migu 1M" panose="020B0509020203020207" pitchFamily="49" charset="-128"/>
              <a:ea typeface="Migu 1M" panose="020B0509020203020207" pitchFamily="49" charset="-128"/>
            </a:endParaRPr>
          </a:p>
          <a:p>
            <a:r>
              <a:rPr lang="ja-JP" altLang="en-US" sz="1600" dirty="0">
                <a:latin typeface="Migu 1M" panose="020B0509020203020207" pitchFamily="49" charset="-128"/>
                <a:ea typeface="Migu 1M" panose="020B0509020203020207" pitchFamily="49" charset="-128"/>
              </a:rPr>
              <a:t>　一度にゲートを通過できる姿勢に倒すことはできないと考えたので、走行体の姿勢を</a:t>
            </a:r>
            <a:r>
              <a:rPr lang="en-US" altLang="ja-JP" sz="1600" dirty="0">
                <a:latin typeface="Migu 1M" panose="020B0509020203020207" pitchFamily="49" charset="-128"/>
                <a:ea typeface="Migu 1M" panose="020B0509020203020207" pitchFamily="49" charset="-128"/>
              </a:rPr>
              <a:t>3</a:t>
            </a:r>
            <a:r>
              <a:rPr lang="ja-JP" altLang="en-US" sz="1600" dirty="0">
                <a:latin typeface="Migu 1M" panose="020B0509020203020207" pitchFamily="49" charset="-128"/>
                <a:ea typeface="Migu 1M" panose="020B0509020203020207" pitchFamily="49" charset="-128"/>
              </a:rPr>
              <a:t>段階のスタイルに分けて変更を行う。</a:t>
            </a:r>
            <a:endParaRPr lang="en-US" altLang="ja-JP" sz="1600" dirty="0">
              <a:latin typeface="Migu 1M" panose="020B0509020203020207" pitchFamily="49" charset="-128"/>
              <a:ea typeface="Migu 1M" panose="020B0509020203020207" pitchFamily="49" charset="-128"/>
            </a:endParaRPr>
          </a:p>
        </p:txBody>
      </p:sp>
      <p:sp>
        <p:nvSpPr>
          <p:cNvPr id="102" name="テキスト ボックス 31"/>
          <p:cNvSpPr txBox="1"/>
          <p:nvPr/>
        </p:nvSpPr>
        <p:spPr>
          <a:xfrm>
            <a:off x="10168729" y="3131018"/>
            <a:ext cx="4792310" cy="369332"/>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〇 倒立スタイル</a:t>
            </a:r>
            <a:endParaRPr lang="en-US" altLang="ja-JP" sz="1800" dirty="0">
              <a:latin typeface="Migu 1M" panose="020B0509020203020207" pitchFamily="49" charset="-128"/>
              <a:ea typeface="Migu 1M" panose="020B0509020203020207" pitchFamily="49" charset="-128"/>
            </a:endParaRPr>
          </a:p>
        </p:txBody>
      </p:sp>
      <p:sp>
        <p:nvSpPr>
          <p:cNvPr id="103" name="テキスト ボックス 31"/>
          <p:cNvSpPr txBox="1"/>
          <p:nvPr/>
        </p:nvSpPr>
        <p:spPr>
          <a:xfrm>
            <a:off x="10168729" y="4732526"/>
            <a:ext cx="4792310" cy="369332"/>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〇 尻尾スタイル</a:t>
            </a:r>
            <a:endParaRPr lang="en-US" altLang="ja-JP" sz="1800" dirty="0">
              <a:latin typeface="Migu 1M" panose="020B0509020203020207" pitchFamily="49" charset="-128"/>
              <a:ea typeface="Migu 1M" panose="020B0509020203020207" pitchFamily="49" charset="-128"/>
            </a:endParaRPr>
          </a:p>
        </p:txBody>
      </p:sp>
      <p:sp>
        <p:nvSpPr>
          <p:cNvPr id="104" name="テキスト ボックス 31"/>
          <p:cNvSpPr txBox="1"/>
          <p:nvPr/>
        </p:nvSpPr>
        <p:spPr>
          <a:xfrm>
            <a:off x="10194584" y="6239128"/>
            <a:ext cx="4792310" cy="369332"/>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〇 リンボースタイル</a:t>
            </a:r>
            <a:endParaRPr lang="en-US" altLang="ja-JP" sz="1800" dirty="0">
              <a:latin typeface="Migu 1M" panose="020B0509020203020207" pitchFamily="49" charset="-128"/>
              <a:ea typeface="Migu 1M" panose="020B0509020203020207" pitchFamily="49" charset="-128"/>
            </a:endParaRPr>
          </a:p>
        </p:txBody>
      </p:sp>
      <p:sp>
        <p:nvSpPr>
          <p:cNvPr id="105" name="テキスト ボックス 31"/>
          <p:cNvSpPr txBox="1"/>
          <p:nvPr/>
        </p:nvSpPr>
        <p:spPr>
          <a:xfrm>
            <a:off x="10360932" y="3503774"/>
            <a:ext cx="4559163" cy="830997"/>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バランサー</a:t>
            </a:r>
            <a:r>
              <a:rPr lang="en-US" altLang="ja-JP" sz="1600" dirty="0">
                <a:latin typeface="Migu 1M" panose="020B0509020203020207" pitchFamily="49" charset="-128"/>
                <a:ea typeface="Migu 1M" panose="020B0509020203020207" pitchFamily="49" charset="-128"/>
              </a:rPr>
              <a:t>API</a:t>
            </a:r>
            <a:r>
              <a:rPr lang="ja-JP" altLang="en-US" sz="1600" dirty="0">
                <a:latin typeface="Migu 1M" panose="020B0509020203020207" pitchFamily="49" charset="-128"/>
                <a:ea typeface="Migu 1M" panose="020B0509020203020207" pitchFamily="49" charset="-128"/>
              </a:rPr>
              <a:t>を使用し、バランス走行を行っている状態。このスタイルでは、ゲートを検知するためにライントレースを行う。</a:t>
            </a:r>
            <a:endParaRPr lang="en-US" altLang="ja-JP" sz="1600" dirty="0">
              <a:latin typeface="Migu 1M" panose="020B0509020203020207" pitchFamily="49" charset="-128"/>
              <a:ea typeface="Migu 1M" panose="020B0509020203020207" pitchFamily="49" charset="-128"/>
            </a:endParaRPr>
          </a:p>
        </p:txBody>
      </p:sp>
      <p:sp>
        <p:nvSpPr>
          <p:cNvPr id="106" name="テキスト ボックス 31"/>
          <p:cNvSpPr txBox="1"/>
          <p:nvPr/>
        </p:nvSpPr>
        <p:spPr>
          <a:xfrm>
            <a:off x="10437385" y="5091634"/>
            <a:ext cx="4559163" cy="1077218"/>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バランサー</a:t>
            </a:r>
            <a:r>
              <a:rPr lang="en-US" altLang="ja-JP" sz="1600" dirty="0">
                <a:latin typeface="Migu 1M" panose="020B0509020203020207" pitchFamily="49" charset="-128"/>
                <a:ea typeface="Migu 1M" panose="020B0509020203020207" pitchFamily="49" charset="-128"/>
              </a:rPr>
              <a:t>API</a:t>
            </a:r>
            <a:r>
              <a:rPr lang="ja-JP" altLang="en-US" sz="1600" dirty="0">
                <a:latin typeface="Migu 1M" panose="020B0509020203020207" pitchFamily="49" charset="-128"/>
                <a:ea typeface="Migu 1M" panose="020B0509020203020207" pitchFamily="49" charset="-128"/>
              </a:rPr>
              <a:t>を使用せず、尻尾で走行体を支えている状態。走行体は、ほぼ垂直に立っている。倒立スタイルからリンボースタイルへの繋ぎになる。</a:t>
            </a:r>
            <a:endParaRPr lang="en-US" altLang="ja-JP" sz="1600" dirty="0">
              <a:latin typeface="Migu 1M" panose="020B0509020203020207" pitchFamily="49" charset="-128"/>
              <a:ea typeface="Migu 1M" panose="020B0509020203020207" pitchFamily="49" charset="-128"/>
            </a:endParaRPr>
          </a:p>
        </p:txBody>
      </p:sp>
      <p:sp>
        <p:nvSpPr>
          <p:cNvPr id="107" name="テキスト ボックス 31"/>
          <p:cNvSpPr txBox="1"/>
          <p:nvPr/>
        </p:nvSpPr>
        <p:spPr>
          <a:xfrm>
            <a:off x="10437385" y="6584453"/>
            <a:ext cx="4559163" cy="830997"/>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尻尾スタイルから後ろに倒れ、ゲートを通過できるようになった状態。この状態で直進を行い、ゲートを通過する。</a:t>
            </a:r>
            <a:endParaRPr lang="en-US" altLang="ja-JP" sz="1600" dirty="0">
              <a:latin typeface="Migu 1M" panose="020B0509020203020207" pitchFamily="49" charset="-128"/>
              <a:ea typeface="Migu 1M" panose="020B0509020203020207" pitchFamily="49" charset="-128"/>
            </a:endParaRPr>
          </a:p>
        </p:txBody>
      </p:sp>
    </p:spTree>
    <p:extLst>
      <p:ext uri="{BB962C8B-B14F-4D97-AF65-F5344CB8AC3E}">
        <p14:creationId xmlns:p14="http://schemas.microsoft.com/office/powerpoint/2010/main" val="64779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7"/>
          <p:cNvGrpSpPr/>
          <p:nvPr/>
        </p:nvGrpSpPr>
        <p:grpSpPr>
          <a:xfrm>
            <a:off x="5314932" y="6731028"/>
            <a:ext cx="1047220" cy="1986943"/>
            <a:chOff x="10115907" y="4022152"/>
            <a:chExt cx="413861" cy="895838"/>
          </a:xfrm>
        </p:grpSpPr>
        <p:pic>
          <p:nvPicPr>
            <p:cNvPr id="99" name="図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267895">
              <a:off x="9874919" y="4263140"/>
              <a:ext cx="895838" cy="413861"/>
            </a:xfrm>
            <a:prstGeom prst="rect">
              <a:avLst/>
            </a:prstGeom>
          </p:spPr>
        </p:pic>
        <p:sp>
          <p:nvSpPr>
            <p:cNvPr id="100" name="フリーフォーム 9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TextBox 8"/>
          <p:cNvSpPr txBox="1"/>
          <p:nvPr/>
        </p:nvSpPr>
        <p:spPr>
          <a:xfrm>
            <a:off x="146998" y="1198716"/>
            <a:ext cx="1415772"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ja-JP" altLang="en-US" sz="2400" dirty="0">
                <a:solidFill>
                  <a:schemeClr val="bg1"/>
                </a:solidFill>
                <a:latin typeface="Migu 1M" panose="020B0509020203020207" pitchFamily="49" charset="-128"/>
                <a:ea typeface="Migu 1M" panose="020B0509020203020207" pitchFamily="49" charset="-128"/>
                <a:cs typeface="Migu 1M Regular"/>
              </a:rPr>
              <a:t>課題設定</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grpSp>
        <p:nvGrpSpPr>
          <p:cNvPr id="15" name="Group 14"/>
          <p:cNvGrpSpPr/>
          <p:nvPr/>
        </p:nvGrpSpPr>
        <p:grpSpPr>
          <a:xfrm>
            <a:off x="8856670" y="3128748"/>
            <a:ext cx="1059075" cy="1276653"/>
            <a:chOff x="10516365" y="1750753"/>
            <a:chExt cx="702751" cy="1070380"/>
          </a:xfrm>
        </p:grpSpPr>
        <p:grpSp>
          <p:nvGrpSpPr>
            <p:cNvPr id="5" name="Group 4"/>
            <p:cNvGrpSpPr/>
            <p:nvPr/>
          </p:nvGrpSpPr>
          <p:grpSpPr>
            <a:xfrm>
              <a:off x="10516365" y="1750753"/>
              <a:ext cx="702751" cy="1070380"/>
              <a:chOff x="10753372" y="1714209"/>
              <a:chExt cx="903050" cy="1482460"/>
            </a:xfrm>
          </p:grpSpPr>
          <p:sp>
            <p:nvSpPr>
              <p:cNvPr id="16" name="台形 15"/>
              <p:cNvSpPr/>
              <p:nvPr/>
            </p:nvSpPr>
            <p:spPr>
              <a:xfrm>
                <a:off x="10753372" y="3021370"/>
                <a:ext cx="903050" cy="175299"/>
              </a:xfrm>
              <a:prstGeom prst="trapezoid">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0461389" y="2163661"/>
                <a:ext cx="1442868" cy="543963"/>
              </a:xfrm>
              <a:prstGeom prst="rect">
                <a:avLst/>
              </a:prstGeom>
            </p:spPr>
          </p:pic>
        </p:grpSp>
        <p:sp>
          <p:nvSpPr>
            <p:cNvPr id="29" name="フリーフォーム 28"/>
            <p:cNvSpPr/>
            <p:nvPr/>
          </p:nvSpPr>
          <p:spPr>
            <a:xfrm>
              <a:off x="10647451" y="2441884"/>
              <a:ext cx="68455" cy="60034"/>
            </a:xfrm>
            <a:custGeom>
              <a:avLst/>
              <a:gdLst>
                <a:gd name="connsiteX0" fmla="*/ 83619 w 83619"/>
                <a:gd name="connsiteY0" fmla="*/ 152400 h 152400"/>
                <a:gd name="connsiteX1" fmla="*/ 16944 w 83619"/>
                <a:gd name="connsiteY1" fmla="*/ 0 h 152400"/>
              </a:gdLst>
              <a:ahLst/>
              <a:cxnLst>
                <a:cxn ang="0">
                  <a:pos x="connsiteX0" y="connsiteY0"/>
                </a:cxn>
                <a:cxn ang="0">
                  <a:pos x="connsiteX1" y="connsiteY1"/>
                </a:cxn>
              </a:cxnLst>
              <a:rect l="l" t="t" r="r" b="b"/>
              <a:pathLst>
                <a:path w="83619" h="152400">
                  <a:moveTo>
                    <a:pt x="83619" y="152400"/>
                  </a:moveTo>
                  <a:cubicBezTo>
                    <a:pt x="27263" y="95250"/>
                    <a:pt x="-29093" y="38100"/>
                    <a:pt x="16944" y="0"/>
                  </a:cubicBezTo>
                </a:path>
              </a:pathLst>
            </a:cu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Group 7"/>
          <p:cNvGrpSpPr/>
          <p:nvPr/>
        </p:nvGrpSpPr>
        <p:grpSpPr>
          <a:xfrm>
            <a:off x="3289942" y="6512448"/>
            <a:ext cx="1047220" cy="1986943"/>
            <a:chOff x="10119001" y="4075114"/>
            <a:chExt cx="413861" cy="895838"/>
          </a:xfrm>
        </p:grpSpPr>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267895">
              <a:off x="9878013" y="4316102"/>
              <a:ext cx="895838" cy="413861"/>
            </a:xfrm>
            <a:prstGeom prst="rect">
              <a:avLst/>
            </a:prstGeom>
          </p:spPr>
        </p:pic>
        <p:sp>
          <p:nvSpPr>
            <p:cNvPr id="30" name="フリーフォーム 2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p:nvGrpSpPr>
        <p:grpSpPr>
          <a:xfrm>
            <a:off x="8846069" y="4620157"/>
            <a:ext cx="1080275" cy="1220154"/>
            <a:chOff x="10068076" y="3069866"/>
            <a:chExt cx="942453" cy="1062404"/>
          </a:xfrm>
        </p:grpSpPr>
        <p:sp>
          <p:nvSpPr>
            <p:cNvPr id="52" name="台形 15"/>
            <p:cNvSpPr/>
            <p:nvPr/>
          </p:nvSpPr>
          <p:spPr>
            <a:xfrm>
              <a:off x="10068076" y="4005312"/>
              <a:ext cx="942453" cy="126958"/>
            </a:xfrm>
            <a:prstGeom prst="trapezoid">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flipV="1">
              <a:off x="9985207" y="3307005"/>
              <a:ext cx="1045437" cy="571160"/>
            </a:xfrm>
            <a:prstGeom prst="rect">
              <a:avLst/>
            </a:prstGeom>
            <a:scene3d>
              <a:camera prst="orthographicFront">
                <a:rot lat="0" lon="10799999" rev="10799999"/>
              </a:camera>
              <a:lightRig rig="threePt" dir="t"/>
            </a:scene3d>
          </p:spPr>
        </p:pic>
        <p:sp>
          <p:nvSpPr>
            <p:cNvPr id="40" name="フリーフォーム 39"/>
            <p:cNvSpPr/>
            <p:nvPr/>
          </p:nvSpPr>
          <p:spPr>
            <a:xfrm>
              <a:off x="10199841" y="3996895"/>
              <a:ext cx="145951" cy="68282"/>
            </a:xfrm>
            <a:custGeom>
              <a:avLst/>
              <a:gdLst>
                <a:gd name="connsiteX0" fmla="*/ 133350 w 133350"/>
                <a:gd name="connsiteY0" fmla="*/ 0 h 76200"/>
                <a:gd name="connsiteX1" fmla="*/ 0 w 133350"/>
                <a:gd name="connsiteY1" fmla="*/ 76200 h 76200"/>
              </a:gdLst>
              <a:ahLst/>
              <a:cxnLst>
                <a:cxn ang="0">
                  <a:pos x="connsiteX0" y="connsiteY0"/>
                </a:cxn>
                <a:cxn ang="0">
                  <a:pos x="connsiteX1" y="connsiteY1"/>
                </a:cxn>
              </a:cxnLst>
              <a:rect l="l" t="t" r="r" b="b"/>
              <a:pathLst>
                <a:path w="133350" h="76200">
                  <a:moveTo>
                    <a:pt x="133350" y="0"/>
                  </a:moveTo>
                  <a:lnTo>
                    <a:pt x="0" y="76200"/>
                  </a:ln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TextBox 8"/>
          <p:cNvSpPr txBox="1"/>
          <p:nvPr/>
        </p:nvSpPr>
        <p:spPr>
          <a:xfrm>
            <a:off x="8143220" y="1198715"/>
            <a:ext cx="2025509" cy="461665"/>
          </a:xfrm>
          <a:prstGeom prst="rect">
            <a:avLst/>
          </a:prstGeom>
          <a:solidFill>
            <a:schemeClr val="accent6">
              <a:lumMod val="75000"/>
            </a:schemeClr>
          </a:solidFill>
          <a:ln w="28575">
            <a:noFill/>
          </a:ln>
        </p:spPr>
        <p:txBody>
          <a:bodyPr wrap="square" rtlCol="0">
            <a:spAutoFit/>
          </a:bodyPr>
          <a:lstStyle/>
          <a:p>
            <a:pPr algn="ctr"/>
            <a:r>
              <a:rPr lang="ja-JP" altLang="en-US" sz="2400" dirty="0">
                <a:solidFill>
                  <a:schemeClr val="bg1"/>
                </a:solidFill>
                <a:latin typeface="Migu 1M" panose="020B0509020203020207" pitchFamily="49" charset="-128"/>
                <a:ea typeface="Migu 1M" panose="020B0509020203020207" pitchFamily="49" charset="-128"/>
                <a:cs typeface="Migu 1M Regular"/>
              </a:rPr>
              <a:t>スタイル一覧</a:t>
            </a:r>
            <a:endParaRPr lang="en-US" altLang="ja-JP" sz="2400" dirty="0">
              <a:solidFill>
                <a:schemeClr val="bg1"/>
              </a:solidFill>
              <a:latin typeface="Migu 1M" panose="020B0509020203020207" pitchFamily="49" charset="-128"/>
              <a:ea typeface="Migu 1M" panose="020B0509020203020207" pitchFamily="49" charset="-128"/>
              <a:cs typeface="Migu 1M Regular"/>
            </a:endParaRPr>
          </a:p>
        </p:txBody>
      </p:sp>
      <p:pic>
        <p:nvPicPr>
          <p:cNvPr id="7" name="図 6"/>
          <p:cNvPicPr>
            <a:picLocks noChangeAspect="1"/>
          </p:cNvPicPr>
          <p:nvPr/>
        </p:nvPicPr>
        <p:blipFill rotWithShape="1">
          <a:blip r:embed="rId6" cstate="print">
            <a:extLst>
              <a:ext uri="{28A0092B-C50C-407E-A947-70E740481C1C}">
                <a14:useLocalDpi xmlns:a14="http://schemas.microsoft.com/office/drawing/2010/main" val="0"/>
              </a:ext>
            </a:extLst>
          </a:blip>
          <a:srcRect l="10593"/>
          <a:stretch/>
        </p:blipFill>
        <p:spPr>
          <a:xfrm>
            <a:off x="6090483" y="1487030"/>
            <a:ext cx="1503654" cy="1418566"/>
          </a:xfrm>
          <a:prstGeom prst="rect">
            <a:avLst/>
          </a:prstGeom>
        </p:spPr>
      </p:pic>
      <p:sp>
        <p:nvSpPr>
          <p:cNvPr id="67" name="テキスト ボックス 31"/>
          <p:cNvSpPr txBox="1"/>
          <p:nvPr/>
        </p:nvSpPr>
        <p:spPr>
          <a:xfrm>
            <a:off x="267370" y="1782301"/>
            <a:ext cx="6148670" cy="646331"/>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選択課題 </a:t>
            </a:r>
            <a:r>
              <a:rPr lang="en-US" altLang="ja-JP" sz="1800" dirty="0">
                <a:latin typeface="Migu 1M" panose="020B0509020203020207" pitchFamily="49" charset="-128"/>
                <a:ea typeface="Migu 1M" panose="020B0509020203020207" pitchFamily="49" charset="-128"/>
              </a:rPr>
              <a:t>: </a:t>
            </a:r>
            <a:r>
              <a:rPr lang="ja-JP" altLang="en-US" sz="1800" dirty="0">
                <a:latin typeface="Migu 1M" panose="020B0509020203020207" pitchFamily="49" charset="-128"/>
                <a:ea typeface="Migu 1M" panose="020B0509020203020207" pitchFamily="49" charset="-128"/>
              </a:rPr>
              <a:t>ルックアップゲート</a:t>
            </a:r>
            <a:endParaRPr lang="en-US" altLang="ja-JP" sz="1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目標設定 </a:t>
            </a:r>
            <a:r>
              <a:rPr lang="en-US" altLang="ja-JP" sz="1800" dirty="0">
                <a:latin typeface="Migu 1M" panose="020B0509020203020207" pitchFamily="49" charset="-128"/>
                <a:ea typeface="Migu 1M" panose="020B0509020203020207" pitchFamily="49" charset="-128"/>
              </a:rPr>
              <a:t>: </a:t>
            </a:r>
            <a:r>
              <a:rPr lang="ja-JP" altLang="en-US" sz="1800" dirty="0">
                <a:latin typeface="Migu 1M" panose="020B0509020203020207" pitchFamily="49" charset="-128"/>
                <a:ea typeface="Migu 1M" panose="020B0509020203020207" pitchFamily="49" charset="-128"/>
              </a:rPr>
              <a:t>ルックアップゲートをシングルで攻略する</a:t>
            </a:r>
            <a:endParaRPr lang="en-US" altLang="ja-JP" sz="1800" dirty="0">
              <a:latin typeface="Migu 1M" panose="020B0509020203020207" pitchFamily="49" charset="-128"/>
              <a:ea typeface="Migu 1M" panose="020B0509020203020207" pitchFamily="49" charset="-128"/>
            </a:endParaRPr>
          </a:p>
        </p:txBody>
      </p:sp>
      <p:sp>
        <p:nvSpPr>
          <p:cNvPr id="68" name="TextBox 8"/>
          <p:cNvSpPr txBox="1"/>
          <p:nvPr/>
        </p:nvSpPr>
        <p:spPr>
          <a:xfrm>
            <a:off x="146998" y="2905596"/>
            <a:ext cx="2031325"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ja-JP" altLang="en-US" sz="2400" dirty="0">
                <a:solidFill>
                  <a:schemeClr val="bg1"/>
                </a:solidFill>
                <a:latin typeface="Migu 1M" panose="020B0509020203020207" pitchFamily="49" charset="-128"/>
                <a:ea typeface="Migu 1M" panose="020B0509020203020207" pitchFamily="49" charset="-128"/>
                <a:cs typeface="Migu 1M Regular"/>
              </a:rPr>
              <a:t>攻略のながれ</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69" name="テキスト ボックス 31"/>
          <p:cNvSpPr txBox="1"/>
          <p:nvPr/>
        </p:nvSpPr>
        <p:spPr>
          <a:xfrm>
            <a:off x="267370" y="3550736"/>
            <a:ext cx="4792310" cy="369332"/>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〇 事前条件</a:t>
            </a:r>
            <a:endParaRPr lang="en-US" altLang="ja-JP" sz="1800" dirty="0">
              <a:latin typeface="Migu 1M" panose="020B0509020203020207" pitchFamily="49" charset="-128"/>
              <a:ea typeface="Migu 1M" panose="020B0509020203020207" pitchFamily="49" charset="-128"/>
            </a:endParaRPr>
          </a:p>
        </p:txBody>
      </p:sp>
      <p:sp>
        <p:nvSpPr>
          <p:cNvPr id="70" name="テキスト ボックス 31"/>
          <p:cNvSpPr txBox="1"/>
          <p:nvPr/>
        </p:nvSpPr>
        <p:spPr>
          <a:xfrm>
            <a:off x="267370" y="4047471"/>
            <a:ext cx="7886030" cy="830997"/>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・ゴールゲート</a:t>
            </a:r>
            <a:r>
              <a:rPr lang="en-US" altLang="ja-JP" sz="1600" dirty="0">
                <a:latin typeface="Migu 1M" panose="020B0509020203020207" pitchFamily="49" charset="-128"/>
                <a:ea typeface="Migu 1M" panose="020B0509020203020207" pitchFamily="49" charset="-128"/>
              </a:rPr>
              <a:t>L</a:t>
            </a:r>
            <a:r>
              <a:rPr lang="ja-JP" altLang="en-US" sz="1600" dirty="0">
                <a:latin typeface="Migu 1M" panose="020B0509020203020207" pitchFamily="49" charset="-128"/>
                <a:ea typeface="Migu 1M" panose="020B0509020203020207" pitchFamily="49" charset="-128"/>
              </a:rPr>
              <a:t>をクリアし、ルックアップゲート前の灰色の線を通過している</a:t>
            </a:r>
            <a:endParaRPr lang="en-US" altLang="ja-JP" sz="1600" dirty="0">
              <a:latin typeface="Migu 1M" panose="020B0509020203020207" pitchFamily="49" charset="-128"/>
              <a:ea typeface="Migu 1M" panose="020B0509020203020207" pitchFamily="49" charset="-128"/>
            </a:endParaRPr>
          </a:p>
          <a:p>
            <a:r>
              <a:rPr lang="ja-JP" altLang="en-US" sz="1600" dirty="0">
                <a:latin typeface="Migu 1M" panose="020B0509020203020207" pitchFamily="49" charset="-128"/>
                <a:ea typeface="Migu 1M" panose="020B0509020203020207" pitchFamily="49" charset="-128"/>
              </a:rPr>
              <a:t>・走行体はバランス走行を行っている</a:t>
            </a:r>
            <a:endParaRPr lang="en-US" altLang="ja-JP" sz="1600" dirty="0">
              <a:latin typeface="Migu 1M" panose="020B0509020203020207" pitchFamily="49" charset="-128"/>
              <a:ea typeface="Migu 1M" panose="020B0509020203020207" pitchFamily="49" charset="-128"/>
            </a:endParaRPr>
          </a:p>
          <a:p>
            <a:r>
              <a:rPr lang="ja-JP" altLang="en-US" sz="1600" dirty="0">
                <a:latin typeface="Migu 1M" panose="020B0509020203020207" pitchFamily="49" charset="-128"/>
                <a:ea typeface="Migu 1M" panose="020B0509020203020207" pitchFamily="49" charset="-128"/>
              </a:rPr>
              <a:t>・走行体は緩やかなスピードで走行している</a:t>
            </a:r>
            <a:endParaRPr lang="en-US" altLang="ja-JP" sz="1600" dirty="0">
              <a:latin typeface="Migu 1M" panose="020B0509020203020207" pitchFamily="49" charset="-128"/>
              <a:ea typeface="Migu 1M" panose="020B0509020203020207" pitchFamily="49" charset="-128"/>
            </a:endParaRPr>
          </a:p>
        </p:txBody>
      </p:sp>
      <p:sp>
        <p:nvSpPr>
          <p:cNvPr id="71" name="テキスト ボックス 31"/>
          <p:cNvSpPr txBox="1"/>
          <p:nvPr/>
        </p:nvSpPr>
        <p:spPr>
          <a:xfrm>
            <a:off x="267370" y="4934423"/>
            <a:ext cx="4792310" cy="369332"/>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〇 攻略のながれ</a:t>
            </a:r>
            <a:endParaRPr lang="en-US" altLang="ja-JP" sz="1800" dirty="0">
              <a:latin typeface="Migu 1M" panose="020B0509020203020207" pitchFamily="49" charset="-128"/>
              <a:ea typeface="Migu 1M" panose="020B0509020203020207" pitchFamily="49" charset="-128"/>
            </a:endParaRPr>
          </a:p>
        </p:txBody>
      </p:sp>
      <p:sp>
        <p:nvSpPr>
          <p:cNvPr id="72" name="テキスト ボックス 31"/>
          <p:cNvSpPr txBox="1"/>
          <p:nvPr/>
        </p:nvSpPr>
        <p:spPr>
          <a:xfrm>
            <a:off x="328330" y="5399334"/>
            <a:ext cx="7886030" cy="830997"/>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① ライントレース中にゲートを検知する</a:t>
            </a:r>
            <a:endParaRPr lang="en-US" altLang="ja-JP" sz="1600" dirty="0">
              <a:latin typeface="Migu 1M" panose="020B0509020203020207" pitchFamily="49" charset="-128"/>
              <a:ea typeface="Migu 1M" panose="020B0509020203020207" pitchFamily="49" charset="-128"/>
            </a:endParaRPr>
          </a:p>
          <a:p>
            <a:r>
              <a:rPr lang="ja-JP" altLang="en-US" sz="1600" dirty="0">
                <a:latin typeface="Migu 1M" panose="020B0509020203020207" pitchFamily="49" charset="-128"/>
                <a:ea typeface="Migu 1M" panose="020B0509020203020207" pitchFamily="49" charset="-128"/>
              </a:rPr>
              <a:t>② ゲートを通れるように姿勢を変える</a:t>
            </a:r>
            <a:endParaRPr lang="en-US" altLang="ja-JP" sz="1600" dirty="0">
              <a:latin typeface="Migu 1M" panose="020B0509020203020207" pitchFamily="49" charset="-128"/>
              <a:ea typeface="Migu 1M" panose="020B0509020203020207" pitchFamily="49" charset="-128"/>
            </a:endParaRPr>
          </a:p>
          <a:p>
            <a:r>
              <a:rPr lang="ja-JP" altLang="en-US" sz="1600" dirty="0">
                <a:latin typeface="Migu 1M" panose="020B0509020203020207" pitchFamily="49" charset="-128"/>
                <a:ea typeface="Migu 1M" panose="020B0509020203020207" pitchFamily="49" charset="-128"/>
              </a:rPr>
              <a:t>③ ゲートを通過する</a:t>
            </a:r>
            <a:endParaRPr lang="en-US" altLang="ja-JP" sz="1600" dirty="0">
              <a:latin typeface="Migu 1M" panose="020B0509020203020207" pitchFamily="49" charset="-128"/>
              <a:ea typeface="Migu 1M" panose="020B0509020203020207" pitchFamily="49" charset="-128"/>
            </a:endParaRPr>
          </a:p>
        </p:txBody>
      </p:sp>
      <p:grpSp>
        <p:nvGrpSpPr>
          <p:cNvPr id="73" name="Group 14"/>
          <p:cNvGrpSpPr/>
          <p:nvPr/>
        </p:nvGrpSpPr>
        <p:grpSpPr>
          <a:xfrm>
            <a:off x="564873" y="6616030"/>
            <a:ext cx="1040722" cy="2007387"/>
            <a:chOff x="10638898" y="1750752"/>
            <a:chExt cx="423310" cy="1041793"/>
          </a:xfrm>
        </p:grpSpPr>
        <p:pic>
          <p:nvPicPr>
            <p:cNvPr id="81" name="図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0329656" y="2059994"/>
              <a:ext cx="1041793" cy="423310"/>
            </a:xfrm>
            <a:prstGeom prst="rect">
              <a:avLst/>
            </a:prstGeom>
          </p:spPr>
        </p:pic>
        <p:sp>
          <p:nvSpPr>
            <p:cNvPr id="77" name="フリーフォーム 76"/>
            <p:cNvSpPr/>
            <p:nvPr/>
          </p:nvSpPr>
          <p:spPr>
            <a:xfrm>
              <a:off x="10647451" y="2441884"/>
              <a:ext cx="68455" cy="60034"/>
            </a:xfrm>
            <a:custGeom>
              <a:avLst/>
              <a:gdLst>
                <a:gd name="connsiteX0" fmla="*/ 83619 w 83619"/>
                <a:gd name="connsiteY0" fmla="*/ 152400 h 152400"/>
                <a:gd name="connsiteX1" fmla="*/ 16944 w 83619"/>
                <a:gd name="connsiteY1" fmla="*/ 0 h 152400"/>
              </a:gdLst>
              <a:ahLst/>
              <a:cxnLst>
                <a:cxn ang="0">
                  <a:pos x="connsiteX0" y="connsiteY0"/>
                </a:cxn>
                <a:cxn ang="0">
                  <a:pos x="connsiteX1" y="connsiteY1"/>
                </a:cxn>
              </a:cxnLst>
              <a:rect l="l" t="t" r="r" b="b"/>
              <a:pathLst>
                <a:path w="83619" h="152400">
                  <a:moveTo>
                    <a:pt x="83619" y="152400"/>
                  </a:moveTo>
                  <a:cubicBezTo>
                    <a:pt x="27263" y="95250"/>
                    <a:pt x="-29093" y="38100"/>
                    <a:pt x="16944" y="0"/>
                  </a:cubicBezTo>
                </a:path>
              </a:pathLst>
            </a:cu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2002466" y="6423120"/>
            <a:ext cx="520438" cy="2279866"/>
            <a:chOff x="1999508" y="6323445"/>
            <a:chExt cx="520438" cy="2097861"/>
          </a:xfrm>
        </p:grpSpPr>
        <p:pic>
          <p:nvPicPr>
            <p:cNvPr id="10" name="図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17" name="直線コネクタ 16"/>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6" name="Picture 2" descr="クリックすると新しいウィンドウで開きます"/>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8145360">
            <a:off x="1450333" y="6412020"/>
            <a:ext cx="614422" cy="612465"/>
          </a:xfrm>
          <a:prstGeom prst="rect">
            <a:avLst/>
          </a:prstGeom>
          <a:noFill/>
          <a:extLst>
            <a:ext uri="{909E8E84-426E-40DD-AFC4-6F175D3DCCD1}">
              <a14:hiddenFill xmlns:a14="http://schemas.microsoft.com/office/drawing/2010/main">
                <a:solidFill>
                  <a:srgbClr val="FFFFFF"/>
                </a:solidFill>
              </a14:hiddenFill>
            </a:ext>
          </a:extLst>
        </p:spPr>
      </p:pic>
      <p:sp>
        <p:nvSpPr>
          <p:cNvPr id="83" name="テキスト ボックス 31"/>
          <p:cNvSpPr txBox="1"/>
          <p:nvPr/>
        </p:nvSpPr>
        <p:spPr>
          <a:xfrm>
            <a:off x="328330" y="6232786"/>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①</a:t>
            </a:r>
            <a:endParaRPr lang="en-US" altLang="ja-JP" sz="1600" dirty="0">
              <a:latin typeface="Migu 1M" panose="020B0509020203020207" pitchFamily="49" charset="-128"/>
              <a:ea typeface="Migu 1M" panose="020B0509020203020207" pitchFamily="49" charset="-128"/>
            </a:endParaRPr>
          </a:p>
        </p:txBody>
      </p:sp>
      <p:sp>
        <p:nvSpPr>
          <p:cNvPr id="84" name="テキスト ボックス 31"/>
          <p:cNvSpPr txBox="1"/>
          <p:nvPr/>
        </p:nvSpPr>
        <p:spPr>
          <a:xfrm>
            <a:off x="2591735" y="6236349"/>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②</a:t>
            </a:r>
            <a:endParaRPr lang="en-US" altLang="ja-JP" sz="1600" dirty="0">
              <a:latin typeface="Migu 1M" panose="020B0509020203020207" pitchFamily="49" charset="-128"/>
              <a:ea typeface="Migu 1M" panose="020B0509020203020207" pitchFamily="49" charset="-128"/>
            </a:endParaRPr>
          </a:p>
        </p:txBody>
      </p:sp>
      <p:grpSp>
        <p:nvGrpSpPr>
          <p:cNvPr id="89" name="グループ化 88"/>
          <p:cNvGrpSpPr/>
          <p:nvPr/>
        </p:nvGrpSpPr>
        <p:grpSpPr>
          <a:xfrm>
            <a:off x="8913155" y="6121067"/>
            <a:ext cx="1144447" cy="1324836"/>
            <a:chOff x="10097955" y="4373166"/>
            <a:chExt cx="942453" cy="963421"/>
          </a:xfrm>
        </p:grpSpPr>
        <p:sp>
          <p:nvSpPr>
            <p:cNvPr id="90" name="台形 15"/>
            <p:cNvSpPr/>
            <p:nvPr/>
          </p:nvSpPr>
          <p:spPr>
            <a:xfrm>
              <a:off x="10097955" y="5185205"/>
              <a:ext cx="942453" cy="126958"/>
            </a:xfrm>
            <a:prstGeom prst="trapezoid">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91" name="Group 7"/>
            <p:cNvGrpSpPr/>
            <p:nvPr/>
          </p:nvGrpSpPr>
          <p:grpSpPr>
            <a:xfrm>
              <a:off x="10230273" y="4373166"/>
              <a:ext cx="573690" cy="963421"/>
              <a:chOff x="10115907" y="4022152"/>
              <a:chExt cx="413861" cy="895838"/>
            </a:xfrm>
          </p:grpSpPr>
          <p:pic>
            <p:nvPicPr>
              <p:cNvPr id="92" name="図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267895">
                <a:off x="9874919" y="4263140"/>
                <a:ext cx="895838" cy="413861"/>
              </a:xfrm>
              <a:prstGeom prst="rect">
                <a:avLst/>
              </a:prstGeom>
            </p:spPr>
          </p:pic>
          <p:sp>
            <p:nvSpPr>
              <p:cNvPr id="93" name="フリーフォーム 92"/>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8" name="右カーブ矢印 27"/>
          <p:cNvSpPr/>
          <p:nvPr/>
        </p:nvSpPr>
        <p:spPr>
          <a:xfrm rot="3971918">
            <a:off x="3176028" y="6091073"/>
            <a:ext cx="279441" cy="904767"/>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31"/>
          <p:cNvSpPr txBox="1"/>
          <p:nvPr/>
        </p:nvSpPr>
        <p:spPr>
          <a:xfrm>
            <a:off x="4780478" y="6247691"/>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③</a:t>
            </a:r>
            <a:endParaRPr lang="en-US" altLang="ja-JP" sz="1600" dirty="0">
              <a:latin typeface="Migu 1M" panose="020B0509020203020207" pitchFamily="49" charset="-128"/>
              <a:ea typeface="Migu 1M" panose="020B0509020203020207" pitchFamily="49" charset="-128"/>
            </a:endParaRPr>
          </a:p>
        </p:txBody>
      </p:sp>
      <p:grpSp>
        <p:nvGrpSpPr>
          <p:cNvPr id="95" name="グループ化 94"/>
          <p:cNvGrpSpPr/>
          <p:nvPr/>
        </p:nvGrpSpPr>
        <p:grpSpPr>
          <a:xfrm>
            <a:off x="5838669" y="6322420"/>
            <a:ext cx="520438" cy="2363765"/>
            <a:chOff x="1999508" y="6323445"/>
            <a:chExt cx="520438" cy="2097861"/>
          </a:xfrm>
        </p:grpSpPr>
        <p:pic>
          <p:nvPicPr>
            <p:cNvPr id="96" name="図 95"/>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97" name="直線コネクタ 96"/>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テキスト ボックス 31"/>
          <p:cNvSpPr txBox="1"/>
          <p:nvPr/>
        </p:nvSpPr>
        <p:spPr>
          <a:xfrm>
            <a:off x="8367863" y="1786328"/>
            <a:ext cx="6521844" cy="1077218"/>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ゲートを通るためには、倒立スタイルから尻尾を使って姿勢を変える必要がある。</a:t>
            </a:r>
            <a:endParaRPr lang="en-US" altLang="ja-JP" sz="1600" dirty="0">
              <a:latin typeface="Migu 1M" panose="020B0509020203020207" pitchFamily="49" charset="-128"/>
              <a:ea typeface="Migu 1M" panose="020B0509020203020207" pitchFamily="49" charset="-128"/>
            </a:endParaRPr>
          </a:p>
          <a:p>
            <a:r>
              <a:rPr lang="ja-JP" altLang="en-US" sz="1600" dirty="0">
                <a:latin typeface="Migu 1M" panose="020B0509020203020207" pitchFamily="49" charset="-128"/>
                <a:ea typeface="Migu 1M" panose="020B0509020203020207" pitchFamily="49" charset="-128"/>
              </a:rPr>
              <a:t>　一度にゲートを通過できる姿勢に倒すことはできないと考えたので、走行体の姿勢を</a:t>
            </a:r>
            <a:r>
              <a:rPr lang="en-US" altLang="ja-JP" sz="1600" dirty="0">
                <a:latin typeface="Migu 1M" panose="020B0509020203020207" pitchFamily="49" charset="-128"/>
                <a:ea typeface="Migu 1M" panose="020B0509020203020207" pitchFamily="49" charset="-128"/>
              </a:rPr>
              <a:t>3</a:t>
            </a:r>
            <a:r>
              <a:rPr lang="ja-JP" altLang="en-US" sz="1600" dirty="0">
                <a:latin typeface="Migu 1M" panose="020B0509020203020207" pitchFamily="49" charset="-128"/>
                <a:ea typeface="Migu 1M" panose="020B0509020203020207" pitchFamily="49" charset="-128"/>
              </a:rPr>
              <a:t>段階のスタイルに分けて変更を行う。</a:t>
            </a:r>
            <a:endParaRPr lang="en-US" altLang="ja-JP" sz="1600" dirty="0">
              <a:latin typeface="Migu 1M" panose="020B0509020203020207" pitchFamily="49" charset="-128"/>
              <a:ea typeface="Migu 1M" panose="020B0509020203020207" pitchFamily="49" charset="-128"/>
            </a:endParaRPr>
          </a:p>
        </p:txBody>
      </p:sp>
      <p:sp>
        <p:nvSpPr>
          <p:cNvPr id="102" name="テキスト ボックス 31"/>
          <p:cNvSpPr txBox="1"/>
          <p:nvPr/>
        </p:nvSpPr>
        <p:spPr>
          <a:xfrm>
            <a:off x="10168729" y="3131018"/>
            <a:ext cx="4792310" cy="369332"/>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〇 倒立スタイル</a:t>
            </a:r>
            <a:endParaRPr lang="en-US" altLang="ja-JP" sz="1800" dirty="0">
              <a:latin typeface="Migu 1M" panose="020B0509020203020207" pitchFamily="49" charset="-128"/>
              <a:ea typeface="Migu 1M" panose="020B0509020203020207" pitchFamily="49" charset="-128"/>
            </a:endParaRPr>
          </a:p>
        </p:txBody>
      </p:sp>
      <p:sp>
        <p:nvSpPr>
          <p:cNvPr id="103" name="テキスト ボックス 31"/>
          <p:cNvSpPr txBox="1"/>
          <p:nvPr/>
        </p:nvSpPr>
        <p:spPr>
          <a:xfrm>
            <a:off x="10168729" y="4732526"/>
            <a:ext cx="4792310" cy="369332"/>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〇 尻尾スタイル</a:t>
            </a:r>
            <a:endParaRPr lang="en-US" altLang="ja-JP" sz="1800" dirty="0">
              <a:latin typeface="Migu 1M" panose="020B0509020203020207" pitchFamily="49" charset="-128"/>
              <a:ea typeface="Migu 1M" panose="020B0509020203020207" pitchFamily="49" charset="-128"/>
            </a:endParaRPr>
          </a:p>
        </p:txBody>
      </p:sp>
      <p:sp>
        <p:nvSpPr>
          <p:cNvPr id="104" name="テキスト ボックス 31"/>
          <p:cNvSpPr txBox="1"/>
          <p:nvPr/>
        </p:nvSpPr>
        <p:spPr>
          <a:xfrm>
            <a:off x="10194584" y="6239128"/>
            <a:ext cx="4792310" cy="369332"/>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〇 リンボースタイル</a:t>
            </a:r>
            <a:endParaRPr lang="en-US" altLang="ja-JP" sz="1800" dirty="0">
              <a:latin typeface="Migu 1M" panose="020B0509020203020207" pitchFamily="49" charset="-128"/>
              <a:ea typeface="Migu 1M" panose="020B0509020203020207" pitchFamily="49" charset="-128"/>
            </a:endParaRPr>
          </a:p>
        </p:txBody>
      </p:sp>
      <p:sp>
        <p:nvSpPr>
          <p:cNvPr id="105" name="テキスト ボックス 31"/>
          <p:cNvSpPr txBox="1"/>
          <p:nvPr/>
        </p:nvSpPr>
        <p:spPr>
          <a:xfrm>
            <a:off x="10360932" y="3503774"/>
            <a:ext cx="4559163" cy="830997"/>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バランサー</a:t>
            </a:r>
            <a:r>
              <a:rPr lang="en-US" altLang="ja-JP" sz="1600" dirty="0">
                <a:latin typeface="Migu 1M" panose="020B0509020203020207" pitchFamily="49" charset="-128"/>
                <a:ea typeface="Migu 1M" panose="020B0509020203020207" pitchFamily="49" charset="-128"/>
              </a:rPr>
              <a:t>API</a:t>
            </a:r>
            <a:r>
              <a:rPr lang="ja-JP" altLang="en-US" sz="1600" dirty="0">
                <a:latin typeface="Migu 1M" panose="020B0509020203020207" pitchFamily="49" charset="-128"/>
                <a:ea typeface="Migu 1M" panose="020B0509020203020207" pitchFamily="49" charset="-128"/>
              </a:rPr>
              <a:t>を使用し、バランス走行を行っている状態。このスタイルでは、ゲートを検知するためにライントレースを行う。</a:t>
            </a:r>
            <a:endParaRPr lang="en-US" altLang="ja-JP" sz="1600" dirty="0">
              <a:latin typeface="Migu 1M" panose="020B0509020203020207" pitchFamily="49" charset="-128"/>
              <a:ea typeface="Migu 1M" panose="020B0509020203020207" pitchFamily="49" charset="-128"/>
            </a:endParaRPr>
          </a:p>
        </p:txBody>
      </p:sp>
      <p:sp>
        <p:nvSpPr>
          <p:cNvPr id="106" name="テキスト ボックス 31"/>
          <p:cNvSpPr txBox="1"/>
          <p:nvPr/>
        </p:nvSpPr>
        <p:spPr>
          <a:xfrm>
            <a:off x="10437385" y="5091634"/>
            <a:ext cx="4559163" cy="1077218"/>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バランサー</a:t>
            </a:r>
            <a:r>
              <a:rPr lang="en-US" altLang="ja-JP" sz="1600" dirty="0">
                <a:latin typeface="Migu 1M" panose="020B0509020203020207" pitchFamily="49" charset="-128"/>
                <a:ea typeface="Migu 1M" panose="020B0509020203020207" pitchFamily="49" charset="-128"/>
              </a:rPr>
              <a:t>API</a:t>
            </a:r>
            <a:r>
              <a:rPr lang="ja-JP" altLang="en-US" sz="1600" dirty="0">
                <a:latin typeface="Migu 1M" panose="020B0509020203020207" pitchFamily="49" charset="-128"/>
                <a:ea typeface="Migu 1M" panose="020B0509020203020207" pitchFamily="49" charset="-128"/>
              </a:rPr>
              <a:t>を使用せず、尻尾で走行体を支えている状態。走行体は、ほぼ垂直に立っている。倒立スタイルからリンボースタイルへの繋ぎになる。</a:t>
            </a:r>
            <a:endParaRPr lang="en-US" altLang="ja-JP" sz="1600" dirty="0">
              <a:latin typeface="Migu 1M" panose="020B0509020203020207" pitchFamily="49" charset="-128"/>
              <a:ea typeface="Migu 1M" panose="020B0509020203020207" pitchFamily="49" charset="-128"/>
            </a:endParaRPr>
          </a:p>
        </p:txBody>
      </p:sp>
      <p:sp>
        <p:nvSpPr>
          <p:cNvPr id="107" name="テキスト ボックス 31"/>
          <p:cNvSpPr txBox="1"/>
          <p:nvPr/>
        </p:nvSpPr>
        <p:spPr>
          <a:xfrm>
            <a:off x="10437385" y="6584453"/>
            <a:ext cx="4559163" cy="830997"/>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尻尾スタイルから後ろに倒れ、ゲートを通過できるようになった状態。この状態で直進を行い、ゲートを通過する。</a:t>
            </a:r>
            <a:endParaRPr lang="en-US" altLang="ja-JP" sz="1600" dirty="0">
              <a:latin typeface="Migu 1M" panose="020B0509020203020207" pitchFamily="49" charset="-128"/>
              <a:ea typeface="Migu 1M" panose="020B0509020203020207" pitchFamily="49" charset="-128"/>
            </a:endParaRPr>
          </a:p>
        </p:txBody>
      </p:sp>
    </p:spTree>
    <p:extLst>
      <p:ext uri="{BB962C8B-B14F-4D97-AF65-F5344CB8AC3E}">
        <p14:creationId xmlns:p14="http://schemas.microsoft.com/office/powerpoint/2010/main" val="415857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1915" t="4276" r="1441" b="5496"/>
          <a:stretch/>
        </p:blipFill>
        <p:spPr>
          <a:xfrm>
            <a:off x="3821312" y="1437468"/>
            <a:ext cx="11177540" cy="8866394"/>
          </a:xfrm>
          <a:prstGeom prst="rect">
            <a:avLst/>
          </a:prstGeom>
        </p:spPr>
      </p:pic>
      <p:sp>
        <p:nvSpPr>
          <p:cNvPr id="12" name="テキスト ボックス 11"/>
          <p:cNvSpPr txBox="1"/>
          <p:nvPr/>
        </p:nvSpPr>
        <p:spPr>
          <a:xfrm>
            <a:off x="168764" y="1604283"/>
            <a:ext cx="3673629" cy="1477328"/>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rPr>
              <a:t>・あらゆる仕様変更を想定する</a:t>
            </a:r>
            <a:endParaRPr lang="en-US" altLang="ja-JP" sz="1000" dirty="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a:t>
            </a:r>
            <a:r>
              <a:rPr lang="en-US" altLang="ja-JP" sz="1000" dirty="0">
                <a:latin typeface="Migu 1M" panose="020B0509020203020207" pitchFamily="49" charset="-128"/>
                <a:ea typeface="Migu 1M" panose="020B0509020203020207" pitchFamily="49" charset="-128"/>
              </a:rPr>
              <a:t>EV3</a:t>
            </a:r>
            <a:r>
              <a:rPr lang="ja-JP" altLang="en-US" sz="1000" dirty="0">
                <a:latin typeface="Migu 1M" panose="020B0509020203020207" pitchFamily="49" charset="-128"/>
                <a:ea typeface="Migu 1M" panose="020B0509020203020207" pitchFamily="49" charset="-128"/>
              </a:rPr>
              <a:t>と</a:t>
            </a:r>
            <a:r>
              <a:rPr lang="en-US" altLang="ja-JP" sz="1000" dirty="0">
                <a:latin typeface="Migu 1M" panose="020B0509020203020207" pitchFamily="49" charset="-128"/>
                <a:ea typeface="Migu 1M" panose="020B0509020203020207" pitchFamily="49" charset="-128"/>
              </a:rPr>
              <a:t>NXT</a:t>
            </a:r>
            <a:r>
              <a:rPr lang="ja-JP" altLang="en-US" sz="1000" dirty="0">
                <a:latin typeface="Migu 1M" panose="020B0509020203020207" pitchFamily="49" charset="-128"/>
                <a:ea typeface="Migu 1M" panose="020B0509020203020207" pitchFamily="49" charset="-128"/>
              </a:rPr>
              <a:t>どちらにでも変更容易なクラス構成にする</a:t>
            </a:r>
            <a:endParaRPr lang="en-US" altLang="ja-JP" sz="1000" dirty="0">
              <a:latin typeface="Migu 1M" panose="020B0509020203020207" pitchFamily="49" charset="-128"/>
              <a:ea typeface="Migu 1M" panose="020B0509020203020207" pitchFamily="49" charset="-128"/>
            </a:endParaRPr>
          </a:p>
          <a:p>
            <a:r>
              <a:rPr kumimoji="1" lang="ja-JP" altLang="en-US" sz="1000" dirty="0">
                <a:latin typeface="Migu 1M" panose="020B0509020203020207" pitchFamily="49" charset="-128"/>
                <a:ea typeface="Migu 1M" panose="020B0509020203020207" pitchFamily="49" charset="-128"/>
              </a:rPr>
              <a:t>・</a:t>
            </a:r>
            <a:r>
              <a:rPr kumimoji="1" lang="en-US" altLang="ja-JP" sz="1000" dirty="0">
                <a:latin typeface="Migu 1M" panose="020B0509020203020207" pitchFamily="49" charset="-128"/>
                <a:ea typeface="Migu 1M" panose="020B0509020203020207" pitchFamily="49" charset="-128"/>
              </a:rPr>
              <a:t>BCE</a:t>
            </a:r>
            <a:r>
              <a:rPr kumimoji="1" lang="ja-JP" altLang="en-US" sz="1000" dirty="0">
                <a:latin typeface="Migu 1M" panose="020B0509020203020207" pitchFamily="49" charset="-128"/>
                <a:ea typeface="Migu 1M" panose="020B0509020203020207" pitchFamily="49" charset="-128"/>
              </a:rPr>
              <a:t>パターン</a:t>
            </a:r>
            <a:r>
              <a:rPr lang="ja-JP" altLang="en-US" sz="1000" dirty="0">
                <a:latin typeface="Migu 1M" panose="020B0509020203020207" pitchFamily="49" charset="-128"/>
                <a:ea typeface="Migu 1M" panose="020B0509020203020207" pitchFamily="49" charset="-128"/>
              </a:rPr>
              <a:t>を徹底する</a:t>
            </a:r>
            <a:endParaRPr kumimoji="1" lang="en-US" altLang="ja-JP" sz="1000" dirty="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・凝集度を限りなく疎にする</a:t>
            </a:r>
            <a:endParaRPr lang="en-US" altLang="ja-JP" sz="1000" dirty="0">
              <a:latin typeface="Migu 1M" panose="020B0509020203020207" pitchFamily="49" charset="-128"/>
              <a:ea typeface="Migu 1M" panose="020B0509020203020207" pitchFamily="49" charset="-128"/>
            </a:endParaRPr>
          </a:p>
          <a:p>
            <a:r>
              <a:rPr lang="en-US" altLang="ja-JP" sz="1000" dirty="0">
                <a:latin typeface="Migu 1M" panose="020B0509020203020207" pitchFamily="49" charset="-128"/>
                <a:ea typeface="Migu 1M" panose="020B0509020203020207" pitchFamily="49" charset="-128"/>
              </a:rPr>
              <a:t>    </a:t>
            </a:r>
            <a:r>
              <a:rPr lang="ja-JP" altLang="en-US" sz="1000" dirty="0">
                <a:latin typeface="Migu 1M" panose="020B0509020203020207" pitchFamily="49" charset="-128"/>
                <a:ea typeface="Migu 1M" panose="020B0509020203020207" pitchFamily="49" charset="-128"/>
              </a:rPr>
              <a:t>デメテルの法則に則る</a:t>
            </a:r>
            <a:endParaRPr lang="en-US" altLang="ja-JP" sz="1000" dirty="0">
              <a:latin typeface="Migu 1M" panose="020B0509020203020207" pitchFamily="49" charset="-128"/>
              <a:ea typeface="Migu 1M" panose="020B0509020203020207" pitchFamily="49" charset="-128"/>
            </a:endParaRPr>
          </a:p>
          <a:p>
            <a:r>
              <a:rPr kumimoji="1" lang="ja-JP" altLang="en-US" sz="1000" dirty="0">
                <a:latin typeface="Migu 1M" panose="020B0509020203020207" pitchFamily="49" charset="-128"/>
                <a:ea typeface="Migu 1M" panose="020B0509020203020207" pitchFamily="49" charset="-128"/>
              </a:rPr>
              <a:t>・コーディング上便利な継承に甘えない　</a:t>
            </a:r>
            <a:endParaRPr kumimoji="1" lang="en-US" altLang="ja-JP" sz="1000" dirty="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　  派生クラスの派生クラスを基本的に許さない</a:t>
            </a:r>
            <a:endParaRPr lang="en-US" altLang="ja-JP" sz="1000" dirty="0">
              <a:latin typeface="Migu 1M" panose="020B0509020203020207" pitchFamily="49" charset="-128"/>
              <a:ea typeface="Migu 1M" panose="020B0509020203020207" pitchFamily="49" charset="-128"/>
            </a:endParaRPr>
          </a:p>
          <a:p>
            <a:r>
              <a:rPr kumimoji="1" lang="ja-JP" altLang="en-US" sz="1000" dirty="0">
                <a:latin typeface="Migu 1M" panose="020B0509020203020207" pitchFamily="49" charset="-128"/>
                <a:ea typeface="Migu 1M" panose="020B0509020203020207" pitchFamily="49" charset="-128"/>
              </a:rPr>
              <a:t>・抽象度の高いクラスは自分の責務を他クラスに移譲する</a:t>
            </a:r>
            <a:endParaRPr kumimoji="1" lang="en-US" altLang="ja-JP" sz="1000" dirty="0">
              <a:latin typeface="Migu 1M" panose="020B0509020203020207" pitchFamily="49" charset="-128"/>
              <a:ea typeface="Migu 1M" panose="020B0509020203020207" pitchFamily="49" charset="-128"/>
            </a:endParaRPr>
          </a:p>
          <a:p>
            <a:r>
              <a:rPr kumimoji="1" lang="ja-JP" altLang="en-US" sz="1000" dirty="0">
                <a:latin typeface="Migu 1M" panose="020B0509020203020207" pitchFamily="49" charset="-128"/>
                <a:ea typeface="Migu 1M" panose="020B0509020203020207" pitchFamily="49" charset="-128"/>
              </a:rPr>
              <a:t>・</a:t>
            </a:r>
            <a:r>
              <a:rPr kumimoji="1" lang="en-US" altLang="ja-JP" sz="1000" dirty="0">
                <a:latin typeface="Migu 1M" panose="020B0509020203020207" pitchFamily="49" charset="-128"/>
                <a:ea typeface="Migu 1M" panose="020B0509020203020207" pitchFamily="49" charset="-128"/>
              </a:rPr>
              <a:t>Entity</a:t>
            </a:r>
            <a:r>
              <a:rPr lang="ja-JP" altLang="en-US" sz="1000" dirty="0">
                <a:latin typeface="Migu 1M" panose="020B0509020203020207" pitchFamily="49" charset="-128"/>
                <a:ea typeface="Migu 1M" panose="020B0509020203020207" pitchFamily="49" charset="-128"/>
              </a:rPr>
              <a:t>層は、実際のロボットの構成に忠実な形にする</a:t>
            </a:r>
            <a:endParaRPr lang="en-US" altLang="ja-JP" sz="1000" dirty="0">
              <a:latin typeface="Migu 1M" panose="020B0509020203020207" pitchFamily="49" charset="-128"/>
              <a:ea typeface="Migu 1M" panose="020B0509020203020207" pitchFamily="49" charset="-128"/>
            </a:endParaRPr>
          </a:p>
        </p:txBody>
      </p:sp>
      <p:sp>
        <p:nvSpPr>
          <p:cNvPr id="15" name="正方形/長方形 14"/>
          <p:cNvSpPr/>
          <p:nvPr/>
        </p:nvSpPr>
        <p:spPr>
          <a:xfrm>
            <a:off x="126580" y="1102188"/>
            <a:ext cx="3562769" cy="2961812"/>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26580" y="1102188"/>
            <a:ext cx="1512209"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kumimoji="1" lang="ja-JP" altLang="en-US" dirty="0">
                <a:solidFill>
                  <a:schemeClr val="bg1"/>
                </a:solidFill>
                <a:latin typeface="Migu 1M" panose="020B0509020203020207" pitchFamily="49" charset="-128"/>
                <a:ea typeface="Migu 1M" panose="020B0509020203020207" pitchFamily="49" charset="-128"/>
              </a:rPr>
              <a:t>設計思想</a:t>
            </a:r>
          </a:p>
        </p:txBody>
      </p:sp>
      <p:sp>
        <p:nvSpPr>
          <p:cNvPr id="19" name="テキスト ボックス 18"/>
          <p:cNvSpPr txBox="1"/>
          <p:nvPr/>
        </p:nvSpPr>
        <p:spPr>
          <a:xfrm>
            <a:off x="168764" y="3424847"/>
            <a:ext cx="3372003" cy="553998"/>
          </a:xfrm>
          <a:prstGeom prst="rect">
            <a:avLst/>
          </a:prstGeom>
          <a:noFill/>
        </p:spPr>
        <p:txBody>
          <a:bodyPr wrap="square" rtlCol="0">
            <a:spAutoFit/>
          </a:bodyPr>
          <a:lstStyle/>
          <a:p>
            <a:r>
              <a:rPr lang="en-US" altLang="ja-JP" sz="1000" dirty="0">
                <a:latin typeface="Migu 1M" panose="020B0509020203020207" pitchFamily="49" charset="-128"/>
                <a:ea typeface="Migu 1M" panose="020B0509020203020207" pitchFamily="49" charset="-128"/>
              </a:rPr>
              <a:t>A</a:t>
            </a:r>
            <a:r>
              <a:rPr lang="ja-JP" altLang="en-US" sz="1000" dirty="0">
                <a:latin typeface="Migu 1M" panose="020B0509020203020207" pitchFamily="49" charset="-128"/>
                <a:ea typeface="Migu 1M" panose="020B0509020203020207" pitchFamily="49" charset="-128"/>
              </a:rPr>
              <a:t>は</a:t>
            </a:r>
            <a:r>
              <a:rPr lang="en-US" altLang="ja-JP" sz="1000" dirty="0">
                <a:latin typeface="Migu 1M" panose="020B0509020203020207" pitchFamily="49" charset="-128"/>
                <a:ea typeface="Migu 1M" panose="020B0509020203020207" pitchFamily="49" charset="-128"/>
              </a:rPr>
              <a:t>B</a:t>
            </a:r>
            <a:r>
              <a:rPr lang="ja-JP" altLang="en-US" sz="1000" dirty="0">
                <a:latin typeface="Migu 1M" panose="020B0509020203020207" pitchFamily="49" charset="-128"/>
                <a:ea typeface="Migu 1M" panose="020B0509020203020207" pitchFamily="49" charset="-128"/>
              </a:rPr>
              <a:t>にサービスを要求しても良い。</a:t>
            </a:r>
            <a:endParaRPr lang="en-US" altLang="ja-JP" sz="1000" dirty="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ただし、</a:t>
            </a:r>
            <a:r>
              <a:rPr lang="en-US" altLang="ja-JP" sz="1000" dirty="0">
                <a:latin typeface="Migu 1M" panose="020B0509020203020207" pitchFamily="49" charset="-128"/>
                <a:ea typeface="Migu 1M" panose="020B0509020203020207" pitchFamily="49" charset="-128"/>
              </a:rPr>
              <a:t>A</a:t>
            </a:r>
            <a:r>
              <a:rPr lang="ja-JP" altLang="en-US" sz="1000" dirty="0">
                <a:latin typeface="Migu 1M" panose="020B0509020203020207" pitchFamily="49" charset="-128"/>
                <a:ea typeface="Migu 1M" panose="020B0509020203020207" pitchFamily="49" charset="-128"/>
              </a:rPr>
              <a:t>は</a:t>
            </a:r>
            <a:r>
              <a:rPr lang="en-US" altLang="ja-JP" sz="1000" dirty="0">
                <a:latin typeface="Migu 1M" panose="020B0509020203020207" pitchFamily="49" charset="-128"/>
                <a:ea typeface="Migu 1M" panose="020B0509020203020207" pitchFamily="49" charset="-128"/>
              </a:rPr>
              <a:t>B</a:t>
            </a:r>
            <a:r>
              <a:rPr lang="ja-JP" altLang="en-US" sz="1000" dirty="0">
                <a:latin typeface="Migu 1M" panose="020B0509020203020207" pitchFamily="49" charset="-128"/>
                <a:ea typeface="Migu 1M" panose="020B0509020203020207" pitchFamily="49" charset="-128"/>
              </a:rPr>
              <a:t>を通して</a:t>
            </a:r>
            <a:r>
              <a:rPr lang="en-US" altLang="ja-JP" sz="1000" dirty="0">
                <a:latin typeface="Migu 1M" panose="020B0509020203020207" pitchFamily="49" charset="-128"/>
                <a:ea typeface="Migu 1M" panose="020B0509020203020207" pitchFamily="49" charset="-128"/>
              </a:rPr>
              <a:t>C</a:t>
            </a:r>
            <a:r>
              <a:rPr lang="ja-JP" altLang="en-US" sz="1000" dirty="0">
                <a:latin typeface="Migu 1M" panose="020B0509020203020207" pitchFamily="49" charset="-128"/>
                <a:ea typeface="Migu 1M" panose="020B0509020203020207" pitchFamily="49" charset="-128"/>
              </a:rPr>
              <a:t>を要求してはいけない。</a:t>
            </a:r>
            <a:endParaRPr lang="en-US" altLang="ja-JP" sz="1000" dirty="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要するに、関連クラスの関連クラスへの参照を禁止する。</a:t>
            </a:r>
            <a:endParaRPr lang="en-US" altLang="ja-JP" sz="1000" dirty="0">
              <a:latin typeface="Migu 1M" panose="020B0509020203020207" pitchFamily="49" charset="-128"/>
              <a:ea typeface="Migu 1M" panose="020B0509020203020207" pitchFamily="49" charset="-128"/>
            </a:endParaRPr>
          </a:p>
        </p:txBody>
      </p:sp>
      <p:sp>
        <p:nvSpPr>
          <p:cNvPr id="8" name="テキスト ボックス 7"/>
          <p:cNvSpPr txBox="1"/>
          <p:nvPr/>
        </p:nvSpPr>
        <p:spPr>
          <a:xfrm>
            <a:off x="126580" y="4154041"/>
            <a:ext cx="2984575" cy="461665"/>
          </a:xfrm>
          <a:prstGeom prst="rect">
            <a:avLst/>
          </a:prstGeom>
          <a:solidFill>
            <a:schemeClr val="accent6">
              <a:lumMod val="75000"/>
            </a:schemeClr>
          </a:solidFill>
          <a:ln w="28575">
            <a:noFill/>
          </a:ln>
        </p:spPr>
        <p:txBody>
          <a:bodyPr wrap="square" rtlCol="0">
            <a:spAutoFit/>
          </a:bodyPr>
          <a:lstStyle/>
          <a:p>
            <a:r>
              <a:rPr kumimoji="1" lang="ja-JP" altLang="en-US" sz="2400" dirty="0">
                <a:solidFill>
                  <a:schemeClr val="bg1"/>
                </a:solidFill>
                <a:latin typeface="Migu 1M" panose="020B0509020203020207" pitchFamily="49" charset="-128"/>
                <a:ea typeface="Migu 1M" panose="020B0509020203020207" pitchFamily="49" charset="-128"/>
              </a:rPr>
              <a:t>パッケージ構成概要</a:t>
            </a:r>
          </a:p>
        </p:txBody>
      </p:sp>
      <p:sp>
        <p:nvSpPr>
          <p:cNvPr id="20" name="正方形/長方形 19"/>
          <p:cNvSpPr/>
          <p:nvPr/>
        </p:nvSpPr>
        <p:spPr>
          <a:xfrm>
            <a:off x="126581" y="4154040"/>
            <a:ext cx="3562768" cy="6426874"/>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12449805" y="9299847"/>
            <a:ext cx="2072640" cy="830580"/>
            <a:chOff x="12449805" y="9052197"/>
            <a:chExt cx="2072640" cy="830580"/>
          </a:xfrm>
        </p:grpSpPr>
        <p:sp>
          <p:nvSpPr>
            <p:cNvPr id="24" name="四角形吹き出し 23"/>
            <p:cNvSpPr/>
            <p:nvPr/>
          </p:nvSpPr>
          <p:spPr>
            <a:xfrm>
              <a:off x="12449805" y="9052197"/>
              <a:ext cx="2072640" cy="441960"/>
            </a:xfrm>
            <a:prstGeom prst="wedgeRectCallout">
              <a:avLst>
                <a:gd name="adj1" fmla="val -78294"/>
                <a:gd name="adj2" fmla="val -333951"/>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吹き出し 28"/>
            <p:cNvSpPr/>
            <p:nvPr/>
          </p:nvSpPr>
          <p:spPr>
            <a:xfrm>
              <a:off x="12449805" y="9052197"/>
              <a:ext cx="2072640" cy="830580"/>
            </a:xfrm>
            <a:prstGeom prst="wedgeRectCallout">
              <a:avLst>
                <a:gd name="adj1" fmla="val -71271"/>
                <a:gd name="adj2" fmla="val -40632"/>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dirty="0" err="1">
                  <a:solidFill>
                    <a:schemeClr val="tx1"/>
                  </a:solidFill>
                  <a:latin typeface="Migu 1M" panose="020B0509020203020207" pitchFamily="49" charset="-128"/>
                  <a:ea typeface="Migu 1M" panose="020B0509020203020207" pitchFamily="49" charset="-128"/>
                </a:rPr>
                <a:t>RunStrategy</a:t>
              </a:r>
              <a:r>
                <a:rPr lang="en-US" altLang="ja-JP" sz="1200" dirty="0">
                  <a:solidFill>
                    <a:schemeClr val="tx1"/>
                  </a:solidFill>
                  <a:latin typeface="Migu 1M" panose="020B0509020203020207" pitchFamily="49" charset="-128"/>
                  <a:ea typeface="Migu 1M" panose="020B0509020203020207" pitchFamily="49" charset="-128"/>
                </a:rPr>
                <a:t>, Style, Movement</a:t>
              </a:r>
              <a:r>
                <a:rPr lang="ja-JP" altLang="en-US" sz="1200" dirty="0">
                  <a:solidFill>
                    <a:schemeClr val="tx1"/>
                  </a:solidFill>
                  <a:latin typeface="Migu 1M" panose="020B0509020203020207" pitchFamily="49" charset="-128"/>
                  <a:ea typeface="Migu 1M" panose="020B0509020203020207" pitchFamily="49" charset="-128"/>
                </a:rPr>
                <a:t>の具体クラスや</a:t>
              </a:r>
              <a:endParaRPr lang="en-US" altLang="ja-JP" sz="1200" dirty="0">
                <a:solidFill>
                  <a:schemeClr val="tx1"/>
                </a:solidFill>
                <a:latin typeface="Migu 1M" panose="020B0509020203020207" pitchFamily="49" charset="-128"/>
                <a:ea typeface="Migu 1M" panose="020B0509020203020207" pitchFamily="49" charset="-128"/>
              </a:endParaRPr>
            </a:p>
            <a:p>
              <a:r>
                <a:rPr lang="ja-JP" altLang="en-US" sz="1200" dirty="0">
                  <a:solidFill>
                    <a:schemeClr val="tx1"/>
                  </a:solidFill>
                  <a:latin typeface="Migu 1M" panose="020B0509020203020207" pitchFamily="49" charset="-128"/>
                  <a:ea typeface="Migu 1M" panose="020B0509020203020207" pitchFamily="49" charset="-128"/>
                </a:rPr>
                <a:t>各具体クラスのステートは</a:t>
              </a:r>
              <a:endParaRPr lang="en-US" altLang="ja-JP" sz="1200" dirty="0">
                <a:solidFill>
                  <a:schemeClr val="tx1"/>
                </a:solidFill>
                <a:latin typeface="Migu 1M" panose="020B0509020203020207" pitchFamily="49" charset="-128"/>
                <a:ea typeface="Migu 1M" panose="020B0509020203020207" pitchFamily="49" charset="-128"/>
              </a:endParaRPr>
            </a:p>
            <a:p>
              <a:r>
                <a:rPr lang="ja-JP" altLang="en-US" sz="1200" dirty="0">
                  <a:solidFill>
                    <a:schemeClr val="tx1"/>
                  </a:solidFill>
                  <a:latin typeface="Migu 1M" panose="020B0509020203020207" pitchFamily="49" charset="-128"/>
                  <a:ea typeface="Migu 1M" panose="020B0509020203020207" pitchFamily="49" charset="-128"/>
                </a:rPr>
                <a:t>次のページを参照</a:t>
              </a:r>
              <a:endParaRPr lang="en-US" altLang="ja-JP" sz="1200" dirty="0">
                <a:solidFill>
                  <a:schemeClr val="tx1"/>
                </a:solidFill>
                <a:latin typeface="Migu 1M" panose="020B0509020203020207" pitchFamily="49" charset="-128"/>
                <a:ea typeface="Migu 1M" panose="020B0509020203020207" pitchFamily="49" charset="-128"/>
              </a:endParaRPr>
            </a:p>
          </p:txBody>
        </p:sp>
      </p:grpSp>
      <p:sp>
        <p:nvSpPr>
          <p:cNvPr id="3" name="テキスト ボックス 2"/>
          <p:cNvSpPr txBox="1"/>
          <p:nvPr/>
        </p:nvSpPr>
        <p:spPr>
          <a:xfrm>
            <a:off x="330926" y="9299847"/>
            <a:ext cx="5730240" cy="246221"/>
          </a:xfrm>
          <a:prstGeom prst="rect">
            <a:avLst/>
          </a:prstGeom>
          <a:noFill/>
        </p:spPr>
        <p:txBody>
          <a:bodyPr wrap="square" rtlCol="0">
            <a:spAutoFit/>
          </a:bodyPr>
          <a:lstStyle/>
          <a:p>
            <a:endParaRPr kumimoji="1" lang="ja-JP" altLang="en-US" sz="1000" dirty="0">
              <a:latin typeface="Migu 1M" panose="020B0509020203020207" pitchFamily="49" charset="-128"/>
              <a:ea typeface="Migu 1M" panose="020B0509020203020207" pitchFamily="49" charset="-128"/>
            </a:endParaRPr>
          </a:p>
        </p:txBody>
      </p:sp>
      <p:sp>
        <p:nvSpPr>
          <p:cNvPr id="5" name="テキスト ボックス 4"/>
          <p:cNvSpPr txBox="1"/>
          <p:nvPr/>
        </p:nvSpPr>
        <p:spPr>
          <a:xfrm>
            <a:off x="126580" y="7888350"/>
            <a:ext cx="3838027" cy="246221"/>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rPr>
              <a:t>各パッケージの責務は以下の通りである</a:t>
            </a:r>
            <a:endParaRPr lang="en-US" altLang="ja-JP" sz="1000" dirty="0">
              <a:latin typeface="Migu 1M" panose="020B0509020203020207" pitchFamily="49" charset="-128"/>
              <a:ea typeface="Migu 1M" panose="020B0509020203020207" pitchFamily="49" charset="-128"/>
            </a:endParaRPr>
          </a:p>
        </p:txBody>
      </p:sp>
      <p:sp>
        <p:nvSpPr>
          <p:cNvPr id="6" name="テキスト ボックス 5"/>
          <p:cNvSpPr txBox="1"/>
          <p:nvPr/>
        </p:nvSpPr>
        <p:spPr>
          <a:xfrm>
            <a:off x="3842393" y="8786949"/>
            <a:ext cx="2384236" cy="1077218"/>
          </a:xfrm>
          <a:prstGeom prst="rect">
            <a:avLst/>
          </a:prstGeom>
          <a:noFill/>
        </p:spPr>
        <p:txBody>
          <a:bodyPr wrap="square" rtlCol="0">
            <a:spAutoFit/>
          </a:bodyPr>
          <a:lstStyle/>
          <a:p>
            <a:r>
              <a:rPr lang="ja-JP" altLang="en-US" sz="1400" b="1" dirty="0">
                <a:solidFill>
                  <a:srgbClr val="FF0000"/>
                </a:solidFill>
                <a:latin typeface="Migu 1M" panose="020B0509020203020207" pitchFamily="49" charset="-128"/>
                <a:ea typeface="Migu 1M" panose="020B0509020203020207" pitchFamily="49" charset="-128"/>
              </a:rPr>
              <a:t>注</a:t>
            </a:r>
            <a:r>
              <a:rPr lang="en-US" altLang="ja-JP" sz="1400" b="1" dirty="0">
                <a:solidFill>
                  <a:srgbClr val="FF0000"/>
                </a:solidFill>
                <a:latin typeface="Migu 1M" panose="020B0509020203020207" pitchFamily="49" charset="-128"/>
                <a:ea typeface="Migu 1M" panose="020B0509020203020207" pitchFamily="49" charset="-128"/>
              </a:rPr>
              <a:t>1</a:t>
            </a:r>
          </a:p>
          <a:p>
            <a:r>
              <a:rPr lang="ja-JP" altLang="en-US" sz="1000" dirty="0">
                <a:latin typeface="Migu 1M" panose="020B0509020203020207" pitchFamily="49" charset="-128"/>
                <a:ea typeface="Migu 1M" panose="020B0509020203020207" pitchFamily="49" charset="-128"/>
              </a:rPr>
              <a:t>　配置の関係から、</a:t>
            </a:r>
            <a:r>
              <a:rPr lang="en-US" altLang="ja-JP" sz="1000" dirty="0">
                <a:latin typeface="Migu 1M" panose="020B0509020203020207" pitchFamily="49" charset="-128"/>
                <a:ea typeface="Migu 1M" panose="020B0509020203020207" pitchFamily="49" charset="-128"/>
              </a:rPr>
              <a:t>EV3</a:t>
            </a:r>
            <a:r>
              <a:rPr lang="ja-JP" altLang="en-US" sz="1000" dirty="0">
                <a:latin typeface="Migu 1M" panose="020B0509020203020207" pitchFamily="49" charset="-128"/>
                <a:ea typeface="Migu 1M" panose="020B0509020203020207" pitchFamily="49" charset="-128"/>
              </a:rPr>
              <a:t>クラスと</a:t>
            </a:r>
            <a:r>
              <a:rPr lang="en-US" altLang="ja-JP" sz="1000" dirty="0">
                <a:latin typeface="Migu 1M" panose="020B0509020203020207" pitchFamily="49" charset="-128"/>
                <a:ea typeface="Migu 1M" panose="020B0509020203020207" pitchFamily="49" charset="-128"/>
              </a:rPr>
              <a:t>Runner</a:t>
            </a:r>
            <a:r>
              <a:rPr lang="ja-JP" altLang="en-US" sz="1000" dirty="0">
                <a:latin typeface="Migu 1M" panose="020B0509020203020207" pitchFamily="49" charset="-128"/>
                <a:ea typeface="Migu 1M" panose="020B0509020203020207" pitchFamily="49" charset="-128"/>
              </a:rPr>
              <a:t>クラスの間の関連線が引きにくいため、</a:t>
            </a:r>
            <a:r>
              <a:rPr lang="en-US" altLang="ja-JP" sz="1000" dirty="0">
                <a:latin typeface="Migu 1M" panose="020B0509020203020207" pitchFamily="49" charset="-128"/>
                <a:ea typeface="Migu 1M" panose="020B0509020203020207" pitchFamily="49" charset="-128"/>
              </a:rPr>
              <a:t>EV3</a:t>
            </a:r>
            <a:r>
              <a:rPr lang="ja-JP" altLang="en-US" sz="1000" dirty="0">
                <a:latin typeface="Migu 1M" panose="020B0509020203020207" pitchFamily="49" charset="-128"/>
                <a:ea typeface="Migu 1M" panose="020B0509020203020207" pitchFamily="49" charset="-128"/>
              </a:rPr>
              <a:t>クラスの省略版をここに置いたが、これは右上の</a:t>
            </a:r>
            <a:r>
              <a:rPr lang="en-US" altLang="ja-JP" sz="1000" dirty="0">
                <a:latin typeface="Migu 1M" panose="020B0509020203020207" pitchFamily="49" charset="-128"/>
                <a:ea typeface="Migu 1M" panose="020B0509020203020207" pitchFamily="49" charset="-128"/>
              </a:rPr>
              <a:t>EV3</a:t>
            </a:r>
            <a:r>
              <a:rPr lang="ja-JP" altLang="en-US" sz="1000" dirty="0">
                <a:latin typeface="Migu 1M" panose="020B0509020203020207" pitchFamily="49" charset="-128"/>
                <a:ea typeface="Migu 1M" panose="020B0509020203020207" pitchFamily="49" charset="-128"/>
              </a:rPr>
              <a:t>クラスと同じものである。</a:t>
            </a:r>
            <a:endParaRPr kumimoji="1" lang="ja-JP" altLang="en-US" sz="1000" dirty="0">
              <a:latin typeface="Migu 1M" panose="020B0509020203020207" pitchFamily="49" charset="-128"/>
              <a:ea typeface="Migu 1M" panose="020B0509020203020207" pitchFamily="49" charset="-128"/>
            </a:endParaRPr>
          </a:p>
        </p:txBody>
      </p:sp>
      <p:sp>
        <p:nvSpPr>
          <p:cNvPr id="18" name="テキスト ボックス 17"/>
          <p:cNvSpPr txBox="1"/>
          <p:nvPr/>
        </p:nvSpPr>
        <p:spPr>
          <a:xfrm>
            <a:off x="4405347" y="6748908"/>
            <a:ext cx="471325" cy="307777"/>
          </a:xfrm>
          <a:prstGeom prst="rect">
            <a:avLst/>
          </a:prstGeom>
          <a:noFill/>
        </p:spPr>
        <p:txBody>
          <a:bodyPr wrap="square" rtlCol="0">
            <a:spAutoFit/>
          </a:bodyPr>
          <a:lstStyle/>
          <a:p>
            <a:r>
              <a:rPr lang="ja-JP" altLang="en-US" sz="1400" b="1" dirty="0">
                <a:solidFill>
                  <a:srgbClr val="FF0000"/>
                </a:solidFill>
                <a:latin typeface="Migu 1M" panose="020B0509020203020207" pitchFamily="49" charset="-128"/>
                <a:ea typeface="Migu 1M" panose="020B0509020203020207" pitchFamily="49" charset="-128"/>
              </a:rPr>
              <a:t>注</a:t>
            </a:r>
            <a:r>
              <a:rPr lang="en-US" altLang="ja-JP" sz="1400" b="1" dirty="0">
                <a:solidFill>
                  <a:srgbClr val="FF0000"/>
                </a:solidFill>
                <a:latin typeface="Migu 1M" panose="020B0509020203020207" pitchFamily="49" charset="-128"/>
                <a:ea typeface="Migu 1M" panose="020B0509020203020207" pitchFamily="49" charset="-128"/>
              </a:rPr>
              <a:t>1</a:t>
            </a:r>
            <a:endParaRPr kumimoji="1" lang="ja-JP" altLang="en-US" sz="1000" dirty="0">
              <a:latin typeface="Migu 1M" panose="020B0509020203020207" pitchFamily="49" charset="-128"/>
              <a:ea typeface="Migu 1M" panose="020B0509020203020207" pitchFamily="49" charset="-128"/>
            </a:endParaRPr>
          </a:p>
        </p:txBody>
      </p:sp>
      <p:sp>
        <p:nvSpPr>
          <p:cNvPr id="28" name="四角形吹き出し 27"/>
          <p:cNvSpPr/>
          <p:nvPr/>
        </p:nvSpPr>
        <p:spPr>
          <a:xfrm>
            <a:off x="12832550" y="7437879"/>
            <a:ext cx="2072640" cy="709557"/>
          </a:xfrm>
          <a:prstGeom prst="wedgeRectCallout">
            <a:avLst>
              <a:gd name="adj1" fmla="val -215227"/>
              <a:gd name="adj2" fmla="val -98590"/>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err="1">
                <a:solidFill>
                  <a:schemeClr val="tx1"/>
                </a:solidFill>
                <a:latin typeface="Migu 1M" panose="020B0509020203020207" pitchFamily="49" charset="-128"/>
                <a:ea typeface="Migu 1M" panose="020B0509020203020207" pitchFamily="49" charset="-128"/>
              </a:rPr>
              <a:t>CalbStrategy</a:t>
            </a:r>
            <a:r>
              <a:rPr lang="ja-JP" altLang="en-US" sz="1200" dirty="0">
                <a:solidFill>
                  <a:schemeClr val="tx1"/>
                </a:solidFill>
                <a:latin typeface="Migu 1M" panose="020B0509020203020207" pitchFamily="49" charset="-128"/>
                <a:ea typeface="Migu 1M" panose="020B0509020203020207" pitchFamily="49" charset="-128"/>
              </a:rPr>
              <a:t>の実際の動作については次のページを参照</a:t>
            </a:r>
            <a:endParaRPr lang="en-US" altLang="ja-JP" sz="1200" dirty="0">
              <a:solidFill>
                <a:schemeClr val="tx1"/>
              </a:solidFill>
              <a:latin typeface="Migu 1M" panose="020B0509020203020207" pitchFamily="49" charset="-128"/>
              <a:ea typeface="Migu 1M" panose="020B0509020203020207" pitchFamily="49" charset="-128"/>
            </a:endParaRPr>
          </a:p>
        </p:txBody>
      </p:sp>
      <p:sp>
        <p:nvSpPr>
          <p:cNvPr id="4" name="正方形/長方形 3"/>
          <p:cNvSpPr/>
          <p:nvPr/>
        </p:nvSpPr>
        <p:spPr>
          <a:xfrm>
            <a:off x="12788834" y="9283286"/>
            <a:ext cx="511876" cy="4571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26580" y="8483556"/>
            <a:ext cx="3929944" cy="400110"/>
          </a:xfrm>
          <a:prstGeom prst="rect">
            <a:avLst/>
          </a:prstGeom>
          <a:noFill/>
        </p:spPr>
        <p:txBody>
          <a:bodyPr wrap="square" rtlCol="0" anchor="ctr">
            <a:spAutoFit/>
          </a:bodyPr>
          <a:lstStyle/>
          <a:p>
            <a:r>
              <a:rPr lang="ja-JP" altLang="en-US" sz="1000" dirty="0">
                <a:latin typeface="Migu 1M" panose="020B0509020203020207" pitchFamily="49" charset="-128"/>
                <a:ea typeface="Migu 1M" panose="020B0509020203020207" pitchFamily="49" charset="-128"/>
              </a:rPr>
              <a:t>競技者からの入力を受けつけるためのパッケージ</a:t>
            </a:r>
            <a:endParaRPr lang="en-US" altLang="ja-JP" sz="1000" dirty="0">
              <a:latin typeface="Migu 1M" panose="020B0509020203020207" pitchFamily="49" charset="-128"/>
              <a:ea typeface="Migu 1M" panose="020B0509020203020207" pitchFamily="49" charset="-128"/>
            </a:endParaRPr>
          </a:p>
          <a:p>
            <a:endParaRPr kumimoji="1" lang="ja-JP" altLang="en-US" sz="1000" dirty="0"/>
          </a:p>
        </p:txBody>
      </p:sp>
      <p:sp>
        <p:nvSpPr>
          <p:cNvPr id="32" name="テキスト ボックス 31"/>
          <p:cNvSpPr txBox="1"/>
          <p:nvPr/>
        </p:nvSpPr>
        <p:spPr>
          <a:xfrm>
            <a:off x="126580" y="9087039"/>
            <a:ext cx="3134191" cy="400110"/>
          </a:xfrm>
          <a:prstGeom prst="rect">
            <a:avLst/>
          </a:prstGeom>
          <a:noFill/>
        </p:spPr>
        <p:txBody>
          <a:bodyPr wrap="none" rtlCol="0" anchor="ctr">
            <a:spAutoFit/>
          </a:bodyPr>
          <a:lstStyle/>
          <a:p>
            <a:r>
              <a:rPr lang="ja-JP" altLang="en-US" sz="1000" dirty="0">
                <a:latin typeface="Migu 1M" panose="020B0509020203020207" pitchFamily="49" charset="-128"/>
                <a:ea typeface="Migu 1M" panose="020B0509020203020207" pitchFamily="49" charset="-128"/>
              </a:rPr>
              <a:t>競技中の走法や戦略の切り替え等を行うパッケージ</a:t>
            </a:r>
            <a:endParaRPr lang="en-US" altLang="ja-JP" sz="1000" dirty="0">
              <a:latin typeface="Migu 1M" panose="020B0509020203020207" pitchFamily="49" charset="-128"/>
              <a:ea typeface="Migu 1M" panose="020B0509020203020207" pitchFamily="49" charset="-128"/>
            </a:endParaRPr>
          </a:p>
          <a:p>
            <a:endParaRPr kumimoji="1" lang="ja-JP" altLang="en-US" sz="1000" dirty="0"/>
          </a:p>
        </p:txBody>
      </p:sp>
      <p:sp>
        <p:nvSpPr>
          <p:cNvPr id="33" name="テキスト ボックス 32"/>
          <p:cNvSpPr txBox="1"/>
          <p:nvPr/>
        </p:nvSpPr>
        <p:spPr>
          <a:xfrm>
            <a:off x="126580" y="9687040"/>
            <a:ext cx="3134191" cy="246221"/>
          </a:xfrm>
          <a:prstGeom prst="rect">
            <a:avLst/>
          </a:prstGeom>
          <a:noFill/>
        </p:spPr>
        <p:txBody>
          <a:bodyPr wrap="none" rtlCol="0" anchor="ctr">
            <a:spAutoFit/>
          </a:bodyPr>
          <a:lstStyle/>
          <a:p>
            <a:r>
              <a:rPr lang="ja-JP" altLang="en-US" sz="1000" dirty="0">
                <a:latin typeface="Migu 1M" panose="020B0509020203020207" pitchFamily="49" charset="-128"/>
                <a:ea typeface="Migu 1M" panose="020B0509020203020207" pitchFamily="49" charset="-128"/>
              </a:rPr>
              <a:t>キャリブレーションを行う際に利用するパッケージ</a:t>
            </a:r>
            <a:endParaRPr lang="en-US" altLang="ja-JP" sz="1000" dirty="0">
              <a:latin typeface="Migu 1M" panose="020B0509020203020207" pitchFamily="49" charset="-128"/>
              <a:ea typeface="Migu 1M" panose="020B0509020203020207" pitchFamily="49" charset="-128"/>
            </a:endParaRPr>
          </a:p>
        </p:txBody>
      </p:sp>
      <p:sp>
        <p:nvSpPr>
          <p:cNvPr id="34" name="テキスト ボックス 33"/>
          <p:cNvSpPr txBox="1"/>
          <p:nvPr/>
        </p:nvSpPr>
        <p:spPr>
          <a:xfrm>
            <a:off x="126578" y="10275738"/>
            <a:ext cx="1980029" cy="400110"/>
          </a:xfrm>
          <a:prstGeom prst="rect">
            <a:avLst/>
          </a:prstGeom>
          <a:noFill/>
        </p:spPr>
        <p:txBody>
          <a:bodyPr wrap="none" rtlCol="0" anchor="ctr">
            <a:spAutoFit/>
          </a:bodyPr>
          <a:lstStyle/>
          <a:p>
            <a:r>
              <a:rPr lang="ja-JP" altLang="en-US" sz="1000" dirty="0">
                <a:latin typeface="Migu 1M" panose="020B0509020203020207" pitchFamily="49" charset="-128"/>
                <a:ea typeface="Migu 1M" panose="020B0509020203020207" pitchFamily="49" charset="-128"/>
              </a:rPr>
              <a:t>走行体の実態を示すパッケージ</a:t>
            </a:r>
          </a:p>
          <a:p>
            <a:endParaRPr kumimoji="1" lang="ja-JP" altLang="en-US" sz="1000" dirty="0"/>
          </a:p>
        </p:txBody>
      </p:sp>
      <p:sp>
        <p:nvSpPr>
          <p:cNvPr id="35" name="TextBox 8"/>
          <p:cNvSpPr txBox="1"/>
          <p:nvPr/>
        </p:nvSpPr>
        <p:spPr>
          <a:xfrm>
            <a:off x="124929" y="9968582"/>
            <a:ext cx="481665" cy="307777"/>
          </a:xfrm>
          <a:prstGeom prst="rect">
            <a:avLst/>
          </a:prstGeom>
          <a:noFill/>
          <a:ln w="12700">
            <a:solidFill>
              <a:schemeClr val="accent6">
                <a:lumMod val="75000"/>
              </a:schemeClr>
            </a:solidFill>
          </a:ln>
        </p:spPr>
        <p:txBody>
          <a:bodyPr wrap="square" rtlCol="0" anchor="ctr">
            <a:spAutoFit/>
          </a:bodyPr>
          <a:lstStyle/>
          <a:p>
            <a:pPr algn="ctr"/>
            <a:r>
              <a:rPr lang="en-US" altLang="ja-JP" sz="1400" dirty="0">
                <a:latin typeface="Migu 1M" panose="020B0509020203020207" pitchFamily="49" charset="-128"/>
                <a:ea typeface="Migu 1M" panose="020B0509020203020207" pitchFamily="49" charset="-128"/>
                <a:cs typeface="Migu 1M Regular"/>
              </a:rPr>
              <a:t>EV3</a:t>
            </a:r>
          </a:p>
        </p:txBody>
      </p:sp>
      <p:sp>
        <p:nvSpPr>
          <p:cNvPr id="36" name="TextBox 8"/>
          <p:cNvSpPr txBox="1"/>
          <p:nvPr/>
        </p:nvSpPr>
        <p:spPr>
          <a:xfrm>
            <a:off x="124380" y="8792930"/>
            <a:ext cx="1170099" cy="307777"/>
          </a:xfrm>
          <a:prstGeom prst="rect">
            <a:avLst/>
          </a:prstGeom>
          <a:noFill/>
          <a:ln w="12700">
            <a:solidFill>
              <a:schemeClr val="accent6">
                <a:lumMod val="75000"/>
              </a:schemeClr>
            </a:solidFill>
          </a:ln>
        </p:spPr>
        <p:txBody>
          <a:bodyPr wrap="square" rtlCol="0" anchor="ctr">
            <a:spAutoFit/>
          </a:bodyPr>
          <a:lstStyle/>
          <a:p>
            <a:pPr algn="ctr"/>
            <a:r>
              <a:rPr lang="en-US" altLang="ja-JP" sz="1400" dirty="0" err="1">
                <a:latin typeface="Migu 1M" panose="020B0509020203020207" pitchFamily="49" charset="-128"/>
                <a:ea typeface="Migu 1M" panose="020B0509020203020207" pitchFamily="49" charset="-128"/>
                <a:cs typeface="Migu 1M Regular"/>
              </a:rPr>
              <a:t>RunStrategy</a:t>
            </a:r>
            <a:endParaRPr lang="en-US" altLang="ja-JP" sz="1400" dirty="0">
              <a:latin typeface="Migu 1M" panose="020B0509020203020207" pitchFamily="49" charset="-128"/>
              <a:ea typeface="Migu 1M" panose="020B0509020203020207" pitchFamily="49" charset="-128"/>
              <a:cs typeface="Migu 1M Regular"/>
            </a:endParaRPr>
          </a:p>
        </p:txBody>
      </p:sp>
      <p:sp>
        <p:nvSpPr>
          <p:cNvPr id="37" name="TextBox 8"/>
          <p:cNvSpPr txBox="1"/>
          <p:nvPr/>
        </p:nvSpPr>
        <p:spPr>
          <a:xfrm>
            <a:off x="124929" y="9382085"/>
            <a:ext cx="1341750" cy="307777"/>
          </a:xfrm>
          <a:prstGeom prst="rect">
            <a:avLst/>
          </a:prstGeom>
          <a:noFill/>
          <a:ln w="12700">
            <a:solidFill>
              <a:schemeClr val="accent6">
                <a:lumMod val="75000"/>
              </a:schemeClr>
            </a:solidFill>
          </a:ln>
        </p:spPr>
        <p:txBody>
          <a:bodyPr wrap="square" rtlCol="0" anchor="ctr">
            <a:spAutoFit/>
          </a:bodyPr>
          <a:lstStyle/>
          <a:p>
            <a:pPr algn="ctr"/>
            <a:r>
              <a:rPr lang="en-US" altLang="ja-JP" sz="1400" dirty="0" err="1">
                <a:latin typeface="Migu 1M" panose="020B0509020203020207" pitchFamily="49" charset="-128"/>
                <a:ea typeface="Migu 1M" panose="020B0509020203020207" pitchFamily="49" charset="-128"/>
                <a:cs typeface="Migu 1M Regular"/>
              </a:rPr>
              <a:t>CalibStrategy</a:t>
            </a:r>
            <a:endParaRPr lang="en-US" altLang="ja-JP" sz="1400" dirty="0">
              <a:latin typeface="Migu 1M" panose="020B0509020203020207" pitchFamily="49" charset="-128"/>
              <a:ea typeface="Migu 1M" panose="020B0509020203020207" pitchFamily="49" charset="-128"/>
              <a:cs typeface="Migu 1M Regular"/>
            </a:endParaRPr>
          </a:p>
        </p:txBody>
      </p:sp>
      <p:sp>
        <p:nvSpPr>
          <p:cNvPr id="38" name="TextBox 8"/>
          <p:cNvSpPr txBox="1"/>
          <p:nvPr/>
        </p:nvSpPr>
        <p:spPr>
          <a:xfrm>
            <a:off x="124380" y="8184339"/>
            <a:ext cx="368931" cy="307777"/>
          </a:xfrm>
          <a:prstGeom prst="rect">
            <a:avLst/>
          </a:prstGeom>
          <a:noFill/>
          <a:ln w="12700">
            <a:solidFill>
              <a:schemeClr val="accent6">
                <a:lumMod val="75000"/>
              </a:schemeClr>
            </a:solidFill>
          </a:ln>
        </p:spPr>
        <p:txBody>
          <a:bodyPr wrap="square" rtlCol="0" anchor="ctr">
            <a:spAutoFit/>
          </a:bodyPr>
          <a:lstStyle/>
          <a:p>
            <a:pPr algn="ctr"/>
            <a:r>
              <a:rPr lang="en-US" altLang="ja-JP" sz="1400" dirty="0">
                <a:latin typeface="Migu 1M" panose="020B0509020203020207" pitchFamily="49" charset="-128"/>
                <a:ea typeface="Migu 1M" panose="020B0509020203020207" pitchFamily="49" charset="-128"/>
                <a:cs typeface="Migu 1M Regular"/>
              </a:rPr>
              <a:t>UI</a:t>
            </a:r>
          </a:p>
        </p:txBody>
      </p:sp>
      <p:sp>
        <p:nvSpPr>
          <p:cNvPr id="39" name="TextBox 8"/>
          <p:cNvSpPr txBox="1"/>
          <p:nvPr/>
        </p:nvSpPr>
        <p:spPr>
          <a:xfrm>
            <a:off x="126578" y="3081056"/>
            <a:ext cx="1434128" cy="307777"/>
          </a:xfrm>
          <a:prstGeom prst="rect">
            <a:avLst/>
          </a:prstGeom>
          <a:noFill/>
          <a:ln w="12700">
            <a:solidFill>
              <a:schemeClr val="accent6">
                <a:lumMod val="75000"/>
              </a:schemeClr>
            </a:solidFill>
          </a:ln>
        </p:spPr>
        <p:txBody>
          <a:bodyPr wrap="square" rtlCol="0" anchor="ctr">
            <a:spAutoFit/>
          </a:bodyPr>
          <a:lstStyle/>
          <a:p>
            <a:pPr algn="ctr"/>
            <a:r>
              <a:rPr lang="ja-JP" altLang="en-US" sz="1400" dirty="0">
                <a:latin typeface="Migu 1M" panose="020B0509020203020207" pitchFamily="49" charset="-128"/>
                <a:ea typeface="Migu 1M" panose="020B0509020203020207" pitchFamily="49" charset="-128"/>
                <a:cs typeface="Migu 1M Regular"/>
              </a:rPr>
              <a:t>デメテルの法則</a:t>
            </a:r>
            <a:endParaRPr lang="en-US" altLang="ja-JP" sz="1400" dirty="0">
              <a:latin typeface="Migu 1M" panose="020B0509020203020207" pitchFamily="49" charset="-128"/>
              <a:ea typeface="Migu 1M" panose="020B0509020203020207" pitchFamily="49" charset="-128"/>
              <a:cs typeface="Migu 1M Regular"/>
            </a:endParaRPr>
          </a:p>
        </p:txBody>
      </p:sp>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l="7956" t="9975" r="45393" b="38065"/>
          <a:stretch/>
        </p:blipFill>
        <p:spPr>
          <a:xfrm>
            <a:off x="330926" y="4740924"/>
            <a:ext cx="3355008" cy="3057386"/>
          </a:xfrm>
          <a:prstGeom prst="rect">
            <a:avLst/>
          </a:prstGeom>
        </p:spPr>
      </p:pic>
    </p:spTree>
    <p:extLst>
      <p:ext uri="{BB962C8B-B14F-4D97-AF65-F5344CB8AC3E}">
        <p14:creationId xmlns:p14="http://schemas.microsoft.com/office/powerpoint/2010/main" val="148790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137131098"/>
              </p:ext>
            </p:extLst>
          </p:nvPr>
        </p:nvGraphicFramePr>
        <p:xfrm>
          <a:off x="262180" y="2747385"/>
          <a:ext cx="7905259" cy="1416075"/>
        </p:xfrm>
        <a:graphic>
          <a:graphicData uri="http://schemas.openxmlformats.org/drawingml/2006/table">
            <a:tbl>
              <a:tblPr firstRow="1" bandRow="1">
                <a:tableStyleId>{5940675A-B579-460E-94D1-54222C63F5DA}</a:tableStyleId>
              </a:tblPr>
              <a:tblGrid>
                <a:gridCol w="1097388">
                  <a:extLst>
                    <a:ext uri="{9D8B030D-6E8A-4147-A177-3AD203B41FA5}">
                      <a16:colId xmlns:a16="http://schemas.microsoft.com/office/drawing/2014/main" val="20000"/>
                    </a:ext>
                  </a:extLst>
                </a:gridCol>
                <a:gridCol w="972553">
                  <a:extLst>
                    <a:ext uri="{9D8B030D-6E8A-4147-A177-3AD203B41FA5}">
                      <a16:colId xmlns:a16="http://schemas.microsoft.com/office/drawing/2014/main" val="20001"/>
                    </a:ext>
                  </a:extLst>
                </a:gridCol>
                <a:gridCol w="972553">
                  <a:extLst>
                    <a:ext uri="{9D8B030D-6E8A-4147-A177-3AD203B41FA5}">
                      <a16:colId xmlns:a16="http://schemas.microsoft.com/office/drawing/2014/main" val="20002"/>
                    </a:ext>
                  </a:extLst>
                </a:gridCol>
                <a:gridCol w="972553">
                  <a:extLst>
                    <a:ext uri="{9D8B030D-6E8A-4147-A177-3AD203B41FA5}">
                      <a16:colId xmlns:a16="http://schemas.microsoft.com/office/drawing/2014/main" val="20003"/>
                    </a:ext>
                  </a:extLst>
                </a:gridCol>
                <a:gridCol w="972553">
                  <a:extLst>
                    <a:ext uri="{9D8B030D-6E8A-4147-A177-3AD203B41FA5}">
                      <a16:colId xmlns:a16="http://schemas.microsoft.com/office/drawing/2014/main" val="20004"/>
                    </a:ext>
                  </a:extLst>
                </a:gridCol>
                <a:gridCol w="972553">
                  <a:extLst>
                    <a:ext uri="{9D8B030D-6E8A-4147-A177-3AD203B41FA5}">
                      <a16:colId xmlns:a16="http://schemas.microsoft.com/office/drawing/2014/main" val="20005"/>
                    </a:ext>
                  </a:extLst>
                </a:gridCol>
                <a:gridCol w="972553">
                  <a:extLst>
                    <a:ext uri="{9D8B030D-6E8A-4147-A177-3AD203B41FA5}">
                      <a16:colId xmlns:a16="http://schemas.microsoft.com/office/drawing/2014/main" val="20006"/>
                    </a:ext>
                  </a:extLst>
                </a:gridCol>
                <a:gridCol w="972553">
                  <a:extLst>
                    <a:ext uri="{9D8B030D-6E8A-4147-A177-3AD203B41FA5}">
                      <a16:colId xmlns:a16="http://schemas.microsoft.com/office/drawing/2014/main" val="20007"/>
                    </a:ext>
                  </a:extLst>
                </a:gridCol>
              </a:tblGrid>
              <a:tr h="308636">
                <a:tc>
                  <a:txBody>
                    <a:bodyPr/>
                    <a:lstStyle/>
                    <a:p>
                      <a:pPr algn="ct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en-US" altLang="ja-JP" sz="1000" dirty="0" err="1"/>
                        <a:t>Pid</a:t>
                      </a:r>
                      <a:r>
                        <a:rPr kumimoji="1" lang="ja-JP" altLang="en-US" sz="1000" dirty="0"/>
                        <a:t>制御</a:t>
                      </a:r>
                      <a:endParaRPr kumimoji="1" lang="en-US" altLang="ja-JP" sz="1000" dirty="0"/>
                    </a:p>
                  </a:txBody>
                  <a:tcPr anchor="ctr">
                    <a:solidFill>
                      <a:schemeClr val="bg1">
                        <a:lumMod val="95000"/>
                      </a:schemeClr>
                    </a:solidFill>
                  </a:tcPr>
                </a:tc>
                <a:tc>
                  <a:txBody>
                    <a:bodyPr/>
                    <a:lstStyle/>
                    <a:p>
                      <a:pPr algn="ctr"/>
                      <a:r>
                        <a:rPr kumimoji="1" lang="ja-JP" altLang="en-US" sz="1000" dirty="0">
                          <a:latin typeface="+mn-lt"/>
                          <a:ea typeface="+mn-ea"/>
                        </a:rPr>
                        <a:t>バンド幅補正</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ja-JP" altLang="en-US" sz="1000" dirty="0">
                          <a:latin typeface="+mn-lt"/>
                          <a:ea typeface="+mn-ea"/>
                        </a:rPr>
                        <a:t>まいまい式</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ja-JP" altLang="en-US" sz="1000" dirty="0"/>
                        <a:t>停止</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ja-JP" altLang="en-US" sz="1000" dirty="0"/>
                        <a:t>回転</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ja-JP" altLang="en-US" sz="1000" dirty="0"/>
                        <a:t>前進</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tc>
                  <a:txBody>
                    <a:bodyPr/>
                    <a:lstStyle/>
                    <a:p>
                      <a:pPr algn="ctr"/>
                      <a:r>
                        <a:rPr kumimoji="1" lang="ja-JP" altLang="en-US" sz="1000" dirty="0"/>
                        <a:t>電圧補正</a:t>
                      </a:r>
                      <a:endParaRPr kumimoji="1" lang="ja-JP" altLang="en-US" sz="1000" dirty="0">
                        <a:latin typeface="Migu 1M" panose="020B0509020203020207" pitchFamily="49" charset="-128"/>
                        <a:ea typeface="Migu 1M" panose="020B0509020203020207" pitchFamily="49" charset="-128"/>
                      </a:endParaRPr>
                    </a:p>
                  </a:txBody>
                  <a:tcPr anchor="ct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kumimoji="1" lang="ja-JP" altLang="en-US" sz="1000" dirty="0"/>
                        <a:t>倒立スタイル　　　</a:t>
                      </a:r>
                      <a:endParaRPr kumimoji="1" lang="ja-JP" altLang="en-US" sz="1000" dirty="0">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①</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②</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③</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④</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⑤</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⑥</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⑦</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extLst>
                  <a:ext uri="{0D108BD9-81ED-4DB2-BD59-A6C34878D82A}">
                    <a16:rowId xmlns:a16="http://schemas.microsoft.com/office/drawing/2014/main" val="10001"/>
                  </a:ext>
                </a:extLst>
              </a:tr>
              <a:tr h="370840">
                <a:tc>
                  <a:txBody>
                    <a:bodyPr/>
                    <a:lstStyle/>
                    <a:p>
                      <a:pPr algn="ctr"/>
                      <a:r>
                        <a:rPr kumimoji="1" lang="ja-JP" altLang="en-US" sz="1000" dirty="0"/>
                        <a:t>しっぽスタイル</a:t>
                      </a:r>
                      <a:endParaRPr kumimoji="1" lang="ja-JP" altLang="en-US" sz="1000" dirty="0">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⑧</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⑨</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⑩</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⑪</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⑫</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⑬</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⑭</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extLst>
                  <a:ext uri="{0D108BD9-81ED-4DB2-BD59-A6C34878D82A}">
                    <a16:rowId xmlns:a16="http://schemas.microsoft.com/office/drawing/2014/main" val="10002"/>
                  </a:ext>
                </a:extLst>
              </a:tr>
              <a:tr h="365759">
                <a:tc>
                  <a:txBody>
                    <a:bodyPr/>
                    <a:lstStyle/>
                    <a:p>
                      <a:pPr algn="ctr"/>
                      <a:r>
                        <a:rPr kumimoji="1" lang="ja-JP" altLang="en-US" sz="1000" dirty="0"/>
                        <a:t>リンボースタイル</a:t>
                      </a:r>
                      <a:endParaRPr kumimoji="1" lang="ja-JP" altLang="en-US" sz="1000" dirty="0">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⑮</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⑯</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⑰</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⑱</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⑲</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⑳</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tc>
                  <a:txBody>
                    <a:bodyPr/>
                    <a:lstStyle/>
                    <a:p>
                      <a:pPr algn="ctr"/>
                      <a:r>
                        <a:rPr kumimoji="1" lang="ja-JP" altLang="en-US" sz="1400" dirty="0"/>
                        <a:t>㉑</a:t>
                      </a:r>
                      <a:endParaRPr kumimoji="1" lang="ja-JP" altLang="en-US" sz="1400" dirty="0">
                        <a:solidFill>
                          <a:schemeClr val="tx1"/>
                        </a:solidFill>
                        <a:latin typeface="Migu 1M" panose="020B0509020203020207" pitchFamily="49" charset="-128"/>
                        <a:ea typeface="Migu 1M" panose="020B0509020203020207" pitchFamily="49" charset="-128"/>
                      </a:endParaRPr>
                    </a:p>
                  </a:txBody>
                  <a:tcPr anchor="ctr"/>
                </a:tc>
                <a:extLst>
                  <a:ext uri="{0D108BD9-81ED-4DB2-BD59-A6C34878D82A}">
                    <a16:rowId xmlns:a16="http://schemas.microsoft.com/office/drawing/2014/main" val="1000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999191014"/>
              </p:ext>
            </p:extLst>
          </p:nvPr>
        </p:nvGraphicFramePr>
        <p:xfrm>
          <a:off x="262180" y="4798525"/>
          <a:ext cx="5180221" cy="1638370"/>
        </p:xfrm>
        <a:graphic>
          <a:graphicData uri="http://schemas.openxmlformats.org/drawingml/2006/table">
            <a:tbl>
              <a:tblPr firstRow="1" bandRow="1">
                <a:tableStyleId>{5940675A-B579-460E-94D1-54222C63F5DA}</a:tableStyleId>
              </a:tblPr>
              <a:tblGrid>
                <a:gridCol w="1181418">
                  <a:extLst>
                    <a:ext uri="{9D8B030D-6E8A-4147-A177-3AD203B41FA5}">
                      <a16:colId xmlns:a16="http://schemas.microsoft.com/office/drawing/2014/main" val="20000"/>
                    </a:ext>
                  </a:extLst>
                </a:gridCol>
                <a:gridCol w="3998803">
                  <a:extLst>
                    <a:ext uri="{9D8B030D-6E8A-4147-A177-3AD203B41FA5}">
                      <a16:colId xmlns:a16="http://schemas.microsoft.com/office/drawing/2014/main" val="20001"/>
                    </a:ext>
                  </a:extLst>
                </a:gridCol>
              </a:tblGrid>
              <a:tr h="327674">
                <a:tc>
                  <a:txBody>
                    <a:bodyPr/>
                    <a:lstStyle/>
                    <a:p>
                      <a:pPr algn="ctr"/>
                      <a:r>
                        <a:rPr kumimoji="1" lang="ja-JP" altLang="en-US" sz="1000" dirty="0"/>
                        <a:t>シチュエーション</a:t>
                      </a:r>
                    </a:p>
                  </a:txBody>
                  <a:tcPr anchor="ctr">
                    <a:solidFill>
                      <a:schemeClr val="bg1">
                        <a:lumMod val="95000"/>
                      </a:schemeClr>
                    </a:solidFill>
                  </a:tcPr>
                </a:tc>
                <a:tc>
                  <a:txBody>
                    <a:bodyPr/>
                    <a:lstStyle/>
                    <a:p>
                      <a:pPr algn="ctr"/>
                      <a:r>
                        <a:rPr kumimoji="1" lang="ja-JP" altLang="en-US" sz="1000" dirty="0"/>
                        <a:t>利用する組み合わせ</a:t>
                      </a:r>
                      <a:endParaRPr kumimoji="1" lang="en-US" altLang="ja-JP" sz="1000" dirty="0"/>
                    </a:p>
                  </a:txBody>
                  <a:tcPr anchor="ctr">
                    <a:solidFill>
                      <a:schemeClr val="bg1">
                        <a:lumMod val="95000"/>
                      </a:schemeClr>
                    </a:solidFill>
                  </a:tcPr>
                </a:tc>
                <a:extLst>
                  <a:ext uri="{0D108BD9-81ED-4DB2-BD59-A6C34878D82A}">
                    <a16:rowId xmlns:a16="http://schemas.microsoft.com/office/drawing/2014/main" val="10000"/>
                  </a:ext>
                </a:extLst>
              </a:tr>
              <a:tr h="327674">
                <a:tc>
                  <a:txBody>
                    <a:bodyPr/>
                    <a:lstStyle/>
                    <a:p>
                      <a:pPr algn="ctr"/>
                      <a:r>
                        <a:rPr kumimoji="1" lang="ja-JP" altLang="en-US" sz="1000" dirty="0"/>
                        <a:t>黒線追跡</a:t>
                      </a:r>
                    </a:p>
                  </a:txBody>
                  <a:tcPr anchor="ctr"/>
                </a:tc>
                <a:tc>
                  <a:txBody>
                    <a:bodyPr/>
                    <a:lstStyle/>
                    <a:p>
                      <a:r>
                        <a:rPr kumimoji="1" lang="ja-JP" altLang="en-US" sz="1400" dirty="0"/>
                        <a:t>①②③⑥⑦</a:t>
                      </a:r>
                    </a:p>
                  </a:txBody>
                  <a:tcPr/>
                </a:tc>
                <a:extLst>
                  <a:ext uri="{0D108BD9-81ED-4DB2-BD59-A6C34878D82A}">
                    <a16:rowId xmlns:a16="http://schemas.microsoft.com/office/drawing/2014/main" val="10001"/>
                  </a:ext>
                </a:extLst>
              </a:tr>
              <a:tr h="327674">
                <a:tc>
                  <a:txBody>
                    <a:bodyPr/>
                    <a:lstStyle/>
                    <a:p>
                      <a:pPr algn="ctr"/>
                      <a:r>
                        <a:rPr kumimoji="1" lang="ja-JP" altLang="en-US" sz="1000" dirty="0"/>
                        <a:t>ルックアップゲート</a:t>
                      </a:r>
                    </a:p>
                  </a:txBody>
                  <a:tcPr anchor="ctr"/>
                </a:tc>
                <a:tc>
                  <a:txBody>
                    <a:bodyPr/>
                    <a:lstStyle/>
                    <a:p>
                      <a:r>
                        <a:rPr kumimoji="1" lang="ja-JP" altLang="en-US" sz="1400" dirty="0"/>
                        <a:t>①②③④⑥⑦⑧⑨⑩⑪⑫⑬⑭⑮⑯⑰⑱⑳㉑</a:t>
                      </a:r>
                    </a:p>
                  </a:txBody>
                  <a:tcPr/>
                </a:tc>
                <a:extLst>
                  <a:ext uri="{0D108BD9-81ED-4DB2-BD59-A6C34878D82A}">
                    <a16:rowId xmlns:a16="http://schemas.microsoft.com/office/drawing/2014/main" val="10002"/>
                  </a:ext>
                </a:extLst>
              </a:tr>
              <a:tr h="327674">
                <a:tc>
                  <a:txBody>
                    <a:bodyPr/>
                    <a:lstStyle/>
                    <a:p>
                      <a:pPr algn="ctr"/>
                      <a:r>
                        <a:rPr kumimoji="1" lang="ja-JP" altLang="en-US" sz="1000" dirty="0"/>
                        <a:t>フィギュア</a:t>
                      </a:r>
                      <a:r>
                        <a:rPr kumimoji="1" lang="en-US" altLang="ja-JP" sz="1000" dirty="0"/>
                        <a:t>L</a:t>
                      </a:r>
                      <a:endParaRPr kumimoji="1" lang="ja-JP" altLang="en-US" sz="1000" dirty="0"/>
                    </a:p>
                  </a:txBody>
                  <a:tcPr anchor="ctr"/>
                </a:tc>
                <a:tc>
                  <a:txBody>
                    <a:bodyPr/>
                    <a:lstStyle/>
                    <a:p>
                      <a:r>
                        <a:rPr kumimoji="1" lang="ja-JP" altLang="en-US" sz="1400" dirty="0"/>
                        <a:t>①②③④⑥⑦⑧⑨⑩⑪⑫⑬⑭</a:t>
                      </a:r>
                    </a:p>
                  </a:txBody>
                  <a:tcPr/>
                </a:tc>
                <a:extLst>
                  <a:ext uri="{0D108BD9-81ED-4DB2-BD59-A6C34878D82A}">
                    <a16:rowId xmlns:a16="http://schemas.microsoft.com/office/drawing/2014/main" val="10003"/>
                  </a:ext>
                </a:extLst>
              </a:tr>
              <a:tr h="327674">
                <a:tc>
                  <a:txBody>
                    <a:bodyPr/>
                    <a:lstStyle/>
                    <a:p>
                      <a:pPr algn="ctr"/>
                      <a:r>
                        <a:rPr kumimoji="1" lang="ja-JP" altLang="en-US" sz="1000" dirty="0"/>
                        <a:t>ガレージ</a:t>
                      </a:r>
                    </a:p>
                  </a:txBody>
                  <a:tcPr anchor="ctr"/>
                </a:tc>
                <a:tc>
                  <a:txBody>
                    <a:bodyPr/>
                    <a:lstStyle/>
                    <a:p>
                      <a:r>
                        <a:rPr kumimoji="1" lang="ja-JP" altLang="en-US" sz="1400" dirty="0"/>
                        <a:t>⑧⑨⑩⑪⑬⑭</a:t>
                      </a:r>
                    </a:p>
                  </a:txBody>
                  <a:tcPr/>
                </a:tc>
                <a:extLst>
                  <a:ext uri="{0D108BD9-81ED-4DB2-BD59-A6C34878D82A}">
                    <a16:rowId xmlns:a16="http://schemas.microsoft.com/office/drawing/2014/main" val="10004"/>
                  </a:ext>
                </a:extLst>
              </a:tr>
            </a:tbl>
          </a:graphicData>
        </a:graphic>
      </p:graphicFrame>
      <p:sp>
        <p:nvSpPr>
          <p:cNvPr id="17" name="TextBox 3"/>
          <p:cNvSpPr txBox="1"/>
          <p:nvPr/>
        </p:nvSpPr>
        <p:spPr>
          <a:xfrm>
            <a:off x="127027" y="1126487"/>
            <a:ext cx="5262979" cy="461665"/>
          </a:xfrm>
          <a:prstGeom prst="rect">
            <a:avLst/>
          </a:prstGeom>
          <a:solidFill>
            <a:schemeClr val="accent6">
              <a:lumMod val="75000"/>
            </a:schemeClr>
          </a:solidFill>
          <a:ln w="28575">
            <a:noFill/>
          </a:ln>
        </p:spPr>
        <p:txBody>
          <a:bodyPr wrap="none" rtlCol="0">
            <a:spAutoFit/>
          </a:bodyPr>
          <a:lstStyle/>
          <a:p>
            <a:pPr algn="ctr"/>
            <a:r>
              <a:rPr lang="en-US" sz="2400" dirty="0">
                <a:solidFill>
                  <a:schemeClr val="bg1"/>
                </a:solidFill>
                <a:latin typeface="Migu 1M" panose="020B0509020203020207" pitchFamily="49" charset="-128"/>
                <a:ea typeface="Migu 1M" panose="020B0509020203020207" pitchFamily="49" charset="-128"/>
                <a:cs typeface="Migu 1M Regular"/>
              </a:rPr>
              <a:t>Movement</a:t>
            </a:r>
            <a:r>
              <a:rPr lang="ja-JP" altLang="en-US" sz="2400" dirty="0">
                <a:solidFill>
                  <a:schemeClr val="bg1"/>
                </a:solidFill>
                <a:latin typeface="Migu 1M" panose="020B0509020203020207" pitchFamily="49" charset="-128"/>
                <a:ea typeface="Migu 1M" panose="020B0509020203020207" pitchFamily="49" charset="-128"/>
                <a:cs typeface="Migu 1M Regular"/>
              </a:rPr>
              <a:t>クラスと</a:t>
            </a:r>
            <a:r>
              <a:rPr lang="en-US" altLang="ja-JP" sz="2400" dirty="0">
                <a:solidFill>
                  <a:schemeClr val="bg1"/>
                </a:solidFill>
                <a:latin typeface="Migu 1M" panose="020B0509020203020207" pitchFamily="49" charset="-128"/>
                <a:ea typeface="Migu 1M" panose="020B0509020203020207" pitchFamily="49" charset="-128"/>
                <a:cs typeface="Migu 1M Regular"/>
              </a:rPr>
              <a:t>Style</a:t>
            </a:r>
            <a:r>
              <a:rPr lang="ja-JP" altLang="en-US" sz="2400" dirty="0">
                <a:solidFill>
                  <a:schemeClr val="bg1"/>
                </a:solidFill>
                <a:latin typeface="Migu 1M" panose="020B0509020203020207" pitchFamily="49" charset="-128"/>
                <a:ea typeface="Migu 1M" panose="020B0509020203020207" pitchFamily="49" charset="-128"/>
                <a:cs typeface="Migu 1M Regular"/>
              </a:rPr>
              <a:t>クラスの関係</a:t>
            </a:r>
            <a:endParaRPr lang="en-US" altLang="ja-JP" sz="2400" dirty="0">
              <a:solidFill>
                <a:schemeClr val="bg1"/>
              </a:solidFill>
              <a:latin typeface="Migu 1M" panose="020B0509020203020207" pitchFamily="49" charset="-128"/>
              <a:ea typeface="Migu 1M" panose="020B0509020203020207" pitchFamily="49" charset="-128"/>
              <a:cs typeface="Migu 1M Regular"/>
            </a:endParaRPr>
          </a:p>
        </p:txBody>
      </p:sp>
      <p:sp>
        <p:nvSpPr>
          <p:cNvPr id="19" name="テキスト ボックス 18"/>
          <p:cNvSpPr txBox="1"/>
          <p:nvPr/>
        </p:nvSpPr>
        <p:spPr>
          <a:xfrm>
            <a:off x="262179" y="1825709"/>
            <a:ext cx="7905259" cy="553998"/>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rPr>
              <a:t>　</a:t>
            </a:r>
            <a:r>
              <a:rPr lang="en-US" altLang="ja-JP" sz="1000" dirty="0">
                <a:latin typeface="Migu 1M" panose="020B0509020203020207" pitchFamily="49" charset="-128"/>
                <a:ea typeface="Migu 1M" panose="020B0509020203020207" pitchFamily="49" charset="-128"/>
              </a:rPr>
              <a:t>Movement</a:t>
            </a:r>
            <a:r>
              <a:rPr lang="ja-JP" altLang="en-US" sz="1000" dirty="0">
                <a:latin typeface="Migu 1M" panose="020B0509020203020207" pitchFamily="49" charset="-128"/>
                <a:ea typeface="Migu 1M" panose="020B0509020203020207" pitchFamily="49" charset="-128"/>
              </a:rPr>
              <a:t>は走行体の動作を定義するクラスで、</a:t>
            </a:r>
            <a:r>
              <a:rPr lang="en-US" altLang="ja-JP" sz="1000" dirty="0">
                <a:latin typeface="Migu 1M" panose="020B0509020203020207" pitchFamily="49" charset="-128"/>
                <a:ea typeface="Migu 1M" panose="020B0509020203020207" pitchFamily="49" charset="-128"/>
              </a:rPr>
              <a:t>Style</a:t>
            </a:r>
            <a:r>
              <a:rPr lang="ja-JP" altLang="en-US" sz="1000" dirty="0">
                <a:latin typeface="Migu 1M" panose="020B0509020203020207" pitchFamily="49" charset="-128"/>
                <a:ea typeface="Migu 1M" panose="020B0509020203020207" pitchFamily="49" charset="-128"/>
              </a:rPr>
              <a:t>は走行体の姿勢を決定するクラスである。これら</a:t>
            </a:r>
            <a:r>
              <a:rPr lang="en-US" altLang="ja-JP" sz="1000" dirty="0">
                <a:latin typeface="Migu 1M" panose="020B0509020203020207" pitchFamily="49" charset="-128"/>
                <a:ea typeface="Migu 1M" panose="020B0509020203020207" pitchFamily="49" charset="-128"/>
              </a:rPr>
              <a:t>2</a:t>
            </a:r>
            <a:r>
              <a:rPr lang="ja-JP" altLang="en-US" sz="1000" dirty="0" err="1">
                <a:latin typeface="Migu 1M" panose="020B0509020203020207" pitchFamily="49" charset="-128"/>
                <a:ea typeface="Migu 1M" panose="020B0509020203020207" pitchFamily="49" charset="-128"/>
              </a:rPr>
              <a:t>つの</a:t>
            </a:r>
            <a:r>
              <a:rPr lang="ja-JP" altLang="en-US" sz="1000" dirty="0">
                <a:latin typeface="Migu 1M" panose="020B0509020203020207" pitchFamily="49" charset="-128"/>
                <a:ea typeface="Migu 1M" panose="020B0509020203020207" pitchFamily="49" charset="-128"/>
              </a:rPr>
              <a:t>クラスの組み合わせが、戦略を構成する。下の表は、</a:t>
            </a:r>
            <a:r>
              <a:rPr lang="en-US" altLang="ja-JP" sz="1000" dirty="0">
                <a:latin typeface="Migu 1M" panose="020B0509020203020207" pitchFamily="49" charset="-128"/>
                <a:ea typeface="Migu 1M" panose="020B0509020203020207" pitchFamily="49" charset="-128"/>
              </a:rPr>
              <a:t>Movement</a:t>
            </a:r>
            <a:r>
              <a:rPr lang="ja-JP" altLang="en-US" sz="1000" dirty="0">
                <a:latin typeface="Migu 1M" panose="020B0509020203020207" pitchFamily="49" charset="-128"/>
                <a:ea typeface="Migu 1M" panose="020B0509020203020207" pitchFamily="49" charset="-128"/>
              </a:rPr>
              <a:t>を横軸、</a:t>
            </a:r>
            <a:r>
              <a:rPr lang="en-US" altLang="ja-JP" sz="1000" dirty="0">
                <a:latin typeface="Migu 1M" panose="020B0509020203020207" pitchFamily="49" charset="-128"/>
                <a:ea typeface="Migu 1M" panose="020B0509020203020207" pitchFamily="49" charset="-128"/>
              </a:rPr>
              <a:t>Style</a:t>
            </a:r>
            <a:r>
              <a:rPr lang="ja-JP" altLang="en-US" sz="1000" dirty="0">
                <a:latin typeface="Migu 1M" panose="020B0509020203020207" pitchFamily="49" charset="-128"/>
                <a:ea typeface="Migu 1M" panose="020B0509020203020207" pitchFamily="49" charset="-128"/>
              </a:rPr>
              <a:t>を縦軸にとり、その組み合わせに番号を振ったものである。</a:t>
            </a:r>
            <a:r>
              <a:rPr lang="en-US" altLang="ja-JP" sz="1000" dirty="0">
                <a:latin typeface="Migu 1M" panose="020B0509020203020207" pitchFamily="49" charset="-128"/>
                <a:ea typeface="Migu 1M" panose="020B0509020203020207" pitchFamily="49" charset="-128"/>
              </a:rPr>
              <a:t>Movement</a:t>
            </a:r>
            <a:r>
              <a:rPr lang="ja-JP" altLang="en-US" sz="1000" dirty="0">
                <a:latin typeface="Migu 1M" panose="020B0509020203020207" pitchFamily="49" charset="-128"/>
                <a:ea typeface="Migu 1M" panose="020B0509020203020207" pitchFamily="49" charset="-128"/>
              </a:rPr>
              <a:t>の欄は仮であり、本来はこれ以上の数がある。</a:t>
            </a:r>
            <a:endParaRPr kumimoji="1" lang="ja-JP" altLang="en-US" sz="1000" dirty="0">
              <a:latin typeface="Migu 1M" panose="020B0509020203020207" pitchFamily="49" charset="-128"/>
              <a:ea typeface="Migu 1M" panose="020B0509020203020207" pitchFamily="49" charset="-128"/>
            </a:endParaRPr>
          </a:p>
        </p:txBody>
      </p:sp>
      <p:sp>
        <p:nvSpPr>
          <p:cNvPr id="20" name="テキスト ボックス 19"/>
          <p:cNvSpPr txBox="1"/>
          <p:nvPr/>
        </p:nvSpPr>
        <p:spPr>
          <a:xfrm>
            <a:off x="262180" y="4328672"/>
            <a:ext cx="5910020" cy="246221"/>
          </a:xfrm>
          <a:prstGeom prst="rect">
            <a:avLst/>
          </a:prstGeom>
          <a:noFill/>
        </p:spPr>
        <p:txBody>
          <a:bodyPr wrap="square" rtlCol="0">
            <a:spAutoFit/>
          </a:bodyPr>
          <a:lstStyle/>
          <a:p>
            <a:r>
              <a:rPr kumimoji="1" lang="ja-JP" altLang="en-US" sz="1000" dirty="0">
                <a:latin typeface="Migu 1M" panose="020B0509020203020207" pitchFamily="49" charset="-128"/>
                <a:ea typeface="Migu 1M" panose="020B0509020203020207" pitchFamily="49" charset="-128"/>
              </a:rPr>
              <a:t>走行シナリオ上の各シチュエーションで利用できる組み合わせは、以下の表のような形で整理できる。</a:t>
            </a:r>
          </a:p>
        </p:txBody>
      </p:sp>
      <p:sp>
        <p:nvSpPr>
          <p:cNvPr id="21" name="テキスト ボックス 20"/>
          <p:cNvSpPr txBox="1"/>
          <p:nvPr/>
        </p:nvSpPr>
        <p:spPr>
          <a:xfrm>
            <a:off x="324757" y="6559097"/>
            <a:ext cx="7557935" cy="276999"/>
          </a:xfrm>
          <a:prstGeom prst="rect">
            <a:avLst/>
          </a:prstGeom>
          <a:noFill/>
        </p:spPr>
        <p:txBody>
          <a:bodyPr wrap="square" rtlCol="0">
            <a:spAutoFit/>
          </a:bodyPr>
          <a:lstStyle/>
          <a:p>
            <a:r>
              <a:rPr kumimoji="1" lang="en-US" altLang="ja-JP" sz="1000" dirty="0">
                <a:latin typeface="Migu 1M" panose="020B0509020203020207" pitchFamily="49" charset="-128"/>
                <a:ea typeface="Migu 1M" panose="020B0509020203020207" pitchFamily="49" charset="-128"/>
              </a:rPr>
              <a:t>Movement</a:t>
            </a:r>
            <a:r>
              <a:rPr kumimoji="1" lang="ja-JP" altLang="en-US" sz="1000" dirty="0">
                <a:latin typeface="Migu 1M" panose="020B0509020203020207" pitchFamily="49" charset="-128"/>
                <a:ea typeface="Migu 1M" panose="020B0509020203020207" pitchFamily="49" charset="-128"/>
              </a:rPr>
              <a:t>と</a:t>
            </a:r>
            <a:r>
              <a:rPr kumimoji="1" lang="en-US" altLang="ja-JP" sz="1000" dirty="0">
                <a:latin typeface="Migu 1M" panose="020B0509020203020207" pitchFamily="49" charset="-128"/>
                <a:ea typeface="Migu 1M" panose="020B0509020203020207" pitchFamily="49" charset="-128"/>
              </a:rPr>
              <a:t>Style</a:t>
            </a:r>
            <a:r>
              <a:rPr kumimoji="1" lang="ja-JP" altLang="en-US" sz="1000" dirty="0">
                <a:latin typeface="Migu 1M" panose="020B0509020203020207" pitchFamily="49" charset="-128"/>
                <a:ea typeface="Migu 1M" panose="020B0509020203020207" pitchFamily="49" charset="-128"/>
              </a:rPr>
              <a:t>クラスを分けて実装することで、それぞれのシチュエーションにおいて</a:t>
            </a:r>
            <a:r>
              <a:rPr kumimoji="1" lang="ja-JP" altLang="en-US" sz="1200" dirty="0">
                <a:solidFill>
                  <a:srgbClr val="FF0000"/>
                </a:solidFill>
                <a:latin typeface="Migu 1M" panose="020B0509020203020207" pitchFamily="49" charset="-128"/>
                <a:ea typeface="Migu 1M" panose="020B0509020203020207" pitchFamily="49" charset="-128"/>
              </a:rPr>
              <a:t>汎用性の高い実装を実現</a:t>
            </a:r>
            <a:r>
              <a:rPr kumimoji="1" lang="ja-JP" altLang="en-US" sz="1000" dirty="0">
                <a:latin typeface="Migu 1M" panose="020B0509020203020207" pitchFamily="49" charset="-128"/>
                <a:ea typeface="Migu 1M" panose="020B0509020203020207" pitchFamily="49" charset="-128"/>
              </a:rPr>
              <a:t>した。</a:t>
            </a:r>
          </a:p>
        </p:txBody>
      </p:sp>
      <p:sp>
        <p:nvSpPr>
          <p:cNvPr id="23" name="正方形/長方形 22"/>
          <p:cNvSpPr/>
          <p:nvPr/>
        </p:nvSpPr>
        <p:spPr>
          <a:xfrm>
            <a:off x="236232" y="7014395"/>
            <a:ext cx="3943596" cy="3341396"/>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43"/>
          <p:cNvSpPr txBox="1"/>
          <p:nvPr/>
        </p:nvSpPr>
        <p:spPr>
          <a:xfrm>
            <a:off x="318457" y="7498260"/>
            <a:ext cx="3224157" cy="400110"/>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なめらかで高速なライントレースを実現するため、</a:t>
            </a:r>
            <a:r>
              <a:rPr lang="en-US" altLang="ja-JP" sz="1000" dirty="0">
                <a:latin typeface="Migu 1M" panose="020B0509020203020207" pitchFamily="49" charset="-128"/>
                <a:ea typeface="Migu 1M" panose="020B0509020203020207" pitchFamily="49" charset="-128"/>
                <a:cs typeface="Migu 1M Regular"/>
              </a:rPr>
              <a:t>PID</a:t>
            </a:r>
            <a:r>
              <a:rPr lang="ja-JP" altLang="en-US" sz="1000" dirty="0">
                <a:latin typeface="Migu 1M" panose="020B0509020203020207" pitchFamily="49" charset="-128"/>
                <a:ea typeface="Migu 1M" panose="020B0509020203020207" pitchFamily="49" charset="-128"/>
                <a:cs typeface="Migu 1M Regular"/>
              </a:rPr>
              <a:t>制御を実装した。</a:t>
            </a:r>
            <a:endParaRPr lang="en-US" altLang="ja-JP" sz="1000" dirty="0">
              <a:latin typeface="Migu 1M" panose="020B0509020203020207" pitchFamily="49" charset="-128"/>
              <a:ea typeface="Migu 1M" panose="020B0509020203020207" pitchFamily="49" charset="-128"/>
              <a:cs typeface="Migu 1M Regular"/>
            </a:endParaRPr>
          </a:p>
        </p:txBody>
      </p:sp>
      <mc:AlternateContent xmlns:mc="http://schemas.openxmlformats.org/markup-compatibility/2006" xmlns:a14="http://schemas.microsoft.com/office/drawing/2010/main">
        <mc:Choice Requires="a14">
          <p:sp>
            <p:nvSpPr>
              <p:cNvPr id="25" name="テキスト ボックス 24"/>
              <p:cNvSpPr txBox="1"/>
              <p:nvPr/>
            </p:nvSpPr>
            <p:spPr>
              <a:xfrm>
                <a:off x="1090960" y="8109221"/>
                <a:ext cx="2234139" cy="221664"/>
              </a:xfrm>
              <a:prstGeom prst="rect">
                <a:avLst/>
              </a:prstGeom>
              <a:noFill/>
            </p:spPr>
            <p:txBody>
              <a:bodyPr wrap="square" lIns="0" tIns="0" rIns="0" bIns="0" rtlCol="0">
                <a:spAutoFit/>
              </a:bodyPr>
              <a:lstStyle/>
              <a:p>
                <a:r>
                  <a:rPr kumimoji="1" lang="en-US" altLang="ja-JP" sz="1000" dirty="0">
                    <a:latin typeface="Migu 1M" panose="020B0509020203020207" pitchFamily="49" charset="-128"/>
                    <a:ea typeface="Migu 1M" panose="020B0509020203020207" pitchFamily="49" charset="-128"/>
                  </a:rPr>
                  <a:t>= </a:t>
                </a:r>
                <a14:m>
                  <m:oMath xmlns:m="http://schemas.openxmlformats.org/officeDocument/2006/math">
                    <m:sSub>
                      <m:sSubPr>
                        <m:ctrlPr>
                          <a:rPr kumimoji="1" lang="en-US" altLang="ja-JP" sz="100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𝑝</m:t>
                        </m:r>
                      </m:sub>
                    </m:sSub>
                    <m:r>
                      <a:rPr kumimoji="1" lang="en-US" altLang="ja-JP" sz="1000" b="0" i="1" smtClean="0">
                        <a:latin typeface="Cambria Math" panose="02040503050406030204" pitchFamily="18" charset="0"/>
                      </a:rPr>
                      <m:t>𝑒</m:t>
                    </m:r>
                    <m:r>
                      <a:rPr kumimoji="1" lang="en-US" altLang="ja-JP" sz="1000" b="0" i="1" smtClean="0">
                        <a:latin typeface="Cambria Math" panose="02040503050406030204" pitchFamily="18" charset="0"/>
                      </a:rPr>
                      <m:t>+</m:t>
                    </m:r>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𝑖</m:t>
                        </m:r>
                      </m:sub>
                    </m:sSub>
                    <m:nary>
                      <m:naryPr>
                        <m:limLoc m:val="undOvr"/>
                        <m:subHide m:val="on"/>
                        <m:supHide m:val="on"/>
                        <m:ctrlPr>
                          <a:rPr kumimoji="1" lang="en-US" altLang="ja-JP" sz="1000" b="0" i="1" smtClean="0">
                            <a:latin typeface="Cambria Math" panose="02040503050406030204" pitchFamily="18" charset="0"/>
                          </a:rPr>
                        </m:ctrlPr>
                      </m:naryPr>
                      <m:sub/>
                      <m:sup/>
                      <m:e>
                        <m:r>
                          <a:rPr kumimoji="1" lang="en-US" altLang="ja-JP" sz="1000" b="0" i="1" smtClean="0">
                            <a:latin typeface="Cambria Math" panose="02040503050406030204" pitchFamily="18" charset="0"/>
                          </a:rPr>
                          <m:t>𝑒𝑑𝑡</m:t>
                        </m:r>
                      </m:e>
                    </m:nary>
                    <m:r>
                      <a:rPr kumimoji="1" lang="en-US" altLang="ja-JP" sz="1000" b="0" i="1" smtClean="0">
                        <a:latin typeface="Cambria Math" panose="02040503050406030204" pitchFamily="18" charset="0"/>
                      </a:rPr>
                      <m:t>+ </m:t>
                    </m:r>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𝑑</m:t>
                        </m:r>
                      </m:sub>
                    </m:sSub>
                    <m:r>
                      <a:rPr kumimoji="1" lang="en-US" altLang="ja-JP" sz="1000" b="0" i="1" smtClean="0">
                        <a:latin typeface="Cambria Math" panose="02040503050406030204" pitchFamily="18" charset="0"/>
                      </a:rPr>
                      <m:t> </m:t>
                    </m:r>
                    <m:f>
                      <m:fPr>
                        <m:ctrlPr>
                          <a:rPr kumimoji="1" lang="en-US" altLang="ja-JP" sz="1000" b="0" i="1" smtClean="0">
                            <a:latin typeface="Cambria Math" panose="02040503050406030204" pitchFamily="18" charset="0"/>
                          </a:rPr>
                        </m:ctrlPr>
                      </m:fPr>
                      <m:num>
                        <m:r>
                          <a:rPr kumimoji="1" lang="en-US" altLang="ja-JP" sz="1000" b="0" i="1" smtClean="0">
                            <a:latin typeface="Cambria Math" panose="02040503050406030204" pitchFamily="18" charset="0"/>
                          </a:rPr>
                          <m:t>𝑑𝑒</m:t>
                        </m:r>
                      </m:num>
                      <m:den>
                        <m:r>
                          <a:rPr kumimoji="1" lang="en-US" altLang="ja-JP" sz="1000" b="0" i="1" smtClean="0">
                            <a:latin typeface="Cambria Math" panose="02040503050406030204" pitchFamily="18" charset="0"/>
                          </a:rPr>
                          <m:t>𝑑𝑡</m:t>
                        </m:r>
                      </m:den>
                    </m:f>
                  </m:oMath>
                </a14:m>
                <a:endParaRPr kumimoji="1" lang="ja-JP" altLang="en-US" sz="1000" dirty="0">
                  <a:latin typeface="Migu 1M" panose="020B0509020203020207" pitchFamily="49" charset="-128"/>
                  <a:ea typeface="Migu 1M" panose="020B0509020203020207" pitchFamily="49" charset="-128"/>
                </a:endParaRPr>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1090960" y="8109221"/>
                <a:ext cx="2234139" cy="221664"/>
              </a:xfrm>
              <a:prstGeom prst="rect">
                <a:avLst/>
              </a:prstGeom>
              <a:blipFill rotWithShape="0">
                <a:blip r:embed="rId2"/>
                <a:stretch>
                  <a:fillRect l="-3552" t="-127027" b="-1918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573097" y="8514636"/>
                <a:ext cx="142349" cy="627416"/>
              </a:xfrm>
              <a:prstGeom prst="rect">
                <a:avLst/>
              </a:prstGeom>
              <a:noFill/>
            </p:spPr>
            <p:txBody>
              <a:bodyPr wrap="squar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kumimoji="1" lang="en-US" altLang="ja-JP" sz="100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𝑝</m:t>
                          </m:r>
                        </m:sub>
                      </m:sSub>
                      <m:r>
                        <a:rPr kumimoji="1" lang="en-US" altLang="ja-JP" sz="1000" b="0" i="1" smtClean="0">
                          <a:latin typeface="Cambria Math" panose="02040503050406030204" pitchFamily="18" charset="0"/>
                        </a:rPr>
                        <m:t> </m:t>
                      </m:r>
                    </m:oMath>
                  </m:oMathPara>
                </a14:m>
                <a:endParaRPr kumimoji="1" lang="en-US" altLang="ja-JP" sz="1000" dirty="0"/>
              </a:p>
              <a:p>
                <a:pPr algn="just"/>
                <a14:m>
                  <m:oMathPara xmlns:m="http://schemas.openxmlformats.org/officeDocument/2006/math">
                    <m:oMathParaPr>
                      <m:jc m:val="centerGroup"/>
                    </m:oMathParaPr>
                    <m:oMath xmlns:m="http://schemas.openxmlformats.org/officeDocument/2006/math">
                      <m:sSub>
                        <m:sSubPr>
                          <m:ctrlPr>
                            <a:rPr kumimoji="1" lang="en-US" altLang="ja-JP" sz="100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𝑖</m:t>
                          </m:r>
                        </m:sub>
                      </m:sSub>
                      <m:r>
                        <a:rPr kumimoji="1" lang="en-US" altLang="ja-JP" sz="1000" b="0" i="1" smtClean="0">
                          <a:latin typeface="Cambria Math" panose="02040503050406030204" pitchFamily="18" charset="0"/>
                        </a:rPr>
                        <m:t> </m:t>
                      </m:r>
                    </m:oMath>
                  </m:oMathPara>
                </a14:m>
                <a:endParaRPr kumimoji="1" lang="en-US" altLang="ja-JP" sz="1000" b="0" dirty="0"/>
              </a:p>
              <a:p>
                <a:pPr algn="just"/>
                <a14:m>
                  <m:oMathPara xmlns:m="http://schemas.openxmlformats.org/officeDocument/2006/math">
                    <m:oMathParaPr>
                      <m:jc m:val="centerGroup"/>
                    </m:oMathParaPr>
                    <m:oMath xmlns:m="http://schemas.openxmlformats.org/officeDocument/2006/math">
                      <m:sSub>
                        <m:sSubPr>
                          <m:ctrlPr>
                            <a:rPr kumimoji="1" lang="en-US" altLang="ja-JP" sz="1000" i="1" smtClean="0">
                              <a:latin typeface="Cambria Math" panose="02040503050406030204" pitchFamily="18" charset="0"/>
                            </a:rPr>
                          </m:ctrlPr>
                        </m:sSubPr>
                        <m:e>
                          <m:r>
                            <a:rPr kumimoji="1" lang="en-US" altLang="ja-JP" sz="1000" b="0" i="1" smtClean="0">
                              <a:latin typeface="Cambria Math" panose="02040503050406030204" pitchFamily="18" charset="0"/>
                            </a:rPr>
                            <m:t>𝐾</m:t>
                          </m:r>
                        </m:e>
                        <m:sub>
                          <m:r>
                            <a:rPr kumimoji="1" lang="en-US" altLang="ja-JP" sz="1000" b="0" i="1" smtClean="0">
                              <a:latin typeface="Cambria Math" panose="02040503050406030204" pitchFamily="18" charset="0"/>
                            </a:rPr>
                            <m:t>𝑑</m:t>
                          </m:r>
                        </m:sub>
                      </m:sSub>
                    </m:oMath>
                  </m:oMathPara>
                </a14:m>
                <a:endParaRPr kumimoji="1" lang="en-US" altLang="ja-JP" sz="1000" dirty="0"/>
              </a:p>
              <a:p>
                <a:pPr algn="just"/>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𝑒</m:t>
                      </m:r>
                    </m:oMath>
                  </m:oMathPara>
                </a14:m>
                <a:endParaRPr kumimoji="1" lang="ja-JP" altLang="en-US" sz="1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573097" y="8514636"/>
                <a:ext cx="142349" cy="627416"/>
              </a:xfrm>
              <a:prstGeom prst="rect">
                <a:avLst/>
              </a:prstGeom>
              <a:blipFill rotWithShape="0">
                <a:blip r:embed="rId3"/>
                <a:stretch>
                  <a:fillRect l="-30435" r="-304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43"/>
              <p:cNvSpPr txBox="1"/>
              <p:nvPr/>
            </p:nvSpPr>
            <p:spPr>
              <a:xfrm>
                <a:off x="735254" y="8330885"/>
                <a:ext cx="2876104" cy="8617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000" b="0" i="1" smtClean="0">
                          <a:latin typeface="Cambria Math" panose="02040503050406030204" pitchFamily="18" charset="0"/>
                          <a:ea typeface="Migu 1M" panose="020B0509020203020207" pitchFamily="49" charset="-128"/>
                          <a:cs typeface="Migu 1M Regular"/>
                        </a:rPr>
                        <m:t> </m:t>
                      </m:r>
                    </m:oMath>
                  </m:oMathPara>
                </a14:m>
                <a:endParaRPr lang="en-US" altLang="ja-JP" sz="1000" b="0" i="1" dirty="0">
                  <a:latin typeface="Cambria Math" panose="02040503050406030204" pitchFamily="18" charset="0"/>
                  <a:ea typeface="Migu 1M" panose="020B0509020203020207" pitchFamily="49" charset="-128"/>
                  <a:cs typeface="Migu 1M Regular"/>
                </a:endParaRPr>
              </a:p>
              <a:p>
                <a14:m>
                  <m:oMath xmlns:m="http://schemas.openxmlformats.org/officeDocument/2006/math">
                    <m:r>
                      <a:rPr lang="ja-JP" altLang="en-US" sz="1000" i="1">
                        <a:latin typeface="Cambria Math" panose="02040503050406030204" pitchFamily="18" charset="0"/>
                        <a:ea typeface="Migu 1M" panose="020B0509020203020207" pitchFamily="49" charset="-128"/>
                        <a:cs typeface="Migu 1M Regular"/>
                      </a:rPr>
                      <m:t>比例制御</m:t>
                    </m:r>
                  </m:oMath>
                </a14:m>
                <a:r>
                  <a:rPr lang="ja-JP" altLang="en-US" sz="1000" b="0" dirty="0">
                    <a:latin typeface="Migu 1M" panose="020B0509020203020207" pitchFamily="49" charset="-128"/>
                    <a:ea typeface="Migu 1M" panose="020B0509020203020207" pitchFamily="49" charset="-128"/>
                    <a:cs typeface="Migu 1M Regular"/>
                  </a:rPr>
                  <a:t>係数</a:t>
                </a:r>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積分制御係数</a:t>
                </a:r>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微分制御係数</a:t>
                </a:r>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制御データの偏差</a:t>
                </a:r>
                <a:r>
                  <a:rPr lang="en-US" altLang="ja-JP" sz="1000" dirty="0">
                    <a:latin typeface="Migu 1M" panose="020B0509020203020207" pitchFamily="49" charset="-128"/>
                    <a:ea typeface="Migu 1M" panose="020B0509020203020207" pitchFamily="49" charset="-128"/>
                    <a:cs typeface="Migu 1M Regular"/>
                  </a:rPr>
                  <a:t> </a:t>
                </a:r>
                <a:endParaRPr lang="en-US" altLang="ja-JP" sz="1000" b="0" dirty="0">
                  <a:latin typeface="Migu 1M" panose="020B0509020203020207" pitchFamily="49" charset="-128"/>
                  <a:ea typeface="Migu 1M" panose="020B0509020203020207" pitchFamily="49" charset="-128"/>
                  <a:cs typeface="Migu 1M Regular"/>
                </a:endParaRPr>
              </a:p>
            </p:txBody>
          </p:sp>
        </mc:Choice>
        <mc:Fallback xmlns="">
          <p:sp>
            <p:nvSpPr>
              <p:cNvPr id="27" name="テキスト ボックス 43"/>
              <p:cNvSpPr txBox="1">
                <a:spLocks noRot="1" noChangeAspect="1" noMove="1" noResize="1" noEditPoints="1" noAdjustHandles="1" noChangeArrowheads="1" noChangeShapeType="1" noTextEdit="1"/>
              </p:cNvSpPr>
              <p:nvPr/>
            </p:nvSpPr>
            <p:spPr>
              <a:xfrm>
                <a:off x="735254" y="8330885"/>
                <a:ext cx="2876104" cy="861774"/>
              </a:xfrm>
              <a:prstGeom prst="rect">
                <a:avLst/>
              </a:prstGeom>
              <a:blipFill rotWithShape="0">
                <a:blip r:embed="rId4"/>
                <a:stretch>
                  <a:fillRect b="-28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43"/>
              <p:cNvSpPr txBox="1"/>
              <p:nvPr/>
            </p:nvSpPr>
            <p:spPr>
              <a:xfrm>
                <a:off x="299407" y="9370958"/>
                <a:ext cx="3719580" cy="880562"/>
              </a:xfrm>
              <a:prstGeom prst="rect">
                <a:avLst/>
              </a:prstGeom>
              <a:noFill/>
            </p:spPr>
            <p:txBody>
              <a:bodyPr wrap="square" rtlCol="0">
                <a:spAutoFit/>
              </a:bodyPr>
              <a:lstStyle/>
              <a:p>
                <a:r>
                  <a:rPr lang="ja-JP" altLang="en-US" sz="1000" dirty="0">
                    <a:latin typeface="Cambria Math" panose="02040503050406030204" pitchFamily="18" charset="0"/>
                    <a:ea typeface="Migu 1M" panose="020B0509020203020207" pitchFamily="49" charset="-128"/>
                    <a:cs typeface="Migu 1M Regular"/>
                  </a:rPr>
                  <a:t>　比例、微分、積分を用いた値を足すことで、オンオフ制御の欠点であった左右のブレを防ぎ、高速化はもちろん、コースアウトのリスクを軽減した。</a:t>
                </a:r>
                <a:endParaRPr lang="en-US" altLang="ja-JP" sz="1000" dirty="0">
                  <a:latin typeface="Cambria Math" panose="02040503050406030204" pitchFamily="18" charset="0"/>
                  <a:ea typeface="Migu 1M" panose="020B0509020203020207" pitchFamily="49" charset="-128"/>
                  <a:cs typeface="Migu 1M Regular"/>
                </a:endParaRPr>
              </a:p>
              <a:p>
                <a14:m>
                  <m:oMath xmlns:m="http://schemas.openxmlformats.org/officeDocument/2006/math">
                    <m:r>
                      <a:rPr lang="ja-JP" altLang="en-US" sz="1000" i="0">
                        <a:latin typeface="Cambria Math" panose="02040503050406030204" pitchFamily="18" charset="0"/>
                        <a:ea typeface="Migu 1M" panose="020B0509020203020207" pitchFamily="49" charset="-128"/>
                        <a:cs typeface="Migu 1M Regular"/>
                      </a:rPr>
                      <m:t>　</m:t>
                    </m:r>
                    <m:r>
                      <a:rPr lang="ja-JP" altLang="en-US" sz="1000" i="0" smtClean="0">
                        <a:latin typeface="Cambria Math" panose="02040503050406030204" pitchFamily="18" charset="0"/>
                        <a:ea typeface="Migu 1M" panose="020B0509020203020207" pitchFamily="49" charset="-128"/>
                        <a:cs typeface="Migu 1M Regular"/>
                      </a:rPr>
                      <m:t>こ</m:t>
                    </m:r>
                  </m:oMath>
                </a14:m>
                <a:r>
                  <a:rPr lang="ja-JP" altLang="en-US" sz="1000" dirty="0">
                    <a:latin typeface="Migu 1M" panose="020B0509020203020207" pitchFamily="49" charset="-128"/>
                    <a:ea typeface="Migu 1M" panose="020B0509020203020207" pitchFamily="49" charset="-128"/>
                    <a:cs typeface="Migu 1M Regular"/>
                  </a:rPr>
                  <a:t>の計算式によって求められた結果で、左右モーターの比率を決定する。</a:t>
                </a:r>
                <a:endParaRPr lang="en-US" altLang="ja-JP" sz="1000" dirty="0">
                  <a:latin typeface="Migu 1M" panose="020B0509020203020207" pitchFamily="49" charset="-128"/>
                  <a:ea typeface="Migu 1M" panose="020B0509020203020207" pitchFamily="49" charset="-128"/>
                  <a:cs typeface="Migu 1M Regular"/>
                </a:endParaRPr>
              </a:p>
            </p:txBody>
          </p:sp>
        </mc:Choice>
        <mc:Fallback xmlns="">
          <p:sp>
            <p:nvSpPr>
              <p:cNvPr id="28" name="テキスト ボックス 43"/>
              <p:cNvSpPr txBox="1">
                <a:spLocks noRot="1" noChangeAspect="1" noMove="1" noResize="1" noEditPoints="1" noAdjustHandles="1" noChangeArrowheads="1" noChangeShapeType="1" noTextEdit="1"/>
              </p:cNvSpPr>
              <p:nvPr/>
            </p:nvSpPr>
            <p:spPr>
              <a:xfrm>
                <a:off x="299407" y="9370958"/>
                <a:ext cx="3719580" cy="880562"/>
              </a:xfrm>
              <a:prstGeom prst="rect">
                <a:avLst/>
              </a:prstGeom>
              <a:blipFill rotWithShape="0">
                <a:blip r:embed="rId5"/>
                <a:stretch>
                  <a:fillRect b="-2759"/>
                </a:stretch>
              </a:blipFill>
            </p:spPr>
            <p:txBody>
              <a:bodyPr/>
              <a:lstStyle/>
              <a:p>
                <a:r>
                  <a:rPr lang="ja-JP" altLang="en-US">
                    <a:noFill/>
                  </a:rPr>
                  <a:t> </a:t>
                </a:r>
              </a:p>
            </p:txBody>
          </p:sp>
        </mc:Fallback>
      </mc:AlternateContent>
      <p:sp>
        <p:nvSpPr>
          <p:cNvPr id="29" name="TextBox 3"/>
          <p:cNvSpPr txBox="1"/>
          <p:nvPr/>
        </p:nvSpPr>
        <p:spPr>
          <a:xfrm>
            <a:off x="236233" y="7016122"/>
            <a:ext cx="1361205" cy="307777"/>
          </a:xfrm>
          <a:prstGeom prst="rect">
            <a:avLst/>
          </a:prstGeom>
          <a:solidFill>
            <a:schemeClr val="accent6">
              <a:lumMod val="40000"/>
              <a:lumOff val="60000"/>
            </a:schemeClr>
          </a:solidFill>
          <a:ln w="28575">
            <a:noFill/>
          </a:ln>
        </p:spPr>
        <p:txBody>
          <a:bodyPr wrap="square" rtlCol="0">
            <a:spAutoFit/>
          </a:bodyPr>
          <a:lstStyle/>
          <a:p>
            <a:pPr algn="ctr"/>
            <a:r>
              <a:rPr lang="ja-JP" altLang="en-US" sz="1400" dirty="0">
                <a:solidFill>
                  <a:srgbClr val="FF0000"/>
                </a:solidFill>
                <a:latin typeface="Migu 1M" panose="020B0509020203020207" pitchFamily="49" charset="-128"/>
                <a:ea typeface="Migu 1M" panose="020B0509020203020207" pitchFamily="49" charset="-128"/>
                <a:cs typeface="Migu 1M Regular"/>
              </a:rPr>
              <a:t>注</a:t>
            </a:r>
            <a:r>
              <a:rPr lang="en-US" altLang="ja-JP" sz="1400" dirty="0">
                <a:solidFill>
                  <a:srgbClr val="FF0000"/>
                </a:solidFill>
                <a:latin typeface="Migu 1M" panose="020B0509020203020207" pitchFamily="49" charset="-128"/>
                <a:ea typeface="Migu 1M" panose="020B0509020203020207" pitchFamily="49" charset="-128"/>
                <a:cs typeface="Migu 1M Regular"/>
              </a:rPr>
              <a:t>1 </a:t>
            </a:r>
            <a:r>
              <a:rPr lang="en-US" altLang="ja-JP" sz="1400" dirty="0">
                <a:latin typeface="Migu 1M" panose="020B0509020203020207" pitchFamily="49" charset="-128"/>
                <a:ea typeface="Migu 1M" panose="020B0509020203020207" pitchFamily="49" charset="-128"/>
                <a:cs typeface="Migu 1M Regular"/>
              </a:rPr>
              <a:t>: </a:t>
            </a:r>
            <a:r>
              <a:rPr lang="en-US" sz="1400" dirty="0">
                <a:latin typeface="Migu 1M" panose="020B0509020203020207" pitchFamily="49" charset="-128"/>
                <a:ea typeface="Migu 1M" panose="020B0509020203020207" pitchFamily="49" charset="-128"/>
                <a:cs typeface="Migu 1M Regular"/>
              </a:rPr>
              <a:t>PID</a:t>
            </a:r>
            <a:r>
              <a:rPr lang="ja-JP" altLang="en-US" sz="1400" dirty="0">
                <a:latin typeface="Migu 1M" panose="020B0509020203020207" pitchFamily="49" charset="-128"/>
                <a:ea typeface="Migu 1M" panose="020B0509020203020207" pitchFamily="49" charset="-128"/>
                <a:cs typeface="Migu 1M Regular"/>
              </a:rPr>
              <a:t>制御</a:t>
            </a:r>
            <a:endParaRPr lang="en-US" sz="1400" dirty="0">
              <a:latin typeface="Migu 1M" panose="020B0509020203020207" pitchFamily="49" charset="-128"/>
              <a:ea typeface="Migu 1M" panose="020B0509020203020207" pitchFamily="49" charset="-128"/>
              <a:cs typeface="Migu 1M Regular"/>
            </a:endParaRPr>
          </a:p>
        </p:txBody>
      </p:sp>
      <p:sp>
        <p:nvSpPr>
          <p:cNvPr id="33" name="正方形/長方形 32"/>
          <p:cNvSpPr/>
          <p:nvPr/>
        </p:nvSpPr>
        <p:spPr>
          <a:xfrm>
            <a:off x="9928541" y="6142921"/>
            <a:ext cx="4960355" cy="43171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43"/>
          <p:cNvSpPr txBox="1"/>
          <p:nvPr/>
        </p:nvSpPr>
        <p:spPr>
          <a:xfrm>
            <a:off x="10055753" y="6759558"/>
            <a:ext cx="4705929" cy="861774"/>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正確なライントレースを行うためには、当日の環境に合わせたキャリブレーションが必要である。</a:t>
            </a:r>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　今回はキャリブレーションタイムに黒、灰、白の</a:t>
            </a:r>
            <a:r>
              <a:rPr lang="en-US" altLang="ja-JP" sz="1000" dirty="0">
                <a:latin typeface="Migu 1M" panose="020B0509020203020207" pitchFamily="49" charset="-128"/>
                <a:ea typeface="Migu 1M" panose="020B0509020203020207" pitchFamily="49" charset="-128"/>
                <a:cs typeface="Migu 1M Regular"/>
              </a:rPr>
              <a:t>3</a:t>
            </a:r>
            <a:r>
              <a:rPr lang="ja-JP" altLang="en-US" sz="1000" dirty="0">
                <a:latin typeface="Migu 1M" panose="020B0509020203020207" pitchFamily="49" charset="-128"/>
                <a:ea typeface="Migu 1M" panose="020B0509020203020207" pitchFamily="49" charset="-128"/>
                <a:cs typeface="Migu 1M Regular"/>
              </a:rPr>
              <a:t>点で計測を行い、その値から閾値を導き出す。</a:t>
            </a:r>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　下記の内容も実装し、確実性を高めた。</a:t>
            </a:r>
            <a:endParaRPr lang="en-US" altLang="ja-JP" sz="1000" dirty="0">
              <a:latin typeface="Migu 1M" panose="020B0509020203020207" pitchFamily="49" charset="-128"/>
              <a:ea typeface="Migu 1M" panose="020B0509020203020207" pitchFamily="49" charset="-128"/>
              <a:cs typeface="Migu 1M Regular"/>
            </a:endParaRPr>
          </a:p>
        </p:txBody>
      </p:sp>
      <p:sp>
        <p:nvSpPr>
          <p:cNvPr id="35" name="TextBox 3"/>
          <p:cNvSpPr txBox="1"/>
          <p:nvPr/>
        </p:nvSpPr>
        <p:spPr>
          <a:xfrm>
            <a:off x="9928541" y="6144203"/>
            <a:ext cx="2954655" cy="461665"/>
          </a:xfrm>
          <a:prstGeom prst="rect">
            <a:avLst/>
          </a:prstGeom>
          <a:solidFill>
            <a:schemeClr val="accent6">
              <a:lumMod val="75000"/>
            </a:schemeClr>
          </a:solidFill>
          <a:ln w="28575">
            <a:noFill/>
          </a:ln>
        </p:spPr>
        <p:txBody>
          <a:bodyPr wrap="none" rtlCol="0">
            <a:spAutoFit/>
          </a:bodyPr>
          <a:lstStyle/>
          <a:p>
            <a:pPr algn="ctr"/>
            <a:r>
              <a:rPr lang="ja-JP" altLang="en-US" sz="2400" dirty="0">
                <a:solidFill>
                  <a:schemeClr val="bg1"/>
                </a:solidFill>
                <a:latin typeface="Migu 1M" panose="020B0509020203020207" pitchFamily="49" charset="-128"/>
                <a:ea typeface="Migu 1M" panose="020B0509020203020207" pitchFamily="49" charset="-128"/>
                <a:cs typeface="Migu 1M Regular"/>
              </a:rPr>
              <a:t>キャリブレーション</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grpSp>
        <p:nvGrpSpPr>
          <p:cNvPr id="6" name="グループ化 5"/>
          <p:cNvGrpSpPr/>
          <p:nvPr/>
        </p:nvGrpSpPr>
        <p:grpSpPr>
          <a:xfrm>
            <a:off x="10726575" y="9860942"/>
            <a:ext cx="3476591" cy="443538"/>
            <a:chOff x="10311909" y="9843302"/>
            <a:chExt cx="3476591" cy="443538"/>
          </a:xfrm>
        </p:grpSpPr>
        <p:sp>
          <p:nvSpPr>
            <p:cNvPr id="67" name="正方形/長方形 66"/>
            <p:cNvSpPr/>
            <p:nvPr/>
          </p:nvSpPr>
          <p:spPr>
            <a:xfrm>
              <a:off x="12320976" y="9849648"/>
              <a:ext cx="1467524" cy="424800"/>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正方形/長方形 35"/>
            <p:cNvSpPr/>
            <p:nvPr/>
          </p:nvSpPr>
          <p:spPr>
            <a:xfrm>
              <a:off x="10311909" y="9843302"/>
              <a:ext cx="1467524" cy="44353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36"/>
            <p:cNvSpPr/>
            <p:nvPr/>
          </p:nvSpPr>
          <p:spPr>
            <a:xfrm>
              <a:off x="10727209" y="9907159"/>
              <a:ext cx="294541" cy="2952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1512654" y="9843302"/>
              <a:ext cx="1182568" cy="443538"/>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円/楕円 38"/>
            <p:cNvSpPr/>
            <p:nvPr/>
          </p:nvSpPr>
          <p:spPr>
            <a:xfrm>
              <a:off x="11890479" y="9917433"/>
              <a:ext cx="308966" cy="2952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13033478" y="9917432"/>
              <a:ext cx="305296" cy="2952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5" name="フリーフォーム 64"/>
          <p:cNvSpPr/>
          <p:nvPr/>
        </p:nvSpPr>
        <p:spPr>
          <a:xfrm>
            <a:off x="123689" y="1135446"/>
            <a:ext cx="14765207" cy="9324575"/>
          </a:xfrm>
          <a:custGeom>
            <a:avLst/>
            <a:gdLst>
              <a:gd name="connsiteX0" fmla="*/ 0 w 14765207"/>
              <a:gd name="connsiteY0" fmla="*/ 0 h 9324575"/>
              <a:gd name="connsiteX1" fmla="*/ 9690782 w 14765207"/>
              <a:gd name="connsiteY1" fmla="*/ 0 h 9324575"/>
              <a:gd name="connsiteX2" fmla="*/ 9690782 w 14765207"/>
              <a:gd name="connsiteY2" fmla="*/ 1648 h 9324575"/>
              <a:gd name="connsiteX3" fmla="*/ 14765207 w 14765207"/>
              <a:gd name="connsiteY3" fmla="*/ 1648 h 9324575"/>
              <a:gd name="connsiteX4" fmla="*/ 14765207 w 14765207"/>
              <a:gd name="connsiteY4" fmla="*/ 4923148 h 9324575"/>
              <a:gd name="connsiteX5" fmla="*/ 9690782 w 14765207"/>
              <a:gd name="connsiteY5" fmla="*/ 4923148 h 9324575"/>
              <a:gd name="connsiteX6" fmla="*/ 9690782 w 14765207"/>
              <a:gd name="connsiteY6" fmla="*/ 9324575 h 9324575"/>
              <a:gd name="connsiteX7" fmla="*/ 0 w 14765207"/>
              <a:gd name="connsiteY7" fmla="*/ 9324575 h 932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65207" h="9324575">
                <a:moveTo>
                  <a:pt x="0" y="0"/>
                </a:moveTo>
                <a:lnTo>
                  <a:pt x="9690782" y="0"/>
                </a:lnTo>
                <a:lnTo>
                  <a:pt x="9690782" y="1648"/>
                </a:lnTo>
                <a:lnTo>
                  <a:pt x="14765207" y="1648"/>
                </a:lnTo>
                <a:lnTo>
                  <a:pt x="14765207" y="4923148"/>
                </a:lnTo>
                <a:lnTo>
                  <a:pt x="9690782" y="4923148"/>
                </a:lnTo>
                <a:lnTo>
                  <a:pt x="9690782" y="9324575"/>
                </a:lnTo>
                <a:lnTo>
                  <a:pt x="0" y="9324575"/>
                </a:lnTo>
                <a:close/>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4" name="テキスト ボックス 43"/>
          <p:cNvSpPr txBox="1"/>
          <p:nvPr/>
        </p:nvSpPr>
        <p:spPr>
          <a:xfrm>
            <a:off x="1597438" y="2505212"/>
            <a:ext cx="415498" cy="276999"/>
          </a:xfrm>
          <a:prstGeom prst="rect">
            <a:avLst/>
          </a:prstGeom>
          <a:noFill/>
        </p:spPr>
        <p:txBody>
          <a:bodyPr wrap="none" rtlCol="0">
            <a:spAutoFit/>
          </a:bodyPr>
          <a:lstStyle/>
          <a:p>
            <a:r>
              <a:rPr kumimoji="1" lang="ja-JP" altLang="en-US" sz="1200" dirty="0">
                <a:solidFill>
                  <a:srgbClr val="FF0000"/>
                </a:solidFill>
                <a:latin typeface="Migu 1M" panose="020B0509020203020207" pitchFamily="49" charset="-128"/>
                <a:ea typeface="Migu 1M" panose="020B0509020203020207" pitchFamily="49" charset="-128"/>
              </a:rPr>
              <a:t>注</a:t>
            </a:r>
            <a:r>
              <a:rPr kumimoji="1" lang="en-US" altLang="ja-JP" sz="1200" dirty="0">
                <a:solidFill>
                  <a:srgbClr val="FF0000"/>
                </a:solidFill>
                <a:latin typeface="Migu 1M" panose="020B0509020203020207" pitchFamily="49" charset="-128"/>
                <a:ea typeface="Migu 1M" panose="020B0509020203020207" pitchFamily="49" charset="-128"/>
              </a:rPr>
              <a:t>1</a:t>
            </a:r>
            <a:endParaRPr kumimoji="1" lang="ja-JP" altLang="en-US" sz="1200" dirty="0">
              <a:solidFill>
                <a:srgbClr val="FF0000"/>
              </a:solidFill>
              <a:latin typeface="Migu 1M" panose="020B0509020203020207" pitchFamily="49" charset="-128"/>
              <a:ea typeface="Migu 1M" panose="020B0509020203020207" pitchFamily="49" charset="-128"/>
            </a:endParaRPr>
          </a:p>
        </p:txBody>
      </p:sp>
      <p:sp>
        <p:nvSpPr>
          <p:cNvPr id="45" name="テキスト ボックス 44"/>
          <p:cNvSpPr txBox="1"/>
          <p:nvPr/>
        </p:nvSpPr>
        <p:spPr>
          <a:xfrm>
            <a:off x="2552691" y="2507196"/>
            <a:ext cx="415498" cy="276999"/>
          </a:xfrm>
          <a:prstGeom prst="rect">
            <a:avLst/>
          </a:prstGeom>
          <a:noFill/>
        </p:spPr>
        <p:txBody>
          <a:bodyPr wrap="none" rtlCol="0">
            <a:spAutoFit/>
          </a:bodyPr>
          <a:lstStyle/>
          <a:p>
            <a:r>
              <a:rPr kumimoji="1" lang="ja-JP" altLang="en-US" sz="1200" dirty="0">
                <a:solidFill>
                  <a:srgbClr val="FF0000"/>
                </a:solidFill>
                <a:latin typeface="Migu 1M" panose="020B0509020203020207" pitchFamily="49" charset="-128"/>
                <a:ea typeface="Migu 1M" panose="020B0509020203020207" pitchFamily="49" charset="-128"/>
              </a:rPr>
              <a:t>注</a:t>
            </a:r>
            <a:r>
              <a:rPr kumimoji="1" lang="en-US" altLang="ja-JP" sz="1200" dirty="0">
                <a:solidFill>
                  <a:srgbClr val="FF0000"/>
                </a:solidFill>
                <a:latin typeface="Migu 1M" panose="020B0509020203020207" pitchFamily="49" charset="-128"/>
                <a:ea typeface="Migu 1M" panose="020B0509020203020207" pitchFamily="49" charset="-128"/>
              </a:rPr>
              <a:t>2</a:t>
            </a:r>
            <a:endParaRPr kumimoji="1" lang="ja-JP" altLang="en-US" sz="1200" dirty="0">
              <a:solidFill>
                <a:srgbClr val="FF0000"/>
              </a:solidFill>
              <a:latin typeface="Migu 1M" panose="020B0509020203020207" pitchFamily="49" charset="-128"/>
              <a:ea typeface="Migu 1M" panose="020B0509020203020207" pitchFamily="49" charset="-128"/>
            </a:endParaRPr>
          </a:p>
        </p:txBody>
      </p:sp>
      <p:sp>
        <p:nvSpPr>
          <p:cNvPr id="46" name="テキスト ボックス 45"/>
          <p:cNvSpPr txBox="1"/>
          <p:nvPr/>
        </p:nvSpPr>
        <p:spPr>
          <a:xfrm>
            <a:off x="3542614" y="2507122"/>
            <a:ext cx="415498" cy="276999"/>
          </a:xfrm>
          <a:prstGeom prst="rect">
            <a:avLst/>
          </a:prstGeom>
          <a:noFill/>
        </p:spPr>
        <p:txBody>
          <a:bodyPr wrap="none" rtlCol="0">
            <a:spAutoFit/>
          </a:bodyPr>
          <a:lstStyle/>
          <a:p>
            <a:r>
              <a:rPr kumimoji="1" lang="ja-JP" altLang="en-US" sz="1200" dirty="0">
                <a:solidFill>
                  <a:srgbClr val="FF0000"/>
                </a:solidFill>
                <a:latin typeface="Migu 1M" panose="020B0509020203020207" pitchFamily="49" charset="-128"/>
                <a:ea typeface="Migu 1M" panose="020B0509020203020207" pitchFamily="49" charset="-128"/>
              </a:rPr>
              <a:t>注</a:t>
            </a:r>
            <a:r>
              <a:rPr kumimoji="1" lang="en-US" altLang="ja-JP" sz="1200" dirty="0">
                <a:solidFill>
                  <a:srgbClr val="FF0000"/>
                </a:solidFill>
                <a:latin typeface="Migu 1M" panose="020B0509020203020207" pitchFamily="49" charset="-128"/>
                <a:ea typeface="Migu 1M" panose="020B0509020203020207" pitchFamily="49" charset="-128"/>
              </a:rPr>
              <a:t>3</a:t>
            </a:r>
            <a:endParaRPr kumimoji="1" lang="ja-JP" altLang="en-US" sz="1200" dirty="0">
              <a:solidFill>
                <a:srgbClr val="FF0000"/>
              </a:solidFill>
              <a:latin typeface="Migu 1M" panose="020B0509020203020207" pitchFamily="49" charset="-128"/>
              <a:ea typeface="Migu 1M" panose="020B0509020203020207" pitchFamily="49" charset="-128"/>
            </a:endParaRPr>
          </a:p>
        </p:txBody>
      </p:sp>
      <p:grpSp>
        <p:nvGrpSpPr>
          <p:cNvPr id="4" name="グループ化 3"/>
          <p:cNvGrpSpPr/>
          <p:nvPr/>
        </p:nvGrpSpPr>
        <p:grpSpPr>
          <a:xfrm>
            <a:off x="9787305" y="1222012"/>
            <a:ext cx="4955247" cy="2785216"/>
            <a:chOff x="9803809" y="1468112"/>
            <a:chExt cx="4955247" cy="2785216"/>
          </a:xfrm>
        </p:grpSpPr>
        <p:sp>
          <p:nvSpPr>
            <p:cNvPr id="56" name="TextBox 3"/>
            <p:cNvSpPr txBox="1"/>
            <p:nvPr/>
          </p:nvSpPr>
          <p:spPr>
            <a:xfrm>
              <a:off x="9803809" y="1468112"/>
              <a:ext cx="1620957" cy="307777"/>
            </a:xfrm>
            <a:prstGeom prst="rect">
              <a:avLst/>
            </a:prstGeom>
            <a:solidFill>
              <a:schemeClr val="accent6">
                <a:lumMod val="40000"/>
                <a:lumOff val="60000"/>
              </a:schemeClr>
            </a:solidFill>
            <a:ln w="28575">
              <a:noFill/>
            </a:ln>
          </p:spPr>
          <p:txBody>
            <a:bodyPr wrap="none" rtlCol="0">
              <a:spAutoFit/>
            </a:bodyPr>
            <a:lstStyle/>
            <a:p>
              <a:pPr algn="ctr"/>
              <a:r>
                <a:rPr lang="ja-JP" altLang="en-US" sz="1400" dirty="0">
                  <a:solidFill>
                    <a:srgbClr val="FF0000"/>
                  </a:solidFill>
                  <a:latin typeface="Migu 1M" panose="020B0509020203020207" pitchFamily="49" charset="-128"/>
                  <a:ea typeface="Migu 1M" panose="020B0509020203020207" pitchFamily="49" charset="-128"/>
                  <a:cs typeface="Migu 1M Regular"/>
                </a:rPr>
                <a:t>注</a:t>
              </a:r>
              <a:r>
                <a:rPr lang="en-US" altLang="ja-JP" sz="1400" dirty="0">
                  <a:solidFill>
                    <a:srgbClr val="FF0000"/>
                  </a:solidFill>
                  <a:latin typeface="Migu 1M" panose="020B0509020203020207" pitchFamily="49" charset="-128"/>
                  <a:ea typeface="Migu 1M" panose="020B0509020203020207" pitchFamily="49" charset="-128"/>
                  <a:cs typeface="Migu 1M Regular"/>
                </a:rPr>
                <a:t>3 </a:t>
              </a:r>
              <a:r>
                <a:rPr lang="en-US" altLang="ja-JP" sz="1400" dirty="0">
                  <a:latin typeface="Migu 1M" panose="020B0509020203020207" pitchFamily="49" charset="-128"/>
                  <a:ea typeface="Migu 1M" panose="020B0509020203020207" pitchFamily="49" charset="-128"/>
                  <a:cs typeface="Migu 1M Regular"/>
                </a:rPr>
                <a:t>: </a:t>
              </a:r>
              <a:r>
                <a:rPr lang="ja-JP" altLang="en-US" sz="1400" dirty="0">
                  <a:latin typeface="Migu 1M" panose="020B0509020203020207" pitchFamily="49" charset="-128"/>
                  <a:ea typeface="Migu 1M" panose="020B0509020203020207" pitchFamily="49" charset="-128"/>
                  <a:cs typeface="Migu 1M Regular"/>
                </a:rPr>
                <a:t>まいまい式</a:t>
              </a:r>
              <a:endParaRPr lang="en-US" sz="1400" dirty="0">
                <a:latin typeface="Migu 1M" panose="020B0509020203020207" pitchFamily="49" charset="-128"/>
                <a:ea typeface="Migu 1M" panose="020B0509020203020207" pitchFamily="49" charset="-128"/>
                <a:cs typeface="Migu 1M Regular"/>
              </a:endParaRPr>
            </a:p>
          </p:txBody>
        </p:sp>
        <p:sp>
          <p:nvSpPr>
            <p:cNvPr id="57" name="正方形/長方形 56"/>
            <p:cNvSpPr/>
            <p:nvPr/>
          </p:nvSpPr>
          <p:spPr>
            <a:xfrm>
              <a:off x="9805819" y="1468995"/>
              <a:ext cx="4953237" cy="2784333"/>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43"/>
                <p:cNvSpPr txBox="1"/>
                <p:nvPr/>
              </p:nvSpPr>
              <p:spPr>
                <a:xfrm>
                  <a:off x="9880223" y="1991303"/>
                  <a:ext cx="4777469" cy="726674"/>
                </a:xfrm>
                <a:prstGeom prst="rect">
                  <a:avLst/>
                </a:prstGeom>
                <a:noFill/>
              </p:spPr>
              <p:txBody>
                <a:bodyPr wrap="square" rtlCol="0">
                  <a:spAutoFit/>
                </a:bodyPr>
                <a:lstStyle/>
                <a:p>
                  <a14:m>
                    <m:oMath xmlns:m="http://schemas.openxmlformats.org/officeDocument/2006/math">
                      <m:r>
                        <a:rPr lang="ja-JP" altLang="en-US" sz="1000" i="1" smtClean="0">
                          <a:latin typeface="Cambria Math" panose="02040503050406030204" pitchFamily="18" charset="0"/>
                          <a:ea typeface="Migu 1M" panose="020B0509020203020207" pitchFamily="49" charset="-128"/>
                          <a:cs typeface="Migu 1M Regular"/>
                        </a:rPr>
                        <m:t>　</m:t>
                      </m:r>
                    </m:oMath>
                  </a14:m>
                  <a:r>
                    <a:rPr lang="ja-JP" altLang="en-US" sz="1000" dirty="0">
                      <a:latin typeface="Migu 1M" panose="020B0509020203020207" pitchFamily="49" charset="-128"/>
                      <a:ea typeface="Migu 1M" panose="020B0509020203020207" pitchFamily="49" charset="-128"/>
                      <a:cs typeface="Migu 1M Regular"/>
                    </a:rPr>
                    <a:t>外乱光の影響を軽減する為、まいまい式を採用する。これは、「</a:t>
                  </a:r>
                  <a:r>
                    <a:rPr lang="en-US" altLang="ja-JP" sz="1000" dirty="0">
                      <a:latin typeface="Migu 1M" panose="020B0509020203020207" pitchFamily="49" charset="-128"/>
                      <a:ea typeface="Migu 1M" panose="020B0509020203020207" pitchFamily="49" charset="-128"/>
                      <a:cs typeface="Migu 1M Regular"/>
                    </a:rPr>
                    <a:t>LED</a:t>
                  </a:r>
                  <a:r>
                    <a:rPr lang="ja-JP" altLang="en-US" sz="1000" dirty="0">
                      <a:latin typeface="Migu 1M" panose="020B0509020203020207" pitchFamily="49" charset="-128"/>
                      <a:ea typeface="Migu 1M" panose="020B0509020203020207" pitchFamily="49" charset="-128"/>
                      <a:cs typeface="Migu 1M Regular"/>
                    </a:rPr>
                    <a:t>点灯時の測定値」と「</a:t>
                  </a:r>
                  <a:r>
                    <a:rPr lang="en-US" altLang="ja-JP" sz="1000" dirty="0">
                      <a:latin typeface="Migu 1M" panose="020B0509020203020207" pitchFamily="49" charset="-128"/>
                      <a:ea typeface="Migu 1M" panose="020B0509020203020207" pitchFamily="49" charset="-128"/>
                      <a:cs typeface="Migu 1M Regular"/>
                    </a:rPr>
                    <a:t>LED</a:t>
                  </a:r>
                  <a:r>
                    <a:rPr lang="ja-JP" altLang="en-US" sz="1000" dirty="0">
                      <a:latin typeface="Migu 1M" panose="020B0509020203020207" pitchFamily="49" charset="-128"/>
                      <a:ea typeface="Migu 1M" panose="020B0509020203020207" pitchFamily="49" charset="-128"/>
                      <a:cs typeface="Migu 1M Regular"/>
                    </a:rPr>
                    <a:t>消灯時の測定値」の差分を「</a:t>
                  </a:r>
                  <a:r>
                    <a:rPr lang="en-US" altLang="ja-JP" sz="1000" dirty="0">
                      <a:latin typeface="Migu 1M" panose="020B0509020203020207" pitchFamily="49" charset="-128"/>
                      <a:ea typeface="Migu 1M" panose="020B0509020203020207" pitchFamily="49" charset="-128"/>
                      <a:cs typeface="Migu 1M Regular"/>
                    </a:rPr>
                    <a:t>LED</a:t>
                  </a:r>
                  <a:r>
                    <a:rPr lang="ja-JP" altLang="en-US" sz="1000" dirty="0">
                      <a:latin typeface="Migu 1M" panose="020B0509020203020207" pitchFamily="49" charset="-128"/>
                      <a:ea typeface="Migu 1M" panose="020B0509020203020207" pitchFamily="49" charset="-128"/>
                      <a:cs typeface="Migu 1M Regular"/>
                    </a:rPr>
                    <a:t>の反射光の成分」とすることで、照明や太陽光などの外乱光による影響の少ない値を取得できるようになる、というものである。</a:t>
                  </a:r>
                  <a:endParaRPr lang="en-US" altLang="ja-JP" sz="1000" dirty="0">
                    <a:latin typeface="Migu 1M" panose="020B0509020203020207" pitchFamily="49" charset="-128"/>
                    <a:ea typeface="Migu 1M" panose="020B0509020203020207" pitchFamily="49" charset="-128"/>
                    <a:cs typeface="Migu 1M Regular"/>
                  </a:endParaRPr>
                </a:p>
              </p:txBody>
            </p:sp>
          </mc:Choice>
          <mc:Fallback xmlns="">
            <p:sp>
              <p:nvSpPr>
                <p:cNvPr id="58" name="テキスト ボックス 43"/>
                <p:cNvSpPr txBox="1">
                  <a:spLocks noRot="1" noChangeAspect="1" noMove="1" noResize="1" noEditPoints="1" noAdjustHandles="1" noChangeArrowheads="1" noChangeShapeType="1" noTextEdit="1"/>
                </p:cNvSpPr>
                <p:nvPr/>
              </p:nvSpPr>
              <p:spPr>
                <a:xfrm>
                  <a:off x="9880223" y="1991303"/>
                  <a:ext cx="4777469" cy="726674"/>
                </a:xfrm>
                <a:prstGeom prst="rect">
                  <a:avLst/>
                </a:prstGeom>
                <a:blipFill rotWithShape="0">
                  <a:blip r:embed="rId6"/>
                  <a:stretch>
                    <a:fillRect r="-1913" b="-4202"/>
                  </a:stretch>
                </a:blipFill>
              </p:spPr>
              <p:txBody>
                <a:bodyPr/>
                <a:lstStyle/>
                <a:p>
                  <a:r>
                    <a:rPr lang="ja-JP" altLang="en-US">
                      <a:noFill/>
                    </a:rPr>
                    <a:t> </a:t>
                  </a:r>
                </a:p>
              </p:txBody>
            </p:sp>
          </mc:Fallback>
        </mc:AlternateContent>
        <p:pic>
          <p:nvPicPr>
            <p:cNvPr id="59" name="図 5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54478" y="2861161"/>
              <a:ext cx="4655917" cy="1297043"/>
            </a:xfrm>
            <a:prstGeom prst="rect">
              <a:avLst/>
            </a:prstGeom>
          </p:spPr>
        </p:pic>
      </p:grpSp>
      <p:sp>
        <p:nvSpPr>
          <p:cNvPr id="43" name="テキスト ボックス 42"/>
          <p:cNvSpPr txBox="1"/>
          <p:nvPr/>
        </p:nvSpPr>
        <p:spPr>
          <a:xfrm>
            <a:off x="7447373" y="2504753"/>
            <a:ext cx="415498" cy="276999"/>
          </a:xfrm>
          <a:prstGeom prst="rect">
            <a:avLst/>
          </a:prstGeom>
          <a:noFill/>
        </p:spPr>
        <p:txBody>
          <a:bodyPr wrap="none" rtlCol="0">
            <a:spAutoFit/>
          </a:bodyPr>
          <a:lstStyle/>
          <a:p>
            <a:r>
              <a:rPr kumimoji="1" lang="ja-JP" altLang="en-US" sz="1200" dirty="0">
                <a:solidFill>
                  <a:srgbClr val="FF0000"/>
                </a:solidFill>
                <a:latin typeface="Migu 1M" panose="020B0509020203020207" pitchFamily="49" charset="-128"/>
                <a:ea typeface="Migu 1M" panose="020B0509020203020207" pitchFamily="49" charset="-128"/>
              </a:rPr>
              <a:t>注</a:t>
            </a:r>
            <a:r>
              <a:rPr kumimoji="1" lang="en-US" altLang="ja-JP" sz="1200" dirty="0">
                <a:solidFill>
                  <a:srgbClr val="FF0000"/>
                </a:solidFill>
                <a:latin typeface="Migu 1M" panose="020B0509020203020207" pitchFamily="49" charset="-128"/>
                <a:ea typeface="Migu 1M" panose="020B0509020203020207" pitchFamily="49" charset="-128"/>
              </a:rPr>
              <a:t>4</a:t>
            </a:r>
            <a:endParaRPr kumimoji="1" lang="ja-JP" altLang="en-US" sz="1200" dirty="0">
              <a:solidFill>
                <a:srgbClr val="FF0000"/>
              </a:solidFill>
              <a:latin typeface="Migu 1M" panose="020B0509020203020207" pitchFamily="49" charset="-128"/>
              <a:ea typeface="Migu 1M" panose="020B0509020203020207" pitchFamily="49" charset="-128"/>
            </a:endParaRPr>
          </a:p>
        </p:txBody>
      </p:sp>
      <p:sp>
        <p:nvSpPr>
          <p:cNvPr id="48" name="正方形/長方形 47"/>
          <p:cNvSpPr/>
          <p:nvPr/>
        </p:nvSpPr>
        <p:spPr>
          <a:xfrm>
            <a:off x="4273774" y="7014395"/>
            <a:ext cx="5342442" cy="3341396"/>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4" name="テキスト ボックス 43"/>
              <p:cNvSpPr txBox="1"/>
              <p:nvPr/>
            </p:nvSpPr>
            <p:spPr>
              <a:xfrm>
                <a:off x="4309669" y="7536743"/>
                <a:ext cx="5186555" cy="1685013"/>
              </a:xfrm>
              <a:prstGeom prst="rect">
                <a:avLst/>
              </a:prstGeom>
              <a:noFill/>
            </p:spPr>
            <p:txBody>
              <a:bodyPr wrap="square" rtlCol="0">
                <a:spAutoFit/>
              </a:bodyPr>
              <a:lstStyle/>
              <a:p>
                <a14:m>
                  <m:oMath xmlns:m="http://schemas.openxmlformats.org/officeDocument/2006/math">
                    <m:r>
                      <a:rPr lang="ja-JP" altLang="en-US" sz="1000" i="1" smtClean="0">
                        <a:latin typeface="Cambria Math" panose="02040503050406030204" pitchFamily="18" charset="0"/>
                        <a:ea typeface="Migu 1M" panose="020B0509020203020207" pitchFamily="49" charset="-128"/>
                        <a:cs typeface="Migu 1M Regular"/>
                      </a:rPr>
                      <m:t>　</m:t>
                    </m:r>
                  </m:oMath>
                </a14:m>
                <a:r>
                  <a:rPr lang="ja-JP" altLang="en-US" sz="1000" dirty="0">
                    <a:latin typeface="Migu 1M" panose="020B0509020203020207" pitchFamily="49" charset="-128"/>
                    <a:ea typeface="Migu 1M" panose="020B0509020203020207" pitchFamily="49" charset="-128"/>
                    <a:cs typeface="Migu 1M Regular"/>
                  </a:rPr>
                  <a:t>外乱光等による光センサ値の異常を補正するため、光センサのバンド幅補正を用いる。リアルタイムで光センサが取得した値と、キャリブレーションで得た黒の値・白の値を用いて、最適な光センサ値を求める。</a:t>
                </a:r>
                <a:endParaRPr lang="en-US" altLang="ja-JP" sz="1000" dirty="0">
                  <a:latin typeface="Migu 1M" panose="020B0509020203020207" pitchFamily="49" charset="-128"/>
                  <a:ea typeface="Migu 1M" panose="020B0509020203020207" pitchFamily="49" charset="-128"/>
                  <a:cs typeface="Migu 1M Regular"/>
                </a:endParaRPr>
              </a:p>
              <a:p>
                <a:endParaRPr lang="en-US" altLang="ja-JP" sz="1000" dirty="0">
                  <a:latin typeface="Migu 1M" panose="020B0509020203020207" pitchFamily="49" charset="-128"/>
                  <a:ea typeface="Migu 1M" panose="020B0509020203020207" pitchFamily="49" charset="-128"/>
                  <a:cs typeface="Migu 1M Regular"/>
                </a:endParaRPr>
              </a:p>
              <a:p>
                <a:endParaRPr lang="en-US" altLang="ja-JP" sz="1000" dirty="0">
                  <a:latin typeface="Migu 1M" panose="020B0509020203020207" pitchFamily="49" charset="-128"/>
                  <a:ea typeface="Migu 1M" panose="020B0509020203020207" pitchFamily="49" charset="-128"/>
                  <a:cs typeface="Migu 1M Regular"/>
                </a:endParaRPr>
              </a:p>
              <a:p>
                <a:endParaRPr lang="en-US" altLang="ja-JP" sz="1000" dirty="0">
                  <a:latin typeface="Migu 1M" panose="020B0509020203020207" pitchFamily="49" charset="-128"/>
                  <a:ea typeface="Migu 1M" panose="020B0509020203020207" pitchFamily="49" charset="-128"/>
                  <a:cs typeface="Migu 1M Regular"/>
                </a:endParaRPr>
              </a:p>
              <a:p>
                <a:pPr/>
                <a14:m>
                  <m:oMathPara xmlns:m="http://schemas.openxmlformats.org/officeDocument/2006/math">
                    <m:oMathParaPr>
                      <m:jc m:val="centerGroup"/>
                    </m:oMathParaPr>
                    <m:oMath xmlns:m="http://schemas.openxmlformats.org/officeDocument/2006/math">
                      <m:d>
                        <m:dPr>
                          <m:ctrlPr>
                            <a:rPr lang="en-US" altLang="ja-JP" sz="1000" b="0" i="1" smtClean="0">
                              <a:latin typeface="Cambria Math" panose="02040503050406030204" pitchFamily="18" charset="0"/>
                              <a:ea typeface="Migu 1M" panose="020B0509020203020207" pitchFamily="49" charset="-128"/>
                              <a:cs typeface="Migu 1M Regular"/>
                            </a:rPr>
                          </m:ctrlPr>
                        </m:dPr>
                        <m:e>
                          <m:r>
                            <a:rPr lang="ja-JP" altLang="en-US" sz="1000" i="1">
                              <a:latin typeface="Cambria Math" panose="02040503050406030204" pitchFamily="18" charset="0"/>
                              <a:ea typeface="Migu 1M" panose="020B0509020203020207" pitchFamily="49" charset="-128"/>
                              <a:cs typeface="Migu 1M Regular"/>
                            </a:rPr>
                            <m:t>相対的な光センサ</m:t>
                          </m:r>
                          <m:r>
                            <a:rPr lang="ja-JP" altLang="en-US" sz="1000" i="1" smtClean="0">
                              <a:latin typeface="Cambria Math" panose="02040503050406030204" pitchFamily="18" charset="0"/>
                              <a:ea typeface="Migu 1M" panose="020B0509020203020207" pitchFamily="49" charset="-128"/>
                              <a:cs typeface="Migu 1M Regular"/>
                            </a:rPr>
                            <m:t>の</m:t>
                          </m:r>
                          <m:r>
                            <a:rPr lang="ja-JP" altLang="en-US" sz="1000" i="1">
                              <a:latin typeface="Cambria Math" panose="02040503050406030204" pitchFamily="18" charset="0"/>
                              <a:ea typeface="Migu 1M" panose="020B0509020203020207" pitchFamily="49" charset="-128"/>
                              <a:cs typeface="Migu 1M Regular"/>
                            </a:rPr>
                            <m:t>値</m:t>
                          </m:r>
                        </m:e>
                      </m:d>
                      <m:r>
                        <a:rPr lang="en-US" altLang="ja-JP" sz="1000" b="0" i="1" smtClean="0">
                          <a:latin typeface="Cambria Math" panose="02040503050406030204" pitchFamily="18" charset="0"/>
                          <a:ea typeface="Migu 1M" panose="020B0509020203020207" pitchFamily="49" charset="-128"/>
                          <a:cs typeface="Migu 1M Regular"/>
                        </a:rPr>
                        <m:t>=</m:t>
                      </m:r>
                      <m:f>
                        <m:fPr>
                          <m:ctrlPr>
                            <a:rPr lang="en-US" altLang="ja-JP" sz="1000" b="0" i="1" smtClean="0">
                              <a:latin typeface="Cambria Math" panose="02040503050406030204" pitchFamily="18" charset="0"/>
                              <a:ea typeface="Migu 1M" panose="020B0509020203020207" pitchFamily="49" charset="-128"/>
                            </a:rPr>
                          </m:ctrlPr>
                        </m:fPr>
                        <m:num>
                          <m:d>
                            <m:dPr>
                              <m:ctrlPr>
                                <a:rPr lang="en-US" altLang="ja-JP" sz="1000" b="0" i="1" smtClean="0">
                                  <a:latin typeface="Cambria Math" panose="02040503050406030204" pitchFamily="18" charset="0"/>
                                  <a:ea typeface="Migu 1M" panose="020B0509020203020207" pitchFamily="49" charset="-128"/>
                                </a:rPr>
                              </m:ctrlPr>
                            </m:dPr>
                            <m:e>
                              <m:r>
                                <a:rPr lang="ja-JP" altLang="en-US" sz="1000" i="1">
                                  <a:latin typeface="Cambria Math" panose="02040503050406030204" pitchFamily="18" charset="0"/>
                                  <a:ea typeface="Migu 1M" panose="020B0509020203020207" pitchFamily="49" charset="-128"/>
                                </a:rPr>
                                <m:t>白の値</m:t>
                              </m:r>
                            </m:e>
                          </m:d>
                          <m:r>
                            <a:rPr lang="en-US" altLang="ja-JP" sz="1000" b="0" i="1" smtClean="0">
                              <a:latin typeface="Cambria Math" panose="02040503050406030204" pitchFamily="18" charset="0"/>
                              <a:ea typeface="Migu 1M" panose="020B0509020203020207" pitchFamily="49" charset="-128"/>
                            </a:rPr>
                            <m:t>−(</m:t>
                          </m:r>
                          <m:r>
                            <a:rPr lang="ja-JP" altLang="en-US" sz="1000" i="1">
                              <a:latin typeface="Cambria Math" panose="02040503050406030204" pitchFamily="18" charset="0"/>
                              <a:ea typeface="Migu 1M" panose="020B0509020203020207" pitchFamily="49" charset="-128"/>
                            </a:rPr>
                            <m:t>現在の光センサ</m:t>
                          </m:r>
                          <m:r>
                            <a:rPr lang="ja-JP" altLang="en-US" sz="1000" i="1" smtClean="0">
                              <a:latin typeface="Cambria Math" panose="02040503050406030204" pitchFamily="18" charset="0"/>
                              <a:ea typeface="Migu 1M" panose="020B0509020203020207" pitchFamily="49" charset="-128"/>
                            </a:rPr>
                            <m:t>の</m:t>
                          </m:r>
                          <m:r>
                            <a:rPr lang="ja-JP" altLang="en-US" sz="1000" i="1">
                              <a:latin typeface="Cambria Math" panose="02040503050406030204" pitchFamily="18" charset="0"/>
                              <a:ea typeface="Migu 1M" panose="020B0509020203020207" pitchFamily="49" charset="-128"/>
                            </a:rPr>
                            <m:t>値</m:t>
                          </m:r>
                          <m:r>
                            <a:rPr lang="en-US" altLang="ja-JP" sz="1000" b="0" i="1" smtClean="0">
                              <a:latin typeface="Cambria Math" panose="02040503050406030204" pitchFamily="18" charset="0"/>
                              <a:ea typeface="Migu 1M" panose="020B0509020203020207" pitchFamily="49" charset="-128"/>
                            </a:rPr>
                            <m:t>)</m:t>
                          </m:r>
                        </m:num>
                        <m:den>
                          <m:d>
                            <m:dPr>
                              <m:ctrlPr>
                                <a:rPr lang="en-US" altLang="ja-JP" sz="1000" b="0" i="1" smtClean="0">
                                  <a:latin typeface="Cambria Math" panose="02040503050406030204" pitchFamily="18" charset="0"/>
                                  <a:ea typeface="Migu 1M" panose="020B0509020203020207" pitchFamily="49" charset="-128"/>
                                </a:rPr>
                              </m:ctrlPr>
                            </m:dPr>
                            <m:e>
                              <m:r>
                                <a:rPr lang="ja-JP" altLang="en-US" sz="1000" i="1">
                                  <a:latin typeface="Cambria Math" panose="02040503050406030204" pitchFamily="18" charset="0"/>
                                  <a:ea typeface="Migu 1M" panose="020B0509020203020207" pitchFamily="49" charset="-128"/>
                                </a:rPr>
                                <m:t>白の値</m:t>
                              </m:r>
                            </m:e>
                          </m:d>
                          <m:r>
                            <a:rPr lang="en-US" altLang="ja-JP" sz="1000" b="0" i="1" smtClean="0">
                              <a:latin typeface="Cambria Math" panose="02040503050406030204" pitchFamily="18" charset="0"/>
                              <a:ea typeface="Migu 1M" panose="020B0509020203020207" pitchFamily="49" charset="-128"/>
                            </a:rPr>
                            <m:t>−(</m:t>
                          </m:r>
                          <m:r>
                            <a:rPr lang="ja-JP" altLang="en-US" sz="1000" i="1">
                              <a:latin typeface="Cambria Math" panose="02040503050406030204" pitchFamily="18" charset="0"/>
                              <a:ea typeface="Migu 1M" panose="020B0509020203020207" pitchFamily="49" charset="-128"/>
                            </a:rPr>
                            <m:t>黒の値</m:t>
                          </m:r>
                          <m:r>
                            <a:rPr lang="en-US" altLang="ja-JP" sz="1000" b="0" i="1" smtClean="0">
                              <a:latin typeface="Cambria Math" panose="02040503050406030204" pitchFamily="18" charset="0"/>
                              <a:ea typeface="Migu 1M" panose="020B0509020203020207" pitchFamily="49" charset="-128"/>
                            </a:rPr>
                            <m:t>)</m:t>
                          </m:r>
                        </m:den>
                      </m:f>
                    </m:oMath>
                  </m:oMathPara>
                </a14:m>
                <a:endParaRPr lang="en-US" altLang="ja-JP" sz="1000" dirty="0">
                  <a:latin typeface="Migu 1M" panose="020B0509020203020207" pitchFamily="49" charset="-128"/>
                  <a:ea typeface="Migu 1M" panose="020B0509020203020207" pitchFamily="49" charset="-128"/>
                  <a:cs typeface="Migu 1M Regular"/>
                </a:endParaRPr>
              </a:p>
              <a:p>
                <a:endParaRPr lang="en-US" altLang="ja-JP" sz="1000" dirty="0">
                  <a:latin typeface="Migu 1M" panose="020B0509020203020207" pitchFamily="49" charset="-128"/>
                  <a:ea typeface="Migu 1M" panose="020B0509020203020207" pitchFamily="49" charset="-128"/>
                  <a:cs typeface="Migu 1M Regular"/>
                </a:endParaRPr>
              </a:p>
              <a:p>
                <a:pPr/>
                <a14:m>
                  <m:oMathPara xmlns:m="http://schemas.openxmlformats.org/officeDocument/2006/math">
                    <m:oMathParaPr>
                      <m:jc m:val="centerGroup"/>
                    </m:oMathParaPr>
                    <m:oMath xmlns:m="http://schemas.openxmlformats.org/officeDocument/2006/math">
                      <m:d>
                        <m:dPr>
                          <m:ctrlPr>
                            <a:rPr lang="en-US" altLang="ja-JP" sz="1000" b="0" i="1" smtClean="0">
                              <a:latin typeface="Cambria Math" panose="02040503050406030204" pitchFamily="18" charset="0"/>
                              <a:ea typeface="Migu 1M" panose="020B0509020203020207" pitchFamily="49" charset="-128"/>
                            </a:rPr>
                          </m:ctrlPr>
                        </m:dPr>
                        <m:e>
                          <m:r>
                            <a:rPr lang="ja-JP" altLang="en-US" sz="1000" i="1">
                              <a:latin typeface="Cambria Math" panose="02040503050406030204" pitchFamily="18" charset="0"/>
                              <a:ea typeface="Migu 1M" panose="020B0509020203020207" pitchFamily="49" charset="-128"/>
                            </a:rPr>
                            <m:t>補正値</m:t>
                          </m:r>
                        </m:e>
                      </m:d>
                      <m:r>
                        <a:rPr lang="en-US" altLang="ja-JP" sz="1000" b="0" i="1" smtClean="0">
                          <a:latin typeface="Cambria Math" panose="02040503050406030204" pitchFamily="18" charset="0"/>
                          <a:ea typeface="Migu 1M" panose="020B0509020203020207" pitchFamily="49" charset="-128"/>
                          <a:cs typeface="Migu 1M Regular"/>
                        </a:rPr>
                        <m:t>=</m:t>
                      </m:r>
                      <m:d>
                        <m:dPr>
                          <m:ctrlPr>
                            <a:rPr lang="en-US" altLang="ja-JP" sz="1000" b="0" i="1" smtClean="0">
                              <a:latin typeface="Cambria Math" panose="02040503050406030204" pitchFamily="18" charset="0"/>
                              <a:ea typeface="Migu 1M" panose="020B0509020203020207" pitchFamily="49" charset="-128"/>
                            </a:rPr>
                          </m:ctrlPr>
                        </m:dPr>
                        <m:e>
                          <m:r>
                            <a:rPr lang="ja-JP" altLang="en-US" sz="1000" i="1">
                              <a:latin typeface="Cambria Math" panose="02040503050406030204" pitchFamily="18" charset="0"/>
                              <a:ea typeface="Migu 1M" panose="020B0509020203020207" pitchFamily="49" charset="-128"/>
                            </a:rPr>
                            <m:t>理想的な</m:t>
                          </m:r>
                          <m:r>
                            <a:rPr lang="ja-JP" altLang="en-US" sz="1000" i="1" smtClean="0">
                              <a:latin typeface="Cambria Math" panose="02040503050406030204" pitchFamily="18" charset="0"/>
                              <a:ea typeface="Migu 1M" panose="020B0509020203020207" pitchFamily="49" charset="-128"/>
                            </a:rPr>
                            <m:t>白の値</m:t>
                          </m:r>
                        </m:e>
                      </m:d>
                      <m:r>
                        <a:rPr lang="en-US" altLang="ja-JP" sz="1000" b="0" i="1" smtClean="0">
                          <a:latin typeface="Cambria Math" panose="02040503050406030204" pitchFamily="18" charset="0"/>
                          <a:ea typeface="Migu 1M" panose="020B0509020203020207" pitchFamily="49" charset="-128"/>
                          <a:cs typeface="Migu 1M Regular"/>
                        </a:rPr>
                        <m:t>−</m:t>
                      </m:r>
                      <m:d>
                        <m:dPr>
                          <m:ctrlPr>
                            <a:rPr lang="en-US" altLang="ja-JP" sz="1000" b="0" i="1" smtClean="0">
                              <a:latin typeface="Cambria Math" panose="02040503050406030204" pitchFamily="18" charset="0"/>
                              <a:ea typeface="Migu 1M" panose="020B0509020203020207" pitchFamily="49" charset="-128"/>
                              <a:cs typeface="Migu 1M Regular"/>
                            </a:rPr>
                          </m:ctrlPr>
                        </m:dPr>
                        <m:e>
                          <m:r>
                            <a:rPr lang="ja-JP" altLang="en-US" sz="1000" i="1">
                              <a:latin typeface="Cambria Math" panose="02040503050406030204" pitchFamily="18" charset="0"/>
                              <a:ea typeface="Migu 1M" panose="020B0509020203020207" pitchFamily="49" charset="-128"/>
                              <a:cs typeface="Migu 1M Regular"/>
                            </a:rPr>
                            <m:t>相対的な</m:t>
                          </m:r>
                          <m:r>
                            <a:rPr lang="ja-JP" altLang="en-US" sz="1000" i="1" smtClean="0">
                              <a:latin typeface="Cambria Math" panose="02040503050406030204" pitchFamily="18" charset="0"/>
                              <a:ea typeface="Migu 1M" panose="020B0509020203020207" pitchFamily="49" charset="-128"/>
                              <a:cs typeface="Migu 1M Regular"/>
                            </a:rPr>
                            <m:t>光センサ</m:t>
                          </m:r>
                          <m:r>
                            <a:rPr lang="ja-JP" altLang="en-US" sz="1000" i="1">
                              <a:latin typeface="Cambria Math" panose="02040503050406030204" pitchFamily="18" charset="0"/>
                              <a:ea typeface="Migu 1M" panose="020B0509020203020207" pitchFamily="49" charset="-128"/>
                              <a:cs typeface="Migu 1M Regular"/>
                            </a:rPr>
                            <m:t>の</m:t>
                          </m:r>
                          <m:r>
                            <a:rPr lang="ja-JP" altLang="en-US" sz="1000" i="1" smtClean="0">
                              <a:latin typeface="Cambria Math" panose="02040503050406030204" pitchFamily="18" charset="0"/>
                              <a:ea typeface="Migu 1M" panose="020B0509020203020207" pitchFamily="49" charset="-128"/>
                              <a:cs typeface="Migu 1M Regular"/>
                            </a:rPr>
                            <m:t>値</m:t>
                          </m:r>
                        </m:e>
                      </m:d>
                      <m:r>
                        <a:rPr lang="en-US" altLang="ja-JP" sz="1000" b="0" i="1" smtClean="0">
                          <a:latin typeface="Cambria Math" panose="02040503050406030204" pitchFamily="18" charset="0"/>
                          <a:ea typeface="Migu 1M" panose="020B0509020203020207" pitchFamily="49" charset="-128"/>
                          <a:cs typeface="Migu 1M Regular"/>
                        </a:rPr>
                        <m:t>×(</m:t>
                      </m:r>
                      <m:r>
                        <a:rPr lang="ja-JP" altLang="en-US" sz="1000" i="1">
                          <a:latin typeface="Cambria Math" panose="02040503050406030204" pitchFamily="18" charset="0"/>
                          <a:ea typeface="Migu 1M" panose="020B0509020203020207" pitchFamily="49" charset="-128"/>
                          <a:cs typeface="Migu 1M Regular"/>
                        </a:rPr>
                        <m:t>光センサ</m:t>
                      </m:r>
                      <m:r>
                        <a:rPr lang="ja-JP" altLang="en-US" sz="1000" b="0" i="1" smtClean="0">
                          <a:latin typeface="Cambria Math" panose="02040503050406030204" pitchFamily="18" charset="0"/>
                          <a:ea typeface="Migu 1M" panose="020B0509020203020207" pitchFamily="49" charset="-128"/>
                          <a:cs typeface="Migu 1M Regular"/>
                        </a:rPr>
                        <m:t>の</m:t>
                      </m:r>
                      <m:r>
                        <a:rPr lang="ja-JP" altLang="en-US" sz="1000" i="1">
                          <a:latin typeface="Cambria Math" panose="02040503050406030204" pitchFamily="18" charset="0"/>
                          <a:ea typeface="Migu 1M" panose="020B0509020203020207" pitchFamily="49" charset="-128"/>
                          <a:cs typeface="Migu 1M Regular"/>
                        </a:rPr>
                        <m:t>バンド</m:t>
                      </m:r>
                      <m:r>
                        <a:rPr lang="ja-JP" altLang="en-US" sz="1000" b="0" i="1" smtClean="0">
                          <a:latin typeface="Cambria Math" panose="02040503050406030204" pitchFamily="18" charset="0"/>
                          <a:ea typeface="Migu 1M" panose="020B0509020203020207" pitchFamily="49" charset="-128"/>
                          <a:cs typeface="Migu 1M Regular"/>
                        </a:rPr>
                        <m:t>幅</m:t>
                      </m:r>
                      <m:r>
                        <a:rPr lang="en-US" altLang="ja-JP" sz="1000" b="0" i="1" smtClean="0">
                          <a:latin typeface="Cambria Math" panose="02040503050406030204" pitchFamily="18" charset="0"/>
                          <a:ea typeface="Migu 1M" panose="020B0509020203020207" pitchFamily="49" charset="-128"/>
                          <a:cs typeface="Migu 1M Regular"/>
                        </a:rPr>
                        <m:t>)</m:t>
                      </m:r>
                    </m:oMath>
                  </m:oMathPara>
                </a14:m>
                <a:endParaRPr lang="en-US" altLang="ja-JP" sz="1000" dirty="0">
                  <a:latin typeface="Migu 1M" panose="020B0509020203020207" pitchFamily="49" charset="-128"/>
                  <a:ea typeface="Migu 1M" panose="020B0509020203020207" pitchFamily="49" charset="-128"/>
                  <a:cs typeface="Migu 1M Regular"/>
                </a:endParaRPr>
              </a:p>
            </p:txBody>
          </p:sp>
        </mc:Choice>
        <mc:Fallback xmlns="">
          <p:sp>
            <p:nvSpPr>
              <p:cNvPr id="54" name="テキスト ボックス 43"/>
              <p:cNvSpPr txBox="1">
                <a:spLocks noRot="1" noChangeAspect="1" noMove="1" noResize="1" noEditPoints="1" noAdjustHandles="1" noChangeArrowheads="1" noChangeShapeType="1" noTextEdit="1"/>
              </p:cNvSpPr>
              <p:nvPr/>
            </p:nvSpPr>
            <p:spPr>
              <a:xfrm>
                <a:off x="4309669" y="7536743"/>
                <a:ext cx="5186555" cy="1685013"/>
              </a:xfrm>
              <a:prstGeom prst="rect">
                <a:avLst/>
              </a:prstGeom>
              <a:blipFill rotWithShape="0">
                <a:blip r:embed="rId8"/>
                <a:stretch>
                  <a:fillRect r="-2233"/>
                </a:stretch>
              </a:blipFill>
            </p:spPr>
            <p:txBody>
              <a:bodyPr/>
              <a:lstStyle/>
              <a:p>
                <a:r>
                  <a:rPr lang="ja-JP" altLang="en-US">
                    <a:noFill/>
                  </a:rPr>
                  <a:t> </a:t>
                </a:r>
              </a:p>
            </p:txBody>
          </p:sp>
        </mc:Fallback>
      </mc:AlternateContent>
      <p:sp>
        <p:nvSpPr>
          <p:cNvPr id="63" name="テキスト ボックス 62"/>
          <p:cNvSpPr txBox="1"/>
          <p:nvPr/>
        </p:nvSpPr>
        <p:spPr>
          <a:xfrm>
            <a:off x="4417291" y="9455324"/>
            <a:ext cx="5127087" cy="707886"/>
          </a:xfrm>
          <a:prstGeom prst="rect">
            <a:avLst/>
          </a:prstGeom>
          <a:noFill/>
        </p:spPr>
        <p:txBody>
          <a:bodyPr wrap="square" rtlCol="0">
            <a:spAutoFit/>
          </a:bodyPr>
          <a:lstStyle/>
          <a:p>
            <a:endParaRPr kumimoji="1" lang="en-US" altLang="ja-JP" sz="1000" dirty="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　</a:t>
            </a:r>
            <a:r>
              <a:rPr kumimoji="1" lang="ja-JP" altLang="en-US" sz="1000" dirty="0">
                <a:latin typeface="Migu 1M" panose="020B0509020203020207" pitchFamily="49" charset="-128"/>
                <a:ea typeface="Migu 1M" panose="020B0509020203020207" pitchFamily="49" charset="-128"/>
              </a:rPr>
              <a:t>式中の理想的な白の値は、補正後の白として理想的な値であり、光センサのバンド幅とは、補正後に求めたい値</a:t>
            </a:r>
            <a:r>
              <a:rPr lang="ja-JP" altLang="en-US" sz="1000" dirty="0">
                <a:latin typeface="Migu 1M" panose="020B0509020203020207" pitchFamily="49" charset="-128"/>
                <a:ea typeface="Migu 1M" panose="020B0509020203020207" pitchFamily="49" charset="-128"/>
              </a:rPr>
              <a:t>の範囲を示す。たとえば理想的な白が</a:t>
            </a:r>
            <a:r>
              <a:rPr lang="en-US" altLang="ja-JP" sz="1000" dirty="0">
                <a:latin typeface="Migu 1M" panose="020B0509020203020207" pitchFamily="49" charset="-128"/>
                <a:ea typeface="Migu 1M" panose="020B0509020203020207" pitchFamily="49" charset="-128"/>
              </a:rPr>
              <a:t>30</a:t>
            </a:r>
            <a:r>
              <a:rPr lang="ja-JP" altLang="en-US" sz="1000" dirty="0" err="1">
                <a:latin typeface="Migu 1M" panose="020B0509020203020207" pitchFamily="49" charset="-128"/>
                <a:ea typeface="Migu 1M" panose="020B0509020203020207" pitchFamily="49" charset="-128"/>
              </a:rPr>
              <a:t>、</a:t>
            </a:r>
            <a:r>
              <a:rPr lang="ja-JP" altLang="en-US" sz="1000" dirty="0">
                <a:latin typeface="Migu 1M" panose="020B0509020203020207" pitchFamily="49" charset="-128"/>
                <a:ea typeface="Migu 1M" panose="020B0509020203020207" pitchFamily="49" charset="-128"/>
              </a:rPr>
              <a:t>バンド幅が</a:t>
            </a:r>
            <a:r>
              <a:rPr lang="en-US" altLang="ja-JP" sz="1000" dirty="0">
                <a:latin typeface="Migu 1M" panose="020B0509020203020207" pitchFamily="49" charset="-128"/>
                <a:ea typeface="Migu 1M" panose="020B0509020203020207" pitchFamily="49" charset="-128"/>
              </a:rPr>
              <a:t>10</a:t>
            </a:r>
            <a:r>
              <a:rPr lang="ja-JP" altLang="en-US" sz="1000" dirty="0">
                <a:latin typeface="Migu 1M" panose="020B0509020203020207" pitchFamily="49" charset="-128"/>
                <a:ea typeface="Migu 1M" panose="020B0509020203020207" pitchFamily="49" charset="-128"/>
              </a:rPr>
              <a:t>ならば、理想的な白の値</a:t>
            </a:r>
            <a:r>
              <a:rPr lang="en-US" altLang="ja-JP" sz="1000" dirty="0">
                <a:latin typeface="Migu 1M" panose="020B0509020203020207" pitchFamily="49" charset="-128"/>
                <a:ea typeface="Migu 1M" panose="020B0509020203020207" pitchFamily="49" charset="-128"/>
              </a:rPr>
              <a:t>30</a:t>
            </a:r>
            <a:r>
              <a:rPr lang="ja-JP" altLang="en-US" sz="1000" dirty="0">
                <a:latin typeface="Migu 1M" panose="020B0509020203020207" pitchFamily="49" charset="-128"/>
                <a:ea typeface="Migu 1M" panose="020B0509020203020207" pitchFamily="49" charset="-128"/>
              </a:rPr>
              <a:t>から理想的な黒の値</a:t>
            </a:r>
            <a:r>
              <a:rPr lang="en-US" altLang="ja-JP" sz="1000" dirty="0">
                <a:latin typeface="Migu 1M" panose="020B0509020203020207" pitchFamily="49" charset="-128"/>
                <a:ea typeface="Migu 1M" panose="020B0509020203020207" pitchFamily="49" charset="-128"/>
              </a:rPr>
              <a:t>20</a:t>
            </a:r>
            <a:r>
              <a:rPr lang="ja-JP" altLang="en-US" sz="1000" dirty="0">
                <a:latin typeface="Migu 1M" panose="020B0509020203020207" pitchFamily="49" charset="-128"/>
                <a:ea typeface="Migu 1M" panose="020B0509020203020207" pitchFamily="49" charset="-128"/>
              </a:rPr>
              <a:t>に近くなる。</a:t>
            </a:r>
            <a:endParaRPr kumimoji="1" lang="ja-JP" altLang="en-US" sz="1000" dirty="0">
              <a:latin typeface="Migu 1M" panose="020B0509020203020207" pitchFamily="49" charset="-128"/>
              <a:ea typeface="Migu 1M" panose="020B0509020203020207" pitchFamily="49" charset="-128"/>
            </a:endParaRPr>
          </a:p>
        </p:txBody>
      </p:sp>
      <p:sp>
        <p:nvSpPr>
          <p:cNvPr id="64" name="TextBox 3"/>
          <p:cNvSpPr txBox="1"/>
          <p:nvPr/>
        </p:nvSpPr>
        <p:spPr>
          <a:xfrm>
            <a:off x="4280919" y="7018390"/>
            <a:ext cx="1800493" cy="307777"/>
          </a:xfrm>
          <a:prstGeom prst="rect">
            <a:avLst/>
          </a:prstGeom>
          <a:solidFill>
            <a:schemeClr val="accent6">
              <a:lumMod val="40000"/>
              <a:lumOff val="60000"/>
            </a:schemeClr>
          </a:solidFill>
          <a:ln w="28575">
            <a:noFill/>
          </a:ln>
        </p:spPr>
        <p:txBody>
          <a:bodyPr wrap="none" rtlCol="0">
            <a:spAutoFit/>
          </a:bodyPr>
          <a:lstStyle/>
          <a:p>
            <a:pPr algn="ctr"/>
            <a:r>
              <a:rPr lang="ja-JP" altLang="en-US" sz="1400" dirty="0">
                <a:solidFill>
                  <a:srgbClr val="FF0000"/>
                </a:solidFill>
                <a:latin typeface="Migu 1M" panose="020B0509020203020207" pitchFamily="49" charset="-128"/>
                <a:ea typeface="Migu 1M" panose="020B0509020203020207" pitchFamily="49" charset="-128"/>
                <a:cs typeface="Migu 1M Regular"/>
              </a:rPr>
              <a:t>注</a:t>
            </a:r>
            <a:r>
              <a:rPr lang="en-US" altLang="ja-JP" sz="1400" dirty="0">
                <a:solidFill>
                  <a:srgbClr val="FF0000"/>
                </a:solidFill>
                <a:latin typeface="Migu 1M" panose="020B0509020203020207" pitchFamily="49" charset="-128"/>
                <a:ea typeface="Migu 1M" panose="020B0509020203020207" pitchFamily="49" charset="-128"/>
                <a:cs typeface="Migu 1M Regular"/>
              </a:rPr>
              <a:t>2 </a:t>
            </a:r>
            <a:r>
              <a:rPr lang="en-US" altLang="ja-JP" sz="1400" dirty="0">
                <a:latin typeface="Migu 1M" panose="020B0509020203020207" pitchFamily="49" charset="-128"/>
                <a:ea typeface="Migu 1M" panose="020B0509020203020207" pitchFamily="49" charset="-128"/>
                <a:cs typeface="Migu 1M Regular"/>
              </a:rPr>
              <a:t>: </a:t>
            </a:r>
            <a:r>
              <a:rPr lang="ja-JP" altLang="en-US" sz="1400" dirty="0">
                <a:latin typeface="Migu 1M" panose="020B0509020203020207" pitchFamily="49" charset="-128"/>
                <a:ea typeface="Migu 1M" panose="020B0509020203020207" pitchFamily="49" charset="-128"/>
                <a:cs typeface="Migu 1M Regular"/>
              </a:rPr>
              <a:t>バンド幅補正</a:t>
            </a:r>
            <a:endParaRPr lang="en-US" sz="1400" dirty="0">
              <a:latin typeface="Migu 1M" panose="020B0509020203020207" pitchFamily="49" charset="-128"/>
              <a:ea typeface="Migu 1M" panose="020B0509020203020207" pitchFamily="49" charset="-128"/>
              <a:cs typeface="Migu 1M Regular"/>
            </a:endParaRPr>
          </a:p>
        </p:txBody>
      </p:sp>
      <p:pic>
        <p:nvPicPr>
          <p:cNvPr id="5" name="図 4"/>
          <p:cNvPicPr>
            <a:picLocks noChangeAspect="1"/>
          </p:cNvPicPr>
          <p:nvPr/>
        </p:nvPicPr>
        <p:blipFill rotWithShape="1">
          <a:blip r:embed="rId9" cstate="print">
            <a:extLst>
              <a:ext uri="{28A0092B-C50C-407E-A947-70E740481C1C}">
                <a14:useLocalDpi xmlns:a14="http://schemas.microsoft.com/office/drawing/2010/main" val="0"/>
              </a:ext>
            </a:extLst>
          </a:blip>
          <a:srcRect l="15242" t="5309" r="18465" b="4867"/>
          <a:stretch/>
        </p:blipFill>
        <p:spPr>
          <a:xfrm>
            <a:off x="2744735" y="7836372"/>
            <a:ext cx="1011320" cy="1477058"/>
          </a:xfrm>
          <a:prstGeom prst="rect">
            <a:avLst/>
          </a:prstGeom>
        </p:spPr>
      </p:pic>
      <p:sp>
        <p:nvSpPr>
          <p:cNvPr id="68" name="テキスト ボックス 43"/>
          <p:cNvSpPr txBox="1"/>
          <p:nvPr/>
        </p:nvSpPr>
        <p:spPr>
          <a:xfrm>
            <a:off x="9952960" y="9117952"/>
            <a:ext cx="4935936" cy="553998"/>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a:t>
            </a:r>
            <a:r>
              <a:rPr lang="en-US" altLang="ja-JP" sz="1000" dirty="0">
                <a:latin typeface="Migu 1M" panose="020B0509020203020207" pitchFamily="49" charset="-128"/>
                <a:ea typeface="Migu 1M" panose="020B0509020203020207" pitchFamily="49" charset="-128"/>
                <a:cs typeface="Migu 1M Regular"/>
              </a:rPr>
              <a:t>3</a:t>
            </a:r>
            <a:r>
              <a:rPr lang="ja-JP" altLang="en-US" sz="1000" dirty="0" err="1">
                <a:latin typeface="Migu 1M" panose="020B0509020203020207" pitchFamily="49" charset="-128"/>
                <a:ea typeface="Migu 1M" panose="020B0509020203020207" pitchFamily="49" charset="-128"/>
                <a:cs typeface="Migu 1M Regular"/>
              </a:rPr>
              <a:t>つの</a:t>
            </a:r>
            <a:r>
              <a:rPr lang="ja-JP" altLang="en-US" sz="1000" dirty="0">
                <a:latin typeface="Migu 1M" panose="020B0509020203020207" pitchFamily="49" charset="-128"/>
                <a:ea typeface="Migu 1M" panose="020B0509020203020207" pitchFamily="49" charset="-128"/>
                <a:cs typeface="Migu 1M Regular"/>
              </a:rPr>
              <a:t>場所でそれぞれ</a:t>
            </a:r>
            <a:r>
              <a:rPr lang="en-US" altLang="ja-JP" sz="1000" dirty="0">
                <a:latin typeface="Migu 1M" panose="020B0509020203020207" pitchFamily="49" charset="-128"/>
                <a:ea typeface="Migu 1M" panose="020B0509020203020207" pitchFamily="49" charset="-128"/>
                <a:cs typeface="Migu 1M Regular"/>
              </a:rPr>
              <a:t>20</a:t>
            </a:r>
            <a:r>
              <a:rPr lang="ja-JP" altLang="en-US" sz="1000" dirty="0">
                <a:latin typeface="Migu 1M" panose="020B0509020203020207" pitchFamily="49" charset="-128"/>
                <a:ea typeface="Migu 1M" panose="020B0509020203020207" pitchFamily="49" charset="-128"/>
                <a:cs typeface="Migu 1M Regular"/>
              </a:rPr>
              <a:t>回計測し、それぞれの平均値を導出。その値から閾値を求める。</a:t>
            </a:r>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　複数の場所で多くの測定を行うことで、閾値の精度を向上させた。</a:t>
            </a:r>
            <a:endParaRPr lang="en-US" altLang="ja-JP" sz="1000" dirty="0">
              <a:latin typeface="Migu 1M" panose="020B0509020203020207" pitchFamily="49" charset="-128"/>
              <a:ea typeface="Migu 1M" panose="020B0509020203020207" pitchFamily="49" charset="-128"/>
              <a:cs typeface="Migu 1M Regular"/>
            </a:endParaRPr>
          </a:p>
        </p:txBody>
      </p:sp>
      <p:sp>
        <p:nvSpPr>
          <p:cNvPr id="69" name="テキスト ボックス 43"/>
          <p:cNvSpPr txBox="1"/>
          <p:nvPr/>
        </p:nvSpPr>
        <p:spPr>
          <a:xfrm>
            <a:off x="9977666" y="8143319"/>
            <a:ext cx="4904111" cy="553998"/>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値の大小の関係性より、</a:t>
            </a:r>
            <a:r>
              <a:rPr lang="en-US" altLang="ja-JP" sz="1000" dirty="0">
                <a:latin typeface="Migu 1M" panose="020B0509020203020207" pitchFamily="49" charset="-128"/>
                <a:ea typeface="Migu 1M" panose="020B0509020203020207" pitchFamily="49" charset="-128"/>
                <a:cs typeface="Migu 1M Regular"/>
              </a:rPr>
              <a:t>3</a:t>
            </a:r>
            <a:r>
              <a:rPr lang="ja-JP" altLang="en-US" sz="1000" dirty="0">
                <a:latin typeface="Migu 1M" panose="020B0509020203020207" pitchFamily="49" charset="-128"/>
                <a:ea typeface="Migu 1M" panose="020B0509020203020207" pitchFamily="49" charset="-128"/>
                <a:cs typeface="Migu 1M Regular"/>
              </a:rPr>
              <a:t>か所の測定ミスで値の大小に問題がある場合、エラーを表示することにした。</a:t>
            </a:r>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　黒 </a:t>
            </a:r>
            <a:r>
              <a:rPr lang="en-US" altLang="ja-JP" sz="1000" dirty="0">
                <a:latin typeface="Migu 1M" panose="020B0509020203020207" pitchFamily="49" charset="-128"/>
                <a:ea typeface="Migu 1M" panose="020B0509020203020207" pitchFamily="49" charset="-128"/>
                <a:cs typeface="Migu 1M Regular"/>
              </a:rPr>
              <a:t>&lt; </a:t>
            </a:r>
            <a:r>
              <a:rPr lang="ja-JP" altLang="en-US" sz="1000" dirty="0">
                <a:latin typeface="Migu 1M" panose="020B0509020203020207" pitchFamily="49" charset="-128"/>
                <a:ea typeface="Migu 1M" panose="020B0509020203020207" pitchFamily="49" charset="-128"/>
                <a:cs typeface="Migu 1M Regular"/>
              </a:rPr>
              <a:t>灰 </a:t>
            </a:r>
            <a:r>
              <a:rPr lang="en-US" altLang="ja-JP" sz="1000" dirty="0">
                <a:latin typeface="Migu 1M" panose="020B0509020203020207" pitchFamily="49" charset="-128"/>
                <a:ea typeface="Migu 1M" panose="020B0509020203020207" pitchFamily="49" charset="-128"/>
                <a:cs typeface="Migu 1M Regular"/>
              </a:rPr>
              <a:t>&lt; </a:t>
            </a:r>
            <a:r>
              <a:rPr lang="ja-JP" altLang="en-US" sz="1000" dirty="0">
                <a:latin typeface="Migu 1M" panose="020B0509020203020207" pitchFamily="49" charset="-128"/>
                <a:ea typeface="Migu 1M" panose="020B0509020203020207" pitchFamily="49" charset="-128"/>
                <a:cs typeface="Migu 1M Regular"/>
              </a:rPr>
              <a:t>白</a:t>
            </a:r>
            <a:endParaRPr lang="en-US" altLang="ja-JP" sz="1000" dirty="0">
              <a:latin typeface="Migu 1M" panose="020B0509020203020207" pitchFamily="49" charset="-128"/>
              <a:ea typeface="Migu 1M" panose="020B0509020203020207" pitchFamily="49" charset="-128"/>
              <a:cs typeface="Migu 1M Regular"/>
            </a:endParaRPr>
          </a:p>
        </p:txBody>
      </p:sp>
      <p:sp>
        <p:nvSpPr>
          <p:cNvPr id="70" name="TextBox 3"/>
          <p:cNvSpPr txBox="1"/>
          <p:nvPr/>
        </p:nvSpPr>
        <p:spPr>
          <a:xfrm>
            <a:off x="9923208" y="7750806"/>
            <a:ext cx="1441420" cy="307777"/>
          </a:xfrm>
          <a:prstGeom prst="rect">
            <a:avLst/>
          </a:prstGeom>
          <a:noFill/>
          <a:ln w="12700">
            <a:solidFill>
              <a:schemeClr val="accent6">
                <a:lumMod val="75000"/>
              </a:schemeClr>
            </a:solidFill>
          </a:ln>
        </p:spPr>
        <p:txBody>
          <a:bodyPr wrap="none" rtlCol="0">
            <a:spAutoFit/>
          </a:bodyPr>
          <a:lstStyle/>
          <a:p>
            <a:pPr algn="ctr"/>
            <a:r>
              <a:rPr lang="ja-JP" altLang="en-US" sz="1400" dirty="0">
                <a:latin typeface="Migu 1M" panose="020B0509020203020207" pitchFamily="49" charset="-128"/>
                <a:ea typeface="Migu 1M" panose="020B0509020203020207" pitchFamily="49" charset="-128"/>
                <a:cs typeface="Migu 1M Regular"/>
              </a:rPr>
              <a:t>計測ミスの防止</a:t>
            </a:r>
            <a:endParaRPr lang="en-US" sz="1400" dirty="0">
              <a:latin typeface="Migu 1M" panose="020B0509020203020207" pitchFamily="49" charset="-128"/>
              <a:ea typeface="Migu 1M" panose="020B0509020203020207" pitchFamily="49" charset="-128"/>
              <a:cs typeface="Migu 1M Regular"/>
            </a:endParaRPr>
          </a:p>
        </p:txBody>
      </p:sp>
      <p:sp>
        <p:nvSpPr>
          <p:cNvPr id="71" name="TextBox 3"/>
          <p:cNvSpPr txBox="1"/>
          <p:nvPr/>
        </p:nvSpPr>
        <p:spPr>
          <a:xfrm>
            <a:off x="9923464" y="8778886"/>
            <a:ext cx="1441420" cy="307777"/>
          </a:xfrm>
          <a:prstGeom prst="rect">
            <a:avLst/>
          </a:prstGeom>
          <a:noFill/>
          <a:ln w="12700">
            <a:solidFill>
              <a:schemeClr val="accent6">
                <a:lumMod val="75000"/>
              </a:schemeClr>
            </a:solidFill>
          </a:ln>
        </p:spPr>
        <p:txBody>
          <a:bodyPr wrap="none" rtlCol="0">
            <a:spAutoFit/>
          </a:bodyPr>
          <a:lstStyle/>
          <a:p>
            <a:pPr algn="ctr"/>
            <a:r>
              <a:rPr lang="ja-JP" altLang="en-US" sz="1400" dirty="0">
                <a:latin typeface="Migu 1M" panose="020B0509020203020207" pitchFamily="49" charset="-128"/>
                <a:ea typeface="Migu 1M" panose="020B0509020203020207" pitchFamily="49" charset="-128"/>
                <a:cs typeface="Migu 1M Regular"/>
              </a:rPr>
              <a:t>閾値の精度向上</a:t>
            </a:r>
            <a:endParaRPr lang="en-US" sz="1400" dirty="0">
              <a:latin typeface="Migu 1M" panose="020B0509020203020207" pitchFamily="49" charset="-128"/>
              <a:ea typeface="Migu 1M" panose="020B0509020203020207" pitchFamily="49" charset="-128"/>
              <a:cs typeface="Migu 1M Regular"/>
            </a:endParaRPr>
          </a:p>
        </p:txBody>
      </p:sp>
      <p:pic>
        <p:nvPicPr>
          <p:cNvPr id="7" name="図 6"/>
          <p:cNvPicPr>
            <a:picLocks noChangeAspect="1"/>
          </p:cNvPicPr>
          <p:nvPr/>
        </p:nvPicPr>
        <p:blipFill rotWithShape="1">
          <a:blip r:embed="rId10" cstate="print">
            <a:extLst>
              <a:ext uri="{28A0092B-C50C-407E-A947-70E740481C1C}">
                <a14:useLocalDpi xmlns:a14="http://schemas.microsoft.com/office/drawing/2010/main" val="0"/>
              </a:ext>
            </a:extLst>
          </a:blip>
          <a:srcRect l="14229" t="24797" r="60079" b="38395"/>
          <a:stretch/>
        </p:blipFill>
        <p:spPr>
          <a:xfrm>
            <a:off x="6553361" y="4788370"/>
            <a:ext cx="2584175" cy="1480930"/>
          </a:xfrm>
          <a:prstGeom prst="rect">
            <a:avLst/>
          </a:prstGeom>
        </p:spPr>
      </p:pic>
      <p:sp>
        <p:nvSpPr>
          <p:cNvPr id="52" name="テキスト ボックス 43"/>
          <p:cNvSpPr txBox="1"/>
          <p:nvPr/>
        </p:nvSpPr>
        <p:spPr>
          <a:xfrm>
            <a:off x="501818" y="8108166"/>
            <a:ext cx="1672110" cy="246221"/>
          </a:xfrm>
          <a:prstGeom prst="rect">
            <a:avLst/>
          </a:prstGeom>
          <a:noFill/>
        </p:spPr>
        <p:txBody>
          <a:bodyPr wrap="square" rtlCol="0">
            <a:spAutoFit/>
          </a:bodyPr>
          <a:lstStyle/>
          <a:p>
            <a:r>
              <a:rPr lang="ja-JP" altLang="en-US" sz="1000" b="0" dirty="0">
                <a:latin typeface="Migu 1M" panose="020B0509020203020207" pitchFamily="49" charset="-128"/>
                <a:ea typeface="Migu 1M" panose="020B0509020203020207" pitchFamily="49" charset="-128"/>
                <a:cs typeface="Migu 1M Regular"/>
              </a:rPr>
              <a:t>操作量</a:t>
            </a:r>
            <a:endParaRPr lang="en-US" altLang="ja-JP" sz="1000" b="0" dirty="0">
              <a:latin typeface="Migu 1M" panose="020B0509020203020207" pitchFamily="49" charset="-128"/>
              <a:ea typeface="Migu 1M" panose="020B0509020203020207" pitchFamily="49" charset="-128"/>
              <a:cs typeface="Migu 1M Regular"/>
            </a:endParaRPr>
          </a:p>
        </p:txBody>
      </p:sp>
      <p:grpSp>
        <p:nvGrpSpPr>
          <p:cNvPr id="8" name="グループ化 7"/>
          <p:cNvGrpSpPr/>
          <p:nvPr/>
        </p:nvGrpSpPr>
        <p:grpSpPr>
          <a:xfrm>
            <a:off x="9798456" y="4091555"/>
            <a:ext cx="4953237" cy="1838250"/>
            <a:chOff x="9805820" y="4336985"/>
            <a:chExt cx="4953237" cy="1838250"/>
          </a:xfrm>
        </p:grpSpPr>
        <mc:AlternateContent xmlns:mc="http://schemas.openxmlformats.org/markup-compatibility/2006" xmlns:a14="http://schemas.microsoft.com/office/drawing/2010/main">
          <mc:Choice Requires="a14">
            <p:sp>
              <p:nvSpPr>
                <p:cNvPr id="61" name="テキスト ボックス 60"/>
                <p:cNvSpPr txBox="1"/>
                <p:nvPr/>
              </p:nvSpPr>
              <p:spPr>
                <a:xfrm>
                  <a:off x="9895435" y="4857562"/>
                  <a:ext cx="4714959" cy="1254382"/>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rPr>
                    <a:t>　</a:t>
                  </a:r>
                  <a:r>
                    <a:rPr kumimoji="1" lang="ja-JP" altLang="en-US" sz="1000" dirty="0">
                      <a:latin typeface="Migu 1M" panose="020B0509020203020207" pitchFamily="49" charset="-128"/>
                      <a:ea typeface="Migu 1M" panose="020B0509020203020207" pitchFamily="49" charset="-128"/>
                    </a:rPr>
                    <a:t>電池残量の低下で、電圧が下がり、モータの出力が変化する場合がある。これにより、一定時間における走行距離が少なくなり、最速でのライントレースが行えない。以下の式をモータの出力値に加えることで、電圧の変化を受けても安定したモータ出力を実現できる。</a:t>
                  </a:r>
                  <a:endParaRPr kumimoji="1" lang="en-US" altLang="ja-JP" sz="1000" dirty="0">
                    <a:latin typeface="Migu 1M" panose="020B0509020203020207" pitchFamily="49" charset="-128"/>
                    <a:ea typeface="Migu 1M" panose="020B0509020203020207" pitchFamily="49" charset="-128"/>
                  </a:endParaRPr>
                </a:p>
                <a:p>
                  <a:endParaRPr lang="en-US" altLang="ja-JP" sz="1000" dirty="0">
                    <a:latin typeface="Migu 1M" panose="020B0509020203020207" pitchFamily="49" charset="-128"/>
                    <a:ea typeface="Migu 1M" panose="020B0509020203020207" pitchFamily="49" charset="-128"/>
                  </a:endParaRPr>
                </a:p>
                <a:p>
                  <a:pPr/>
                  <a14:m>
                    <m:oMathPara xmlns:m="http://schemas.openxmlformats.org/officeDocument/2006/math">
                      <m:oMathParaPr>
                        <m:jc m:val="centerGroup"/>
                      </m:oMathParaPr>
                      <m:oMath xmlns:m="http://schemas.openxmlformats.org/officeDocument/2006/math">
                        <m:d>
                          <m:dPr>
                            <m:ctrlPr>
                              <a:rPr kumimoji="1" lang="en-US" altLang="ja-JP" sz="1000" b="0" i="1" smtClean="0">
                                <a:latin typeface="Cambria Math" panose="02040503050406030204" pitchFamily="18" charset="0"/>
                                <a:ea typeface="Migu 1M" panose="020B0509020203020207" pitchFamily="49" charset="-128"/>
                              </a:rPr>
                            </m:ctrlPr>
                          </m:dPr>
                          <m:e>
                            <m:r>
                              <a:rPr lang="ja-JP" altLang="en-US" sz="1000" i="1">
                                <a:latin typeface="Cambria Math" panose="02040503050406030204" pitchFamily="18" charset="0"/>
                                <a:ea typeface="Migu 1M" panose="020B0509020203020207" pitchFamily="49" charset="-128"/>
                              </a:rPr>
                              <m:t>モータ</m:t>
                            </m:r>
                            <m:r>
                              <a:rPr lang="ja-JP" altLang="en-US" sz="1000" i="1" smtClean="0">
                                <a:latin typeface="Cambria Math" panose="02040503050406030204" pitchFamily="18" charset="0"/>
                                <a:ea typeface="Migu 1M" panose="020B0509020203020207" pitchFamily="49" charset="-128"/>
                              </a:rPr>
                              <m:t>出力</m:t>
                            </m:r>
                          </m:e>
                        </m:d>
                        <m:r>
                          <a:rPr kumimoji="1" lang="en-US" altLang="ja-JP" sz="1000" b="0" i="1" smtClean="0">
                            <a:latin typeface="Cambria Math" panose="02040503050406030204" pitchFamily="18" charset="0"/>
                            <a:ea typeface="Migu 1M" panose="020B0509020203020207" pitchFamily="49" charset="-128"/>
                          </a:rPr>
                          <m:t>=(</m:t>
                        </m:r>
                        <m:r>
                          <a:rPr lang="ja-JP" altLang="en-US" sz="1000" i="1">
                            <a:latin typeface="Cambria Math" panose="02040503050406030204" pitchFamily="18" charset="0"/>
                            <a:ea typeface="Migu 1M" panose="020B0509020203020207" pitchFamily="49" charset="-128"/>
                          </a:rPr>
                          <m:t>元</m:t>
                        </m:r>
                        <m:r>
                          <a:rPr lang="ja-JP" altLang="en-US" sz="1000" i="1" smtClean="0">
                            <a:latin typeface="Cambria Math" panose="02040503050406030204" pitchFamily="18" charset="0"/>
                            <a:ea typeface="Migu 1M" panose="020B0509020203020207" pitchFamily="49" charset="-128"/>
                          </a:rPr>
                          <m:t>の</m:t>
                        </m:r>
                        <m:r>
                          <a:rPr lang="ja-JP" altLang="en-US" sz="1000" i="1">
                            <a:latin typeface="Cambria Math" panose="02040503050406030204" pitchFamily="18" charset="0"/>
                            <a:ea typeface="Migu 1M" panose="020B0509020203020207" pitchFamily="49" charset="-128"/>
                          </a:rPr>
                          <m:t>モータ</m:t>
                        </m:r>
                        <m:r>
                          <a:rPr lang="ja-JP" altLang="en-US" sz="1000" i="1" smtClean="0">
                            <a:latin typeface="Cambria Math" panose="02040503050406030204" pitchFamily="18" charset="0"/>
                            <a:ea typeface="Migu 1M" panose="020B0509020203020207" pitchFamily="49" charset="-128"/>
                          </a:rPr>
                          <m:t>出力</m:t>
                        </m:r>
                        <m:r>
                          <a:rPr kumimoji="1" lang="en-US" altLang="ja-JP" sz="1000" b="0" i="1" smtClean="0">
                            <a:latin typeface="Cambria Math" panose="02040503050406030204" pitchFamily="18" charset="0"/>
                            <a:ea typeface="Migu 1M" panose="020B0509020203020207" pitchFamily="49" charset="-128"/>
                          </a:rPr>
                          <m:t>)</m:t>
                        </m:r>
                        <m:r>
                          <a:rPr kumimoji="1" lang="en-US" altLang="ja-JP" sz="1000" b="0" i="1" smtClean="0">
                            <a:latin typeface="Cambria Math" panose="02040503050406030204" pitchFamily="18" charset="0"/>
                            <a:ea typeface="Cambria Math" panose="02040503050406030204" pitchFamily="18" charset="0"/>
                          </a:rPr>
                          <m:t>×</m:t>
                        </m:r>
                        <m:f>
                          <m:fPr>
                            <m:ctrlPr>
                              <a:rPr kumimoji="1" lang="en-US" altLang="ja-JP" sz="1000" b="0" i="1" smtClean="0">
                                <a:latin typeface="Cambria Math" panose="02040503050406030204" pitchFamily="18" charset="0"/>
                                <a:ea typeface="Cambria Math" panose="02040503050406030204" pitchFamily="18" charset="0"/>
                              </a:rPr>
                            </m:ctrlPr>
                          </m:fPr>
                          <m:num>
                            <m:r>
                              <a:rPr kumimoji="1" lang="en-US" altLang="ja-JP" sz="1000" b="0" i="1" smtClean="0">
                                <a:latin typeface="Cambria Math" panose="02040503050406030204" pitchFamily="18" charset="0"/>
                                <a:ea typeface="Cambria Math" panose="02040503050406030204" pitchFamily="18" charset="0"/>
                              </a:rPr>
                              <m:t>(</m:t>
                            </m:r>
                            <m:r>
                              <a:rPr kumimoji="1" lang="ja-JP" altLang="en-US" sz="1000" b="0" i="1" smtClean="0">
                                <a:latin typeface="Cambria Math" panose="02040503050406030204" pitchFamily="18" charset="0"/>
                                <a:ea typeface="Cambria Math" panose="02040503050406030204" pitchFamily="18" charset="0"/>
                              </a:rPr>
                              <m:t>　　　　</m:t>
                            </m:r>
                            <m:r>
                              <a:rPr kumimoji="1" lang="en-US" altLang="ja-JP" sz="1000" b="0" i="1" smtClean="0">
                                <a:latin typeface="Cambria Math" panose="02040503050406030204" pitchFamily="18" charset="0"/>
                                <a:ea typeface="Cambria Math" panose="02040503050406030204" pitchFamily="18" charset="0"/>
                              </a:rPr>
                              <m:t>)</m:t>
                            </m:r>
                          </m:num>
                          <m:den>
                            <m:r>
                              <a:rPr kumimoji="1" lang="en-US" altLang="ja-JP" sz="1000" b="0" i="1" smtClean="0">
                                <a:latin typeface="Cambria Math" panose="02040503050406030204" pitchFamily="18" charset="0"/>
                                <a:ea typeface="Cambria Math" panose="02040503050406030204" pitchFamily="18" charset="0"/>
                              </a:rPr>
                              <m:t>(</m:t>
                            </m:r>
                            <m:r>
                              <a:rPr kumimoji="1" lang="ja-JP" altLang="en-US" sz="1000" b="0" i="1" smtClean="0">
                                <a:latin typeface="Cambria Math" panose="02040503050406030204" pitchFamily="18" charset="0"/>
                                <a:ea typeface="Cambria Math" panose="02040503050406030204" pitchFamily="18" charset="0"/>
                              </a:rPr>
                              <m:t>　　　　</m:t>
                            </m:r>
                            <m:r>
                              <a:rPr kumimoji="1" lang="en-US" altLang="ja-JP" sz="1000" b="0" i="1" smtClean="0">
                                <a:latin typeface="Cambria Math" panose="02040503050406030204" pitchFamily="18" charset="0"/>
                                <a:ea typeface="Cambria Math" panose="02040503050406030204" pitchFamily="18" charset="0"/>
                              </a:rPr>
                              <m:t>)</m:t>
                            </m:r>
                          </m:den>
                        </m:f>
                      </m:oMath>
                    </m:oMathPara>
                  </a14:m>
                  <a:endParaRPr kumimoji="1" lang="ja-JP" altLang="en-US" sz="1000" dirty="0">
                    <a:latin typeface="Migu 1M" panose="020B0509020203020207" pitchFamily="49" charset="-128"/>
                    <a:ea typeface="Migu 1M" panose="020B0509020203020207" pitchFamily="49" charset="-128"/>
                  </a:endParaRPr>
                </a:p>
              </p:txBody>
            </p:sp>
          </mc:Choice>
          <mc:Fallback xmlns="">
            <p:sp>
              <p:nvSpPr>
                <p:cNvPr id="61" name="テキスト ボックス 60"/>
                <p:cNvSpPr txBox="1">
                  <a:spLocks noRot="1" noChangeAspect="1" noMove="1" noResize="1" noEditPoints="1" noAdjustHandles="1" noChangeArrowheads="1" noChangeShapeType="1" noTextEdit="1"/>
                </p:cNvSpPr>
                <p:nvPr/>
              </p:nvSpPr>
              <p:spPr>
                <a:xfrm>
                  <a:off x="9895435" y="4857562"/>
                  <a:ext cx="4714959" cy="1254382"/>
                </a:xfrm>
                <a:prstGeom prst="rect">
                  <a:avLst/>
                </a:prstGeom>
                <a:blipFill rotWithShape="0">
                  <a:blip r:embed="rId11"/>
                  <a:stretch>
                    <a:fillRect b="-976"/>
                  </a:stretch>
                </a:blipFill>
              </p:spPr>
              <p:txBody>
                <a:bodyPr/>
                <a:lstStyle/>
                <a:p>
                  <a:r>
                    <a:rPr lang="ja-JP" altLang="en-US">
                      <a:noFill/>
                    </a:rPr>
                    <a:t> </a:t>
                  </a:r>
                </a:p>
              </p:txBody>
            </p:sp>
          </mc:Fallback>
        </mc:AlternateContent>
        <p:sp>
          <p:nvSpPr>
            <p:cNvPr id="62" name="TextBox 3"/>
            <p:cNvSpPr txBox="1"/>
            <p:nvPr/>
          </p:nvSpPr>
          <p:spPr>
            <a:xfrm>
              <a:off x="9805820" y="4336986"/>
              <a:ext cx="1449044" cy="307777"/>
            </a:xfrm>
            <a:prstGeom prst="rect">
              <a:avLst/>
            </a:prstGeom>
            <a:solidFill>
              <a:schemeClr val="accent6">
                <a:lumMod val="40000"/>
                <a:lumOff val="60000"/>
              </a:schemeClr>
            </a:solidFill>
            <a:ln w="28575">
              <a:noFill/>
            </a:ln>
          </p:spPr>
          <p:txBody>
            <a:bodyPr wrap="square" rtlCol="0">
              <a:spAutoFit/>
            </a:bodyPr>
            <a:lstStyle/>
            <a:p>
              <a:pPr algn="ctr"/>
              <a:r>
                <a:rPr lang="ja-JP" altLang="en-US" sz="1400" dirty="0">
                  <a:solidFill>
                    <a:srgbClr val="FF0000"/>
                  </a:solidFill>
                  <a:latin typeface="Migu 1M" panose="020B0509020203020207" pitchFamily="49" charset="-128"/>
                  <a:ea typeface="Migu 1M" panose="020B0509020203020207" pitchFamily="49" charset="-128"/>
                  <a:cs typeface="Migu 1M Regular"/>
                </a:rPr>
                <a:t>注</a:t>
              </a:r>
              <a:r>
                <a:rPr lang="en-US" altLang="ja-JP" sz="1400" dirty="0">
                  <a:solidFill>
                    <a:srgbClr val="FF0000"/>
                  </a:solidFill>
                  <a:latin typeface="Migu 1M" panose="020B0509020203020207" pitchFamily="49" charset="-128"/>
                  <a:ea typeface="Migu 1M" panose="020B0509020203020207" pitchFamily="49" charset="-128"/>
                  <a:cs typeface="Migu 1M Regular"/>
                </a:rPr>
                <a:t>4 </a:t>
              </a:r>
              <a:r>
                <a:rPr lang="en-US" altLang="ja-JP" sz="1400" dirty="0">
                  <a:latin typeface="Migu 1M" panose="020B0509020203020207" pitchFamily="49" charset="-128"/>
                  <a:ea typeface="Migu 1M" panose="020B0509020203020207" pitchFamily="49" charset="-128"/>
                  <a:cs typeface="Migu 1M Regular"/>
                </a:rPr>
                <a:t>: </a:t>
              </a:r>
              <a:r>
                <a:rPr lang="ja-JP" altLang="en-US" sz="1400" dirty="0">
                  <a:latin typeface="Migu 1M" panose="020B0509020203020207" pitchFamily="49" charset="-128"/>
                  <a:ea typeface="Migu 1M" panose="020B0509020203020207" pitchFamily="49" charset="-128"/>
                  <a:cs typeface="Migu 1M Regular"/>
                </a:rPr>
                <a:t>電圧補正</a:t>
              </a:r>
              <a:endParaRPr lang="en-US" sz="1400" dirty="0">
                <a:latin typeface="Migu 1M" panose="020B0509020203020207" pitchFamily="49" charset="-128"/>
                <a:ea typeface="Migu 1M" panose="020B0509020203020207" pitchFamily="49" charset="-128"/>
                <a:cs typeface="Migu 1M Regular"/>
              </a:endParaRPr>
            </a:p>
          </p:txBody>
        </p:sp>
        <p:sp>
          <p:nvSpPr>
            <p:cNvPr id="60" name="正方形/長方形 59"/>
            <p:cNvSpPr/>
            <p:nvPr/>
          </p:nvSpPr>
          <p:spPr>
            <a:xfrm>
              <a:off x="9805820" y="4336985"/>
              <a:ext cx="4953237" cy="1838250"/>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p:cNvSpPr txBox="1"/>
          <p:nvPr/>
        </p:nvSpPr>
        <p:spPr>
          <a:xfrm>
            <a:off x="12921017" y="5417750"/>
            <a:ext cx="890517" cy="246221"/>
          </a:xfrm>
          <a:prstGeom prst="rect">
            <a:avLst/>
          </a:prstGeom>
          <a:noFill/>
        </p:spPr>
        <p:txBody>
          <a:bodyPr wrap="square" rtlCol="0">
            <a:spAutoFit/>
          </a:bodyPr>
          <a:lstStyle/>
          <a:p>
            <a:r>
              <a:rPr kumimoji="1" lang="ja-JP" altLang="en-US" sz="1000" dirty="0">
                <a:latin typeface="Migu 1M" panose="020B0509020203020207" pitchFamily="49" charset="-128"/>
                <a:ea typeface="Migu 1M" panose="020B0509020203020207" pitchFamily="49" charset="-128"/>
              </a:rPr>
              <a:t>規定電圧</a:t>
            </a:r>
          </a:p>
        </p:txBody>
      </p:sp>
      <p:sp>
        <p:nvSpPr>
          <p:cNvPr id="51" name="テキスト ボックス 50"/>
          <p:cNvSpPr txBox="1"/>
          <p:nvPr/>
        </p:nvSpPr>
        <p:spPr>
          <a:xfrm>
            <a:off x="12925197" y="5630847"/>
            <a:ext cx="890517" cy="246221"/>
          </a:xfrm>
          <a:prstGeom prst="rect">
            <a:avLst/>
          </a:prstGeom>
          <a:noFill/>
        </p:spPr>
        <p:txBody>
          <a:bodyPr wrap="square" rtlCol="0">
            <a:spAutoFit/>
          </a:bodyPr>
          <a:lstStyle/>
          <a:p>
            <a:r>
              <a:rPr kumimoji="1" lang="ja-JP" altLang="en-US" sz="1000" dirty="0">
                <a:latin typeface="Migu 1M" panose="020B0509020203020207" pitchFamily="49" charset="-128"/>
                <a:ea typeface="Migu 1M" panose="020B0509020203020207" pitchFamily="49" charset="-128"/>
              </a:rPr>
              <a:t>現在電圧</a:t>
            </a:r>
          </a:p>
        </p:txBody>
      </p:sp>
    </p:spTree>
    <p:extLst>
      <p:ext uri="{BB962C8B-B14F-4D97-AF65-F5344CB8AC3E}">
        <p14:creationId xmlns:p14="http://schemas.microsoft.com/office/powerpoint/2010/main" val="306781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8395" y="1098878"/>
            <a:ext cx="7905259" cy="246221"/>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rPr>
              <a:t>シーケンス図を用いて、黒線追跡時の振舞を示す。</a:t>
            </a:r>
            <a:endParaRPr kumimoji="1" lang="en-US" altLang="ja-JP" sz="1000" dirty="0">
              <a:latin typeface="Migu 1M" panose="020B0509020203020207" pitchFamily="49" charset="-128"/>
              <a:ea typeface="Migu 1M" panose="020B0509020203020207" pitchFamily="49" charset="-128"/>
            </a:endParaRPr>
          </a:p>
        </p:txBody>
      </p:sp>
      <p:sp>
        <p:nvSpPr>
          <p:cNvPr id="6" name="テキスト ボックス 5"/>
          <p:cNvSpPr txBox="1"/>
          <p:nvPr/>
        </p:nvSpPr>
        <p:spPr>
          <a:xfrm rot="10800000" flipV="1">
            <a:off x="5538105" y="9353350"/>
            <a:ext cx="4282414" cy="861774"/>
          </a:xfrm>
          <a:prstGeom prst="rect">
            <a:avLst/>
          </a:prstGeom>
          <a:noFill/>
        </p:spPr>
        <p:txBody>
          <a:bodyPr wrap="square" rtlCol="0">
            <a:spAutoFit/>
          </a:bodyPr>
          <a:lstStyle/>
          <a:p>
            <a:r>
              <a:rPr kumimoji="1" lang="ja-JP" altLang="en-US" sz="1000" dirty="0">
                <a:latin typeface="Migu 1M" panose="020B0509020203020207" pitchFamily="49" charset="-128"/>
                <a:ea typeface="Migu 1M" panose="020B0509020203020207" pitchFamily="49" charset="-128"/>
              </a:rPr>
              <a:t>　</a:t>
            </a:r>
            <a:r>
              <a:rPr kumimoji="1" lang="en-US" altLang="ja-JP" sz="1000" dirty="0">
                <a:latin typeface="Migu 1M" panose="020B0509020203020207" pitchFamily="49" charset="-128"/>
                <a:ea typeface="Migu 1M" panose="020B0509020203020207" pitchFamily="49" charset="-128"/>
              </a:rPr>
              <a:t>2</a:t>
            </a:r>
            <a:r>
              <a:rPr kumimoji="1" lang="ja-JP" altLang="en-US" sz="1000" dirty="0">
                <a:latin typeface="Migu 1M" panose="020B0509020203020207" pitchFamily="49" charset="-128"/>
                <a:ea typeface="Migu 1M" panose="020B0509020203020207" pitchFamily="49" charset="-128"/>
              </a:rPr>
              <a:t>ページ目に記した</a:t>
            </a:r>
            <a:r>
              <a:rPr lang="en-US" altLang="ja-JP" sz="1000" dirty="0">
                <a:latin typeface="Migu 1M" panose="020B0509020203020207" pitchFamily="49" charset="-128"/>
                <a:ea typeface="Migu 1M" panose="020B0509020203020207" pitchFamily="49" charset="-128"/>
              </a:rPr>
              <a:t>BCE</a:t>
            </a:r>
            <a:r>
              <a:rPr lang="ja-JP" altLang="en-US" sz="1000" dirty="0">
                <a:latin typeface="Migu 1M" panose="020B0509020203020207" pitchFamily="49" charset="-128"/>
                <a:ea typeface="Migu 1M" panose="020B0509020203020207" pitchFamily="49" charset="-128"/>
              </a:rPr>
              <a:t>層についても、シーケンス図に反映されている</a:t>
            </a:r>
            <a:r>
              <a:rPr kumimoji="1" lang="ja-JP" altLang="en-US" sz="1000" dirty="0">
                <a:latin typeface="Migu 1M" panose="020B0509020203020207" pitchFamily="49" charset="-128"/>
                <a:ea typeface="Migu 1M" panose="020B0509020203020207" pitchFamily="49" charset="-128"/>
              </a:rPr>
              <a:t>。</a:t>
            </a:r>
            <a:endParaRPr kumimoji="1" lang="en-US" altLang="ja-JP" sz="1000" dirty="0">
              <a:latin typeface="Migu 1M" panose="020B0509020203020207" pitchFamily="49" charset="-128"/>
              <a:ea typeface="Migu 1M" panose="020B0509020203020207" pitchFamily="49" charset="-128"/>
            </a:endParaRPr>
          </a:p>
          <a:p>
            <a:r>
              <a:rPr lang="ja-JP" altLang="en-US" sz="1000" dirty="0">
                <a:latin typeface="Migu 1M" panose="020B0509020203020207" pitchFamily="49" charset="-128"/>
                <a:ea typeface="Migu 1M" panose="020B0509020203020207" pitchFamily="49" charset="-128"/>
              </a:rPr>
              <a:t>　</a:t>
            </a:r>
            <a:r>
              <a:rPr lang="en-US" altLang="ja-JP" sz="1000" dirty="0">
                <a:latin typeface="Migu 1M" panose="020B0509020203020207" pitchFamily="49" charset="-128"/>
                <a:ea typeface="Migu 1M" panose="020B0509020203020207" pitchFamily="49" charset="-128"/>
              </a:rPr>
              <a:t>EV3</a:t>
            </a:r>
            <a:r>
              <a:rPr lang="ja-JP" altLang="en-US" sz="1000" dirty="0">
                <a:latin typeface="Migu 1M" panose="020B0509020203020207" pitchFamily="49" charset="-128"/>
                <a:ea typeface="Migu 1M" panose="020B0509020203020207" pitchFamily="49" charset="-128"/>
              </a:rPr>
              <a:t>から</a:t>
            </a:r>
            <a:r>
              <a:rPr lang="en-US" altLang="ja-JP" sz="1000" dirty="0" err="1">
                <a:latin typeface="Migu 1M" panose="020B0509020203020207" pitchFamily="49" charset="-128"/>
                <a:ea typeface="Migu 1M" panose="020B0509020203020207" pitchFamily="49" charset="-128"/>
              </a:rPr>
              <a:t>RunMode:Mode</a:t>
            </a:r>
            <a:r>
              <a:rPr lang="ja-JP" altLang="en-US" sz="1000" dirty="0">
                <a:latin typeface="Migu 1M" panose="020B0509020203020207" pitchFamily="49" charset="-128"/>
                <a:ea typeface="Migu 1M" panose="020B0509020203020207" pitchFamily="49" charset="-128"/>
              </a:rPr>
              <a:t>が</a:t>
            </a:r>
            <a:r>
              <a:rPr lang="en-US" altLang="ja-JP" sz="1000" dirty="0">
                <a:latin typeface="Migu 1M" panose="020B0509020203020207" pitchFamily="49" charset="-128"/>
                <a:ea typeface="Migu 1M" panose="020B0509020203020207" pitchFamily="49" charset="-128"/>
              </a:rPr>
              <a:t>Boundary</a:t>
            </a:r>
            <a:r>
              <a:rPr lang="ja-JP" altLang="en-US" sz="1000" dirty="0">
                <a:latin typeface="Migu 1M" panose="020B0509020203020207" pitchFamily="49" charset="-128"/>
                <a:ea typeface="Migu 1M" panose="020B0509020203020207" pitchFamily="49" charset="-128"/>
              </a:rPr>
              <a:t>層で、競技者からの入力を受け付ける。</a:t>
            </a:r>
            <a:r>
              <a:rPr lang="en-US" altLang="ja-JP" sz="1000" dirty="0">
                <a:latin typeface="Migu 1M" panose="020B0509020203020207" pitchFamily="49" charset="-128"/>
                <a:ea typeface="Migu 1M" panose="020B0509020203020207" pitchFamily="49" charset="-128"/>
              </a:rPr>
              <a:t>Controller</a:t>
            </a:r>
            <a:r>
              <a:rPr lang="ja-JP" altLang="en-US" sz="1000" dirty="0">
                <a:latin typeface="Migu 1M" panose="020B0509020203020207" pitchFamily="49" charset="-128"/>
                <a:ea typeface="Migu 1M" panose="020B0509020203020207" pitchFamily="49" charset="-128"/>
              </a:rPr>
              <a:t>層は、</a:t>
            </a:r>
            <a:r>
              <a:rPr lang="en-US" altLang="ja-JP" sz="1000" dirty="0">
                <a:latin typeface="Migu 1M" panose="020B0509020203020207" pitchFamily="49" charset="-128"/>
                <a:ea typeface="Migu 1M" panose="020B0509020203020207" pitchFamily="49" charset="-128"/>
              </a:rPr>
              <a:t>Boundary</a:t>
            </a:r>
            <a:r>
              <a:rPr lang="ja-JP" altLang="en-US" sz="1000" dirty="0">
                <a:latin typeface="Migu 1M" panose="020B0509020203020207" pitchFamily="49" charset="-128"/>
                <a:ea typeface="Migu 1M" panose="020B0509020203020207" pitchFamily="49" charset="-128"/>
              </a:rPr>
              <a:t>層から実行命令を受け付け、</a:t>
            </a:r>
            <a:r>
              <a:rPr lang="en-US" altLang="ja-JP" sz="1000" dirty="0">
                <a:latin typeface="Migu 1M" panose="020B0509020203020207" pitchFamily="49" charset="-128"/>
                <a:ea typeface="Migu 1M" panose="020B0509020203020207" pitchFamily="49" charset="-128"/>
              </a:rPr>
              <a:t>Entity</a:t>
            </a:r>
            <a:r>
              <a:rPr lang="ja-JP" altLang="en-US" sz="1000" dirty="0">
                <a:latin typeface="Migu 1M" panose="020B0509020203020207" pitchFamily="49" charset="-128"/>
                <a:ea typeface="Migu 1M" panose="020B0509020203020207" pitchFamily="49" charset="-128"/>
              </a:rPr>
              <a:t>層を生成する。</a:t>
            </a:r>
            <a:r>
              <a:rPr lang="en-US" altLang="ja-JP" sz="1000" dirty="0">
                <a:latin typeface="Migu 1M" panose="020B0509020203020207" pitchFamily="49" charset="-128"/>
                <a:ea typeface="Migu 1M" panose="020B0509020203020207" pitchFamily="49" charset="-128"/>
              </a:rPr>
              <a:t>Entity</a:t>
            </a:r>
            <a:r>
              <a:rPr lang="ja-JP" altLang="en-US" sz="1000" dirty="0">
                <a:latin typeface="Migu 1M" panose="020B0509020203020207" pitchFamily="49" charset="-128"/>
                <a:ea typeface="Migu 1M" panose="020B0509020203020207" pitchFamily="49" charset="-128"/>
              </a:rPr>
              <a:t>層は</a:t>
            </a:r>
            <a:r>
              <a:rPr lang="en-US" altLang="ja-JP" sz="1000" dirty="0">
                <a:latin typeface="Migu 1M" panose="020B0509020203020207" pitchFamily="49" charset="-128"/>
                <a:ea typeface="Migu 1M" panose="020B0509020203020207" pitchFamily="49" charset="-128"/>
              </a:rPr>
              <a:t>Controller</a:t>
            </a:r>
            <a:r>
              <a:rPr lang="ja-JP" altLang="en-US" sz="1000" dirty="0">
                <a:latin typeface="Migu 1M" panose="020B0509020203020207" pitchFamily="49" charset="-128"/>
                <a:ea typeface="Migu 1M" panose="020B0509020203020207" pitchFamily="49" charset="-128"/>
              </a:rPr>
              <a:t>層からの命令を受け、パラメータを変化させる。</a:t>
            </a:r>
            <a:endParaRPr kumimoji="1" lang="en-US" altLang="ja-JP" sz="1000" dirty="0">
              <a:latin typeface="Migu 1M" panose="020B0509020203020207" pitchFamily="49" charset="-128"/>
              <a:ea typeface="Migu 1M" panose="020B0509020203020207" pitchFamily="49" charset="-128"/>
            </a:endParaRPr>
          </a:p>
        </p:txBody>
      </p:sp>
      <p:sp>
        <p:nvSpPr>
          <p:cNvPr id="8" name="テキスト ボックス 7"/>
          <p:cNvSpPr txBox="1"/>
          <p:nvPr/>
        </p:nvSpPr>
        <p:spPr>
          <a:xfrm>
            <a:off x="277577" y="9299460"/>
            <a:ext cx="4990458" cy="1015663"/>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rPr>
              <a:t>　このシーケンス図は、黒線追跡時の振舞について記述している。</a:t>
            </a:r>
            <a:endParaRPr lang="en-US" altLang="ja-JP" sz="1000" dirty="0">
              <a:latin typeface="Migu 1M" panose="020B0509020203020207" pitchFamily="49" charset="-128"/>
              <a:ea typeface="Migu 1M" panose="020B0509020203020207" pitchFamily="49" charset="-128"/>
            </a:endParaRPr>
          </a:p>
          <a:p>
            <a:r>
              <a:rPr kumimoji="1" lang="ja-JP" altLang="en-US" sz="1000" dirty="0">
                <a:latin typeface="Migu 1M" panose="020B0509020203020207" pitchFamily="49" charset="-128"/>
                <a:ea typeface="Migu 1M" panose="020B0509020203020207" pitchFamily="49" charset="-128"/>
              </a:rPr>
              <a:t>　</a:t>
            </a:r>
            <a:r>
              <a:rPr lang="ja-JP" altLang="en-US" sz="1000" dirty="0">
                <a:latin typeface="Migu 1M" panose="020B0509020203020207" pitchFamily="49" charset="-128"/>
                <a:ea typeface="Migu 1M" panose="020B0509020203020207" pitchFamily="49" charset="-128"/>
              </a:rPr>
              <a:t>ここでは、前ページのクラス図のクラスから構成されるオブジェクトが、黒線追跡時に時間軸にしたがってどのようにかかわっていくかを示している。</a:t>
            </a:r>
            <a:endParaRPr lang="en-US" altLang="ja-JP" sz="1000" dirty="0">
              <a:latin typeface="Migu 1M" panose="020B0509020203020207" pitchFamily="49" charset="-128"/>
              <a:ea typeface="Migu 1M" panose="020B0509020203020207" pitchFamily="49" charset="-128"/>
            </a:endParaRPr>
          </a:p>
          <a:p>
            <a:r>
              <a:rPr kumimoji="1" lang="ja-JP" altLang="en-US" sz="1000" dirty="0">
                <a:latin typeface="Migu 1M" panose="020B0509020203020207" pitchFamily="49" charset="-128"/>
                <a:ea typeface="Migu 1M" panose="020B0509020203020207" pitchFamily="49" charset="-128"/>
              </a:rPr>
              <a:t>　アクターであ</a:t>
            </a:r>
            <a:r>
              <a:rPr lang="ja-JP" altLang="en-US" sz="1000" dirty="0">
                <a:latin typeface="Migu 1M" panose="020B0509020203020207" pitchFamily="49" charset="-128"/>
                <a:ea typeface="Migu 1M" panose="020B0509020203020207" pitchFamily="49" charset="-128"/>
              </a:rPr>
              <a:t>る競技者が走行体の電源ボタンを押すことがトリガとなっている。</a:t>
            </a:r>
            <a:endParaRPr lang="en-US" altLang="ja-JP" sz="1000" dirty="0">
              <a:latin typeface="Migu 1M" panose="020B0509020203020207" pitchFamily="49" charset="-128"/>
              <a:ea typeface="Migu 1M" panose="020B0509020203020207" pitchFamily="49" charset="-128"/>
            </a:endParaRPr>
          </a:p>
          <a:p>
            <a:r>
              <a:rPr kumimoji="1" lang="ja-JP" altLang="en-US" sz="1000" dirty="0">
                <a:latin typeface="Migu 1M" panose="020B0509020203020207" pitchFamily="49" charset="-128"/>
                <a:ea typeface="Migu 1M" panose="020B0509020203020207" pitchFamily="49" charset="-128"/>
              </a:rPr>
              <a:t>　</a:t>
            </a:r>
            <a:r>
              <a:rPr kumimoji="1" lang="en-US" altLang="ja-JP" sz="1000" dirty="0">
                <a:latin typeface="Migu 1M" panose="020B0509020203020207" pitchFamily="49" charset="-128"/>
                <a:ea typeface="Migu 1M" panose="020B0509020203020207" pitchFamily="49" charset="-128"/>
              </a:rPr>
              <a:t>loop</a:t>
            </a:r>
            <a:r>
              <a:rPr kumimoji="1" lang="ja-JP" altLang="en-US" sz="1000" dirty="0">
                <a:latin typeface="Migu 1M" panose="020B0509020203020207" pitchFamily="49" charset="-128"/>
                <a:ea typeface="Migu 1M" panose="020B0509020203020207" pitchFamily="49" charset="-128"/>
              </a:rPr>
              <a:t>内で</a:t>
            </a:r>
            <a:r>
              <a:rPr kumimoji="1" lang="en-US" altLang="ja-JP" sz="1000" dirty="0" err="1">
                <a:latin typeface="Migu 1M" panose="020B0509020203020207" pitchFamily="49" charset="-128"/>
                <a:ea typeface="Migu 1M" panose="020B0509020203020207" pitchFamily="49" charset="-128"/>
              </a:rPr>
              <a:t>LightSensor</a:t>
            </a:r>
            <a:r>
              <a:rPr kumimoji="1" lang="ja-JP" altLang="en-US" sz="1000" dirty="0">
                <a:latin typeface="Migu 1M" panose="020B0509020203020207" pitchFamily="49" charset="-128"/>
                <a:ea typeface="Migu 1M" panose="020B0509020203020207" pitchFamily="49" charset="-128"/>
              </a:rPr>
              <a:t>に明示的にアクセスしていないのは、常に</a:t>
            </a:r>
            <a:r>
              <a:rPr kumimoji="1" lang="en-US" altLang="ja-JP" sz="1000" dirty="0">
                <a:latin typeface="Migu 1M" panose="020B0509020203020207" pitchFamily="49" charset="-128"/>
                <a:ea typeface="Migu 1M" panose="020B0509020203020207" pitchFamily="49" charset="-128"/>
              </a:rPr>
              <a:t>EV3</a:t>
            </a:r>
            <a:r>
              <a:rPr kumimoji="1" lang="ja-JP" altLang="en-US" sz="1000" dirty="0">
                <a:latin typeface="Migu 1M" panose="020B0509020203020207" pitchFamily="49" charset="-128"/>
                <a:ea typeface="Migu 1M" panose="020B0509020203020207" pitchFamily="49" charset="-128"/>
              </a:rPr>
              <a:t>がセンサ値を持っているからである。</a:t>
            </a:r>
            <a:endParaRPr kumimoji="1" lang="en-US" altLang="ja-JP" sz="1000" dirty="0">
              <a:latin typeface="Migu 1M" panose="020B0509020203020207" pitchFamily="49" charset="-128"/>
              <a:ea typeface="Migu 1M" panose="020B0509020203020207" pitchFamily="49" charset="-128"/>
            </a:endParaRPr>
          </a:p>
        </p:txBody>
      </p:sp>
      <p:sp>
        <p:nvSpPr>
          <p:cNvPr id="9" name="正方形/長方形 8"/>
          <p:cNvSpPr/>
          <p:nvPr/>
        </p:nvSpPr>
        <p:spPr>
          <a:xfrm>
            <a:off x="146690" y="8648048"/>
            <a:ext cx="5175836" cy="187931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466608" y="8639331"/>
            <a:ext cx="4493583" cy="187931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TextBox 3"/>
          <p:cNvSpPr txBox="1"/>
          <p:nvPr/>
        </p:nvSpPr>
        <p:spPr>
          <a:xfrm>
            <a:off x="146273" y="8642952"/>
            <a:ext cx="800219" cy="461665"/>
          </a:xfrm>
          <a:prstGeom prst="rect">
            <a:avLst/>
          </a:prstGeom>
          <a:solidFill>
            <a:schemeClr val="accent6">
              <a:lumMod val="75000"/>
            </a:schemeClr>
          </a:solidFill>
          <a:ln w="28575">
            <a:noFill/>
          </a:ln>
        </p:spPr>
        <p:txBody>
          <a:bodyPr wrap="none" rtlCol="0">
            <a:spAutoFit/>
          </a:bodyPr>
          <a:lstStyle/>
          <a:p>
            <a:pPr algn="ctr"/>
            <a:r>
              <a:rPr lang="ja-JP" altLang="en-US" sz="2400" dirty="0">
                <a:solidFill>
                  <a:schemeClr val="bg1"/>
                </a:solidFill>
                <a:latin typeface="Migu 1M" panose="020B0509020203020207" pitchFamily="49" charset="-128"/>
                <a:ea typeface="Migu 1M" panose="020B0509020203020207" pitchFamily="49" charset="-128"/>
                <a:cs typeface="Migu 1M Regular"/>
              </a:rPr>
              <a:t>概要</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12" name="TextBox 3"/>
          <p:cNvSpPr txBox="1"/>
          <p:nvPr/>
        </p:nvSpPr>
        <p:spPr>
          <a:xfrm>
            <a:off x="5471157" y="8642756"/>
            <a:ext cx="1723549" cy="461665"/>
          </a:xfrm>
          <a:prstGeom prst="rect">
            <a:avLst/>
          </a:prstGeom>
          <a:solidFill>
            <a:schemeClr val="accent6">
              <a:lumMod val="75000"/>
            </a:schemeClr>
          </a:solidFill>
          <a:ln w="28575">
            <a:noFill/>
          </a:ln>
        </p:spPr>
        <p:txBody>
          <a:bodyPr wrap="none" rtlCol="0">
            <a:spAutoFit/>
          </a:bodyPr>
          <a:lstStyle/>
          <a:p>
            <a:pPr algn="ctr"/>
            <a:r>
              <a:rPr lang="ja-JP" altLang="en-US" sz="2400" dirty="0">
                <a:solidFill>
                  <a:schemeClr val="bg1"/>
                </a:solidFill>
                <a:latin typeface="Migu 1M" panose="020B0509020203020207" pitchFamily="49" charset="-128"/>
                <a:ea typeface="Migu 1M" panose="020B0509020203020207" pitchFamily="49" charset="-128"/>
                <a:cs typeface="Migu 1M Regular"/>
              </a:rPr>
              <a:t>各層の役割</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13" name="TextBox 3"/>
          <p:cNvSpPr txBox="1"/>
          <p:nvPr/>
        </p:nvSpPr>
        <p:spPr>
          <a:xfrm>
            <a:off x="10104273" y="8646377"/>
            <a:ext cx="2339102" cy="461665"/>
          </a:xfrm>
          <a:prstGeom prst="rect">
            <a:avLst/>
          </a:prstGeom>
          <a:solidFill>
            <a:schemeClr val="accent6">
              <a:lumMod val="75000"/>
            </a:schemeClr>
          </a:solidFill>
          <a:ln w="28575">
            <a:noFill/>
          </a:ln>
        </p:spPr>
        <p:txBody>
          <a:bodyPr wrap="none" rtlCol="0">
            <a:spAutoFit/>
          </a:bodyPr>
          <a:lstStyle/>
          <a:p>
            <a:pPr algn="ctr"/>
            <a:r>
              <a:rPr lang="en-US" sz="2400" dirty="0">
                <a:solidFill>
                  <a:schemeClr val="bg1"/>
                </a:solidFill>
                <a:latin typeface="Migu 1M" panose="020B0509020203020207" pitchFamily="49" charset="-128"/>
                <a:ea typeface="Migu 1M" panose="020B0509020203020207" pitchFamily="49" charset="-128"/>
                <a:cs typeface="Migu 1M Regular"/>
              </a:rPr>
              <a:t>Entity</a:t>
            </a:r>
            <a:r>
              <a:rPr lang="ja-JP" altLang="en-US" sz="2400" dirty="0">
                <a:solidFill>
                  <a:schemeClr val="bg1"/>
                </a:solidFill>
                <a:latin typeface="Migu 1M" panose="020B0509020203020207" pitchFamily="49" charset="-128"/>
                <a:ea typeface="Migu 1M" panose="020B0509020203020207" pitchFamily="49" charset="-128"/>
                <a:cs typeface="Migu 1M Regular"/>
              </a:rPr>
              <a:t>層の生成</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14" name="正方形/長方形 13"/>
          <p:cNvSpPr/>
          <p:nvPr/>
        </p:nvSpPr>
        <p:spPr>
          <a:xfrm>
            <a:off x="10104273" y="8639330"/>
            <a:ext cx="2792861" cy="187931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rot="10800000" flipV="1">
            <a:off x="10162114" y="9382456"/>
            <a:ext cx="2636878" cy="861774"/>
          </a:xfrm>
          <a:prstGeom prst="rect">
            <a:avLst/>
          </a:prstGeom>
          <a:noFill/>
        </p:spPr>
        <p:txBody>
          <a:bodyPr wrap="square" rtlCol="0">
            <a:spAutoFit/>
          </a:bodyPr>
          <a:lstStyle/>
          <a:p>
            <a:r>
              <a:rPr kumimoji="1" lang="ja-JP" altLang="en-US" sz="1000" dirty="0">
                <a:latin typeface="Migu 1M" panose="020B0509020203020207" pitchFamily="49" charset="-128"/>
                <a:ea typeface="Migu 1M" panose="020B0509020203020207" pitchFamily="49" charset="-128"/>
              </a:rPr>
              <a:t>　今年度はオブジェクト指向言語を実装に用いる</a:t>
            </a:r>
            <a:r>
              <a:rPr lang="ja-JP" altLang="en-US" sz="1000" dirty="0">
                <a:latin typeface="Migu 1M" panose="020B0509020203020207" pitchFamily="49" charset="-128"/>
                <a:ea typeface="Migu 1M" panose="020B0509020203020207" pitchFamily="49" charset="-128"/>
              </a:rPr>
              <a:t>こととした。そのため、今までのシーケンス図に記述していなかった</a:t>
            </a:r>
            <a:r>
              <a:rPr lang="en-US" altLang="ja-JP" sz="1000" dirty="0">
                <a:latin typeface="Migu 1M" panose="020B0509020203020207" pitchFamily="49" charset="-128"/>
                <a:ea typeface="Migu 1M" panose="020B0509020203020207" pitchFamily="49" charset="-128"/>
              </a:rPr>
              <a:t>Controller</a:t>
            </a:r>
            <a:r>
              <a:rPr lang="ja-JP" altLang="en-US" sz="1000" dirty="0">
                <a:latin typeface="Migu 1M" panose="020B0509020203020207" pitchFamily="49" charset="-128"/>
                <a:ea typeface="Migu 1M" panose="020B0509020203020207" pitchFamily="49" charset="-128"/>
              </a:rPr>
              <a:t>層が</a:t>
            </a:r>
            <a:r>
              <a:rPr lang="en-US" altLang="ja-JP" sz="1000" dirty="0">
                <a:latin typeface="Migu 1M" panose="020B0509020203020207" pitchFamily="49" charset="-128"/>
                <a:ea typeface="Migu 1M" panose="020B0509020203020207" pitchFamily="49" charset="-128"/>
              </a:rPr>
              <a:t>Entity</a:t>
            </a:r>
            <a:r>
              <a:rPr lang="ja-JP" altLang="en-US" sz="1000" dirty="0">
                <a:latin typeface="Migu 1M" panose="020B0509020203020207" pitchFamily="49" charset="-128"/>
                <a:ea typeface="Migu 1M" panose="020B0509020203020207" pitchFamily="49" charset="-128"/>
              </a:rPr>
              <a:t>層を生成する作業を</a:t>
            </a:r>
            <a:r>
              <a:rPr lang="en-US" altLang="ja-JP" sz="1000" dirty="0">
                <a:latin typeface="Migu 1M" panose="020B0509020203020207" pitchFamily="49" charset="-128"/>
                <a:ea typeface="Migu 1M" panose="020B0509020203020207" pitchFamily="49" charset="-128"/>
              </a:rPr>
              <a:t>new</a:t>
            </a:r>
            <a:r>
              <a:rPr lang="ja-JP" altLang="en-US" sz="1000" dirty="0">
                <a:latin typeface="Migu 1M" panose="020B0509020203020207" pitchFamily="49" charset="-128"/>
                <a:ea typeface="Migu 1M" panose="020B0509020203020207" pitchFamily="49" charset="-128"/>
              </a:rPr>
              <a:t>として記述した。</a:t>
            </a:r>
            <a:endParaRPr kumimoji="1" lang="en-US" altLang="ja-JP" sz="1000" dirty="0">
              <a:latin typeface="Migu 1M" panose="020B0509020203020207" pitchFamily="49" charset="-128"/>
              <a:ea typeface="Migu 1M" panose="020B0509020203020207" pitchFamily="49" charset="-128"/>
            </a:endParaRPr>
          </a:p>
        </p:txBody>
      </p:sp>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12848860" y="8434620"/>
            <a:ext cx="2381743" cy="1786307"/>
          </a:xfrm>
          <a:prstGeom prst="rect">
            <a:avLst/>
          </a:prstGeom>
        </p:spPr>
      </p:pic>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l="3963" t="5476" r="1011" b="4857"/>
          <a:stretch/>
        </p:blipFill>
        <p:spPr>
          <a:xfrm>
            <a:off x="76743" y="1452323"/>
            <a:ext cx="14856143" cy="6911965"/>
          </a:xfrm>
          <a:prstGeom prst="rect">
            <a:avLst/>
          </a:prstGeom>
        </p:spPr>
      </p:pic>
    </p:spTree>
    <p:extLst>
      <p:ext uri="{BB962C8B-B14F-4D97-AF65-F5344CB8AC3E}">
        <p14:creationId xmlns:p14="http://schemas.microsoft.com/office/powerpoint/2010/main" val="327001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0093" t="3151" r="22863" b="24877"/>
          <a:stretch/>
        </p:blipFill>
        <p:spPr>
          <a:xfrm>
            <a:off x="268157" y="2381893"/>
            <a:ext cx="5910383" cy="6348985"/>
          </a:xfrm>
          <a:prstGeom prst="rect">
            <a:avLst/>
          </a:prstGeom>
        </p:spPr>
      </p:pic>
      <p:sp>
        <p:nvSpPr>
          <p:cNvPr id="2" name="TextBox 1"/>
          <p:cNvSpPr txBox="1"/>
          <p:nvPr/>
        </p:nvSpPr>
        <p:spPr>
          <a:xfrm>
            <a:off x="-5801906" y="3231806"/>
            <a:ext cx="800219" cy="461665"/>
          </a:xfrm>
          <a:prstGeom prst="rect">
            <a:avLst/>
          </a:prstGeom>
          <a:solidFill>
            <a:schemeClr val="accent1">
              <a:lumMod val="40000"/>
              <a:lumOff val="60000"/>
            </a:schemeClr>
          </a:solidFill>
          <a:ln w="28575">
            <a:solidFill>
              <a:schemeClr val="accent1">
                <a:lumMod val="75000"/>
              </a:schemeClr>
            </a:solidFill>
          </a:ln>
        </p:spPr>
        <p:txBody>
          <a:bodyPr wrap="none" rtlCol="0">
            <a:spAutoFit/>
          </a:bodyPr>
          <a:lstStyle/>
          <a:p>
            <a:r>
              <a:rPr lang="en-US" sz="2400" dirty="0">
                <a:latin typeface="Migu 1M" panose="020B0509020203020207" pitchFamily="49" charset="-128"/>
                <a:ea typeface="Migu 1M" panose="020B0509020203020207" pitchFamily="49" charset="-128"/>
                <a:cs typeface="Migu 1M Regular"/>
              </a:rPr>
              <a:t>目標</a:t>
            </a:r>
          </a:p>
        </p:txBody>
      </p:sp>
      <p:sp>
        <p:nvSpPr>
          <p:cNvPr id="5" name="テキスト ボックス 43"/>
          <p:cNvSpPr txBox="1"/>
          <p:nvPr/>
        </p:nvSpPr>
        <p:spPr>
          <a:xfrm>
            <a:off x="-5689104" y="3765179"/>
            <a:ext cx="4847754" cy="646331"/>
          </a:xfrm>
          <a:prstGeom prst="rect">
            <a:avLst/>
          </a:prstGeom>
          <a:noFill/>
        </p:spPr>
        <p:txBody>
          <a:bodyPr wrap="square" rtlCol="0">
            <a:spAutoFit/>
          </a:bodyPr>
          <a:lstStyle/>
          <a:p>
            <a:r>
              <a:rPr lang="ja-JP" altLang="en-US" sz="1200" dirty="0">
                <a:latin typeface="Migu 1M" panose="020B0509020203020207" pitchFamily="49" charset="-128"/>
                <a:ea typeface="Migu 1M" panose="020B0509020203020207" pitchFamily="49" charset="-128"/>
                <a:cs typeface="Migu 1M Regular"/>
              </a:rPr>
              <a:t>ルックアップゲートを</a:t>
            </a:r>
            <a:r>
              <a:rPr lang="en-US" altLang="ja-JP" sz="1200" dirty="0">
                <a:latin typeface="Migu 1M" panose="020B0509020203020207" pitchFamily="49" charset="-128"/>
                <a:ea typeface="Migu 1M" panose="020B0509020203020207" pitchFamily="49" charset="-128"/>
                <a:cs typeface="Migu 1M Regular"/>
              </a:rPr>
              <a:t>W</a:t>
            </a:r>
            <a:r>
              <a:rPr lang="ja-JP" altLang="en-US" sz="1200" dirty="0">
                <a:latin typeface="Migu 1M" panose="020B0509020203020207" pitchFamily="49" charset="-128"/>
                <a:ea typeface="Migu 1M" panose="020B0509020203020207" pitchFamily="49" charset="-128"/>
                <a:cs typeface="Migu 1M Regular"/>
              </a:rPr>
              <a:t>でクリアすることを目標とする。</a:t>
            </a:r>
            <a:endParaRPr lang="en-US" altLang="ja-JP" sz="1200" dirty="0">
              <a:latin typeface="Migu 1M" panose="020B0509020203020207" pitchFamily="49" charset="-128"/>
              <a:ea typeface="Migu 1M" panose="020B0509020203020207" pitchFamily="49" charset="-128"/>
              <a:cs typeface="Migu 1M Regular"/>
            </a:endParaRPr>
          </a:p>
          <a:p>
            <a:r>
              <a:rPr lang="ja-JP" altLang="en-US" sz="1200" dirty="0">
                <a:latin typeface="Migu 1M" panose="020B0509020203020207" pitchFamily="49" charset="-128"/>
                <a:ea typeface="Migu 1M" panose="020B0509020203020207" pitchFamily="49" charset="-128"/>
                <a:cs typeface="Migu 1M Regular"/>
              </a:rPr>
              <a:t>黒線からの脱線や、超音波センサの誤作動等のエラーを予め検討し、</a:t>
            </a:r>
            <a:endParaRPr lang="en-US" altLang="ja-JP" sz="1200" dirty="0">
              <a:latin typeface="Migu 1M" panose="020B0509020203020207" pitchFamily="49" charset="-128"/>
              <a:ea typeface="Migu 1M" panose="020B0509020203020207" pitchFamily="49" charset="-128"/>
              <a:cs typeface="Migu 1M Regular"/>
            </a:endParaRPr>
          </a:p>
          <a:p>
            <a:r>
              <a:rPr lang="ja-JP" altLang="en-US" sz="1200" dirty="0">
                <a:latin typeface="Migu 1M" panose="020B0509020203020207" pitchFamily="49" charset="-128"/>
                <a:ea typeface="Migu 1M" panose="020B0509020203020207" pitchFamily="49" charset="-128"/>
                <a:cs typeface="Migu 1M Regular"/>
              </a:rPr>
              <a:t>クリアはもちろん、次の難所へもつなげる振る舞いを実現する。</a:t>
            </a:r>
            <a:endParaRPr lang="en-US" altLang="ja-JP" sz="1200" dirty="0">
              <a:latin typeface="Migu 1M" panose="020B0509020203020207" pitchFamily="49" charset="-128"/>
              <a:ea typeface="Migu 1M" panose="020B0509020203020207" pitchFamily="49" charset="-128"/>
              <a:cs typeface="Migu 1M Regular"/>
            </a:endParaRPr>
          </a:p>
        </p:txBody>
      </p:sp>
      <p:sp>
        <p:nvSpPr>
          <p:cNvPr id="27" name="TextBox 26"/>
          <p:cNvSpPr txBox="1"/>
          <p:nvPr/>
        </p:nvSpPr>
        <p:spPr>
          <a:xfrm>
            <a:off x="-6325641" y="7870052"/>
            <a:ext cx="5177924" cy="830997"/>
          </a:xfrm>
          <a:prstGeom prst="rect">
            <a:avLst/>
          </a:prstGeom>
          <a:solidFill>
            <a:schemeClr val="accent1">
              <a:lumMod val="40000"/>
              <a:lumOff val="60000"/>
            </a:schemeClr>
          </a:solidFill>
          <a:ln w="28575">
            <a:solidFill>
              <a:schemeClr val="accent1">
                <a:lumMod val="75000"/>
              </a:schemeClr>
            </a:solidFill>
          </a:ln>
        </p:spPr>
        <p:txBody>
          <a:bodyPr wrap="square" rtlCol="0">
            <a:spAutoFit/>
          </a:bodyPr>
          <a:lstStyle/>
          <a:p>
            <a:r>
              <a:rPr lang="ja-JP" altLang="en-US" sz="2400" dirty="0">
                <a:latin typeface="Migu 1M" panose="020B0509020203020207" pitchFamily="49" charset="-128"/>
                <a:ea typeface="Migu 1M" panose="020B0509020203020207" pitchFamily="49" charset="-128"/>
                <a:cs typeface="Migu 1M Regular"/>
              </a:rPr>
              <a:t>リンボースタイルでのライントレース</a:t>
            </a:r>
            <a:endParaRPr lang="en-US" sz="2400" dirty="0">
              <a:latin typeface="Migu 1M" panose="020B0509020203020207" pitchFamily="49" charset="-128"/>
              <a:ea typeface="Migu 1M" panose="020B0509020203020207" pitchFamily="49" charset="-128"/>
              <a:cs typeface="Migu 1M Regular"/>
            </a:endParaRPr>
          </a:p>
        </p:txBody>
      </p:sp>
      <p:sp>
        <p:nvSpPr>
          <p:cNvPr id="37" name="TextBox 36"/>
          <p:cNvSpPr txBox="1"/>
          <p:nvPr/>
        </p:nvSpPr>
        <p:spPr>
          <a:xfrm>
            <a:off x="7707703" y="1741284"/>
            <a:ext cx="184666" cy="467666"/>
          </a:xfrm>
          <a:prstGeom prst="rect">
            <a:avLst/>
          </a:prstGeom>
          <a:noFill/>
        </p:spPr>
        <p:txBody>
          <a:bodyPr wrap="none" rtlCol="0">
            <a:spAutoFit/>
          </a:bodyPr>
          <a:lstStyle/>
          <a:p>
            <a:endParaRPr lang="en-US" dirty="0"/>
          </a:p>
        </p:txBody>
      </p:sp>
      <p:sp>
        <p:nvSpPr>
          <p:cNvPr id="45" name="正方形/長方形 45"/>
          <p:cNvSpPr/>
          <p:nvPr/>
        </p:nvSpPr>
        <p:spPr>
          <a:xfrm>
            <a:off x="-5806036" y="3228648"/>
            <a:ext cx="5326945" cy="13223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TextBox 37"/>
          <p:cNvSpPr txBox="1"/>
          <p:nvPr/>
        </p:nvSpPr>
        <p:spPr>
          <a:xfrm>
            <a:off x="6036965" y="5953035"/>
            <a:ext cx="184666" cy="467666"/>
          </a:xfrm>
          <a:prstGeom prst="rect">
            <a:avLst/>
          </a:prstGeom>
          <a:noFill/>
        </p:spPr>
        <p:txBody>
          <a:bodyPr wrap="none" rtlCol="0">
            <a:spAutoFit/>
          </a:bodyPr>
          <a:lstStyle/>
          <a:p>
            <a:endParaRPr lang="en-US" dirty="0"/>
          </a:p>
        </p:txBody>
      </p:sp>
      <p:sp>
        <p:nvSpPr>
          <p:cNvPr id="32" name="正方形/長方形 45"/>
          <p:cNvSpPr/>
          <p:nvPr/>
        </p:nvSpPr>
        <p:spPr>
          <a:xfrm>
            <a:off x="142317" y="1067782"/>
            <a:ext cx="6326511" cy="947489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Group 18"/>
          <p:cNvGrpSpPr/>
          <p:nvPr/>
        </p:nvGrpSpPr>
        <p:grpSpPr>
          <a:xfrm>
            <a:off x="6637221" y="1685713"/>
            <a:ext cx="1753350" cy="1998101"/>
            <a:chOff x="1532589" y="7148783"/>
            <a:chExt cx="2841943" cy="3215290"/>
          </a:xfrm>
        </p:grpSpPr>
        <p:grpSp>
          <p:nvGrpSpPr>
            <p:cNvPr id="18" name="Group 17"/>
            <p:cNvGrpSpPr/>
            <p:nvPr/>
          </p:nvGrpSpPr>
          <p:grpSpPr>
            <a:xfrm>
              <a:off x="1532589" y="7148783"/>
              <a:ext cx="2841943" cy="3215290"/>
              <a:chOff x="1532589" y="7148783"/>
              <a:chExt cx="2841943" cy="3215290"/>
            </a:xfrm>
          </p:grpSpPr>
          <p:pic>
            <p:nvPicPr>
              <p:cNvPr id="34" name="Picture 33" descr="Screen Shot 2015-08-15 at 12.45.0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2589" y="7148783"/>
                <a:ext cx="2841943" cy="3215290"/>
              </a:xfrm>
              <a:prstGeom prst="rect">
                <a:avLst/>
              </a:prstGeom>
            </p:spPr>
          </p:pic>
          <p:cxnSp>
            <p:nvCxnSpPr>
              <p:cNvPr id="10" name="Straight Connector 9"/>
              <p:cNvCxnSpPr/>
              <p:nvPr/>
            </p:nvCxnSpPr>
            <p:spPr>
              <a:xfrm flipV="1">
                <a:off x="1814322" y="7761203"/>
                <a:ext cx="2036072" cy="403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358619" y="7861997"/>
                <a:ext cx="1491775" cy="193526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1865926" y="9808546"/>
                <a:ext cx="2036072" cy="403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42" name="Straight Connector 41"/>
            <p:cNvCxnSpPr/>
            <p:nvPr/>
          </p:nvCxnSpPr>
          <p:spPr>
            <a:xfrm flipV="1">
              <a:off x="1825609" y="7631377"/>
              <a:ext cx="2036072" cy="403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44" name="テキスト ボックス 43"/>
          <p:cNvSpPr txBox="1"/>
          <p:nvPr/>
        </p:nvSpPr>
        <p:spPr>
          <a:xfrm>
            <a:off x="8300041" y="1613974"/>
            <a:ext cx="3345473" cy="400110"/>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最適なリンボースタイルを実現するには下記</a:t>
            </a:r>
            <a:r>
              <a:rPr lang="en-US" altLang="ja-JP" sz="1000" dirty="0">
                <a:latin typeface="Migu 1M" panose="020B0509020203020207" pitchFamily="49" charset="-128"/>
                <a:ea typeface="Migu 1M" panose="020B0509020203020207" pitchFamily="49" charset="-128"/>
                <a:cs typeface="Migu 1M Regular"/>
              </a:rPr>
              <a:t>2</a:t>
            </a:r>
            <a:r>
              <a:rPr lang="ja-JP" altLang="en-US" sz="1000" dirty="0" err="1">
                <a:latin typeface="Migu 1M" panose="020B0509020203020207" pitchFamily="49" charset="-128"/>
                <a:ea typeface="Migu 1M" panose="020B0509020203020207" pitchFamily="49" charset="-128"/>
                <a:cs typeface="Migu 1M Regular"/>
              </a:rPr>
              <a:t>つの</a:t>
            </a:r>
            <a:r>
              <a:rPr lang="ja-JP" altLang="en-US" sz="1000" dirty="0">
                <a:latin typeface="Migu 1M" panose="020B0509020203020207" pitchFamily="49" charset="-128"/>
                <a:ea typeface="Migu 1M" panose="020B0509020203020207" pitchFamily="49" charset="-128"/>
                <a:cs typeface="Migu 1M Regular"/>
              </a:rPr>
              <a:t>条件を満たす必要がある。</a:t>
            </a:r>
            <a:endParaRPr lang="en-US" altLang="ja-JP" sz="1000" dirty="0">
              <a:latin typeface="Migu 1M" panose="020B0509020203020207" pitchFamily="49" charset="-128"/>
              <a:ea typeface="Migu 1M" panose="020B0509020203020207" pitchFamily="49" charset="-128"/>
              <a:cs typeface="Migu 1M Regular"/>
            </a:endParaRPr>
          </a:p>
        </p:txBody>
      </p:sp>
      <p:sp>
        <p:nvSpPr>
          <p:cNvPr id="51" name="テキスト ボックス 43"/>
          <p:cNvSpPr txBox="1"/>
          <p:nvPr/>
        </p:nvSpPr>
        <p:spPr>
          <a:xfrm>
            <a:off x="8309104" y="2019313"/>
            <a:ext cx="3447213" cy="400110"/>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a:t>
            </a:r>
            <a:r>
              <a:rPr lang="en-US" altLang="ja-JP" sz="1000" dirty="0">
                <a:latin typeface="Migu 1M" panose="020B0509020203020207" pitchFamily="49" charset="-128"/>
                <a:ea typeface="Migu 1M" panose="020B0509020203020207" pitchFamily="49" charset="-128"/>
                <a:cs typeface="Migu 1M Regular"/>
              </a:rPr>
              <a:t> </a:t>
            </a:r>
            <a:r>
              <a:rPr lang="ja-JP" altLang="en-US" sz="1000" dirty="0">
                <a:latin typeface="Migu 1M" panose="020B0509020203020207" pitchFamily="49" charset="-128"/>
                <a:ea typeface="Migu 1M" panose="020B0509020203020207" pitchFamily="49" charset="-128"/>
                <a:cs typeface="Migu 1M Regular"/>
              </a:rPr>
              <a:t>できるだけ走行体を倒したくない</a:t>
            </a:r>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a:t>
            </a:r>
            <a:r>
              <a:rPr lang="en-US" altLang="ja-JP" sz="1000" dirty="0">
                <a:latin typeface="Migu 1M" panose="020B0509020203020207" pitchFamily="49" charset="-128"/>
                <a:ea typeface="Migu 1M" panose="020B0509020203020207" pitchFamily="49" charset="-128"/>
                <a:cs typeface="Migu 1M Regular"/>
              </a:rPr>
              <a:t> </a:t>
            </a:r>
            <a:r>
              <a:rPr lang="ja-JP" altLang="en-US" sz="1000" dirty="0">
                <a:latin typeface="Migu 1M" panose="020B0509020203020207" pitchFamily="49" charset="-128"/>
                <a:ea typeface="Migu 1M" panose="020B0509020203020207" pitchFamily="49" charset="-128"/>
                <a:cs typeface="Migu 1M Regular"/>
              </a:rPr>
              <a:t>ゲートに走行体が接触してはならない</a:t>
            </a:r>
            <a:endParaRPr lang="en-US" altLang="ja-JP" sz="1000" dirty="0">
              <a:latin typeface="Migu 1M" panose="020B0509020203020207" pitchFamily="49" charset="-128"/>
              <a:ea typeface="Migu 1M" panose="020B0509020203020207" pitchFamily="49" charset="-128"/>
              <a:cs typeface="Migu 1M Regular"/>
            </a:endParaRPr>
          </a:p>
        </p:txBody>
      </p:sp>
      <p:sp>
        <p:nvSpPr>
          <p:cNvPr id="54" name="テキスト ボックス 43"/>
          <p:cNvSpPr txBox="1"/>
          <p:nvPr/>
        </p:nvSpPr>
        <p:spPr>
          <a:xfrm>
            <a:off x="8290869" y="2469656"/>
            <a:ext cx="3447213" cy="246221"/>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a:t>
            </a:r>
            <a:r>
              <a:rPr lang="en-US" altLang="ja-JP" sz="1000" dirty="0">
                <a:latin typeface="Migu 1M" panose="020B0509020203020207" pitchFamily="49" charset="-128"/>
                <a:ea typeface="Migu 1M" panose="020B0509020203020207" pitchFamily="49" charset="-128"/>
                <a:cs typeface="Migu 1M Regular"/>
              </a:rPr>
              <a:t>2</a:t>
            </a:r>
            <a:r>
              <a:rPr lang="ja-JP" altLang="en-US" sz="1000" dirty="0" err="1">
                <a:latin typeface="Migu 1M" panose="020B0509020203020207" pitchFamily="49" charset="-128"/>
                <a:ea typeface="Migu 1M" panose="020B0509020203020207" pitchFamily="49" charset="-128"/>
                <a:cs typeface="Migu 1M Regular"/>
              </a:rPr>
              <a:t>つの</a:t>
            </a:r>
            <a:r>
              <a:rPr lang="ja-JP" altLang="en-US" sz="1000" dirty="0">
                <a:latin typeface="Migu 1M" panose="020B0509020203020207" pitchFamily="49" charset="-128"/>
                <a:ea typeface="Migu 1M" panose="020B0509020203020207" pitchFamily="49" charset="-128"/>
                <a:cs typeface="Migu 1M Regular"/>
              </a:rPr>
              <a:t>条件を満たす状況を探すため、実験を行った。</a:t>
            </a:r>
            <a:endParaRPr lang="en-US" altLang="ja-JP" sz="1000" dirty="0">
              <a:latin typeface="Migu 1M" panose="020B0509020203020207" pitchFamily="49" charset="-128"/>
              <a:ea typeface="Migu 1M" panose="020B0509020203020207" pitchFamily="49" charset="-128"/>
              <a:cs typeface="Migu 1M Regular"/>
            </a:endParaRPr>
          </a:p>
        </p:txBody>
      </p:sp>
      <p:sp>
        <p:nvSpPr>
          <p:cNvPr id="20" name="Block Arc 19"/>
          <p:cNvSpPr/>
          <p:nvPr/>
        </p:nvSpPr>
        <p:spPr>
          <a:xfrm rot="19584072">
            <a:off x="7355553" y="2837784"/>
            <a:ext cx="708488" cy="701874"/>
          </a:xfrm>
          <a:prstGeom prst="blockArc">
            <a:avLst>
              <a:gd name="adj1" fmla="val 10800000"/>
              <a:gd name="adj2" fmla="val 18008076"/>
              <a:gd name="adj3" fmla="val 11021"/>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正方形/長方形 45"/>
          <p:cNvSpPr/>
          <p:nvPr/>
        </p:nvSpPr>
        <p:spPr>
          <a:xfrm>
            <a:off x="6569812" y="1067782"/>
            <a:ext cx="5068568" cy="416665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5" name="グループ化 14"/>
          <p:cNvGrpSpPr/>
          <p:nvPr/>
        </p:nvGrpSpPr>
        <p:grpSpPr>
          <a:xfrm>
            <a:off x="225447" y="9138843"/>
            <a:ext cx="6314939" cy="1314428"/>
            <a:chOff x="225447" y="9220731"/>
            <a:chExt cx="6314939" cy="1314428"/>
          </a:xfrm>
        </p:grpSpPr>
        <p:pic>
          <p:nvPicPr>
            <p:cNvPr id="68" name="図 6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046811" y="9304765"/>
              <a:ext cx="724657" cy="877730"/>
            </a:xfrm>
            <a:prstGeom prst="rect">
              <a:avLst/>
            </a:prstGeom>
          </p:spPr>
        </p:pic>
        <p:pic>
          <p:nvPicPr>
            <p:cNvPr id="67" name="図 6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941223" y="9299942"/>
              <a:ext cx="724738" cy="877730"/>
            </a:xfrm>
            <a:prstGeom prst="rect">
              <a:avLst/>
            </a:prstGeom>
            <a:scene3d>
              <a:camera prst="orthographicFront">
                <a:rot lat="0" lon="10800000" rev="0"/>
              </a:camera>
              <a:lightRig rig="threePt" dir="t"/>
            </a:scene3d>
          </p:spPr>
        </p:pic>
        <p:pic>
          <p:nvPicPr>
            <p:cNvPr id="64" name="図 63"/>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1049" y="9294532"/>
              <a:ext cx="724657" cy="877730"/>
            </a:xfrm>
            <a:prstGeom prst="rect">
              <a:avLst/>
            </a:prstGeom>
          </p:spPr>
        </p:pic>
        <p:pic>
          <p:nvPicPr>
            <p:cNvPr id="9" name="図 8"/>
            <p:cNvPicPr>
              <a:picLocks noChangeAspect="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225447" y="9313389"/>
              <a:ext cx="724657" cy="877730"/>
            </a:xfrm>
            <a:prstGeom prst="rect">
              <a:avLst/>
            </a:prstGeom>
          </p:spPr>
        </p:pic>
        <p:pic>
          <p:nvPicPr>
            <p:cNvPr id="11" name="図 10"/>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5984554">
              <a:off x="604328" y="9524111"/>
              <a:ext cx="991946" cy="385185"/>
            </a:xfrm>
            <a:prstGeom prst="rect">
              <a:avLst/>
            </a:prstGeom>
          </p:spPr>
        </p:pic>
        <p:sp>
          <p:nvSpPr>
            <p:cNvPr id="13" name="右矢印 12"/>
            <p:cNvSpPr/>
            <p:nvPr/>
          </p:nvSpPr>
          <p:spPr>
            <a:xfrm>
              <a:off x="245266" y="10095590"/>
              <a:ext cx="1919347" cy="398713"/>
            </a:xfrm>
            <a:prstGeom prst="right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6158" y="9284369"/>
              <a:ext cx="724657" cy="877730"/>
            </a:xfrm>
            <a:prstGeom prst="rect">
              <a:avLst/>
            </a:prstGeom>
          </p:spPr>
        </p:pic>
        <p:pic>
          <p:nvPicPr>
            <p:cNvPr id="53" name="図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9224" y="9277403"/>
              <a:ext cx="724738" cy="877730"/>
            </a:xfrm>
            <a:prstGeom prst="rect">
              <a:avLst/>
            </a:prstGeom>
            <a:scene3d>
              <a:camera prst="orthographicFront">
                <a:rot lat="0" lon="10800000" rev="0"/>
              </a:camera>
              <a:lightRig rig="threePt" dir="t"/>
            </a:scene3d>
          </p:spPr>
        </p:pic>
        <p:pic>
          <p:nvPicPr>
            <p:cNvPr id="58" name="図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9379" y="9287903"/>
              <a:ext cx="724738" cy="877730"/>
            </a:xfrm>
            <a:prstGeom prst="rect">
              <a:avLst/>
            </a:prstGeom>
            <a:scene3d>
              <a:camera prst="orthographicFront">
                <a:rot lat="0" lon="10800000" rev="0"/>
              </a:camera>
              <a:lightRig rig="threePt" dir="t"/>
            </a:scene3d>
          </p:spPr>
        </p:pic>
        <p:pic>
          <p:nvPicPr>
            <p:cNvPr id="59" name="図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2461" y="9323815"/>
              <a:ext cx="724657" cy="877730"/>
            </a:xfrm>
            <a:prstGeom prst="rect">
              <a:avLst/>
            </a:prstGeom>
          </p:spPr>
        </p:pic>
        <p:pic>
          <p:nvPicPr>
            <p:cNvPr id="61" name="図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2026" y="9313582"/>
              <a:ext cx="724657" cy="877730"/>
            </a:xfrm>
            <a:prstGeom prst="rect">
              <a:avLst/>
            </a:prstGeom>
          </p:spPr>
        </p:pic>
        <p:sp>
          <p:nvSpPr>
            <p:cNvPr id="62" name="右矢印 61"/>
            <p:cNvSpPr/>
            <p:nvPr/>
          </p:nvSpPr>
          <p:spPr>
            <a:xfrm>
              <a:off x="2371264" y="10127427"/>
              <a:ext cx="1919347" cy="398713"/>
            </a:xfrm>
            <a:prstGeom prst="right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4482806" y="10136446"/>
              <a:ext cx="1919347" cy="398713"/>
            </a:xfrm>
            <a:prstGeom prst="right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5984554">
              <a:off x="2747453" y="9543161"/>
              <a:ext cx="991946" cy="385185"/>
            </a:xfrm>
            <a:prstGeom prst="rect">
              <a:avLst/>
            </a:prstGeom>
          </p:spPr>
        </p:pic>
        <p:pic>
          <p:nvPicPr>
            <p:cNvPr id="66" name="図 65"/>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5984554">
              <a:off x="4919153" y="9533636"/>
              <a:ext cx="991946" cy="385185"/>
            </a:xfrm>
            <a:prstGeom prst="rect">
              <a:avLst/>
            </a:prstGeom>
          </p:spPr>
        </p:pic>
        <p:sp>
          <p:nvSpPr>
            <p:cNvPr id="14" name="テキスト ボックス 13"/>
            <p:cNvSpPr txBox="1"/>
            <p:nvPr/>
          </p:nvSpPr>
          <p:spPr>
            <a:xfrm>
              <a:off x="826645" y="10169358"/>
              <a:ext cx="1379866" cy="261610"/>
            </a:xfrm>
            <a:prstGeom prst="rect">
              <a:avLst/>
            </a:prstGeom>
            <a:noFill/>
          </p:spPr>
          <p:txBody>
            <a:bodyPr wrap="square" rtlCol="0">
              <a:spAutoFit/>
            </a:bodyPr>
            <a:lstStyle/>
            <a:p>
              <a:r>
                <a:rPr kumimoji="1" lang="en-US" altLang="ja-JP" sz="1100" dirty="0">
                  <a:latin typeface="Migu 1M" panose="020B0509020203020207" pitchFamily="49" charset="-128"/>
                  <a:ea typeface="Migu 1M" panose="020B0509020203020207" pitchFamily="49" charset="-128"/>
                </a:rPr>
                <a:t>0</a:t>
              </a:r>
              <a:r>
                <a:rPr kumimoji="1" lang="ja-JP" altLang="en-US" sz="1100" dirty="0">
                  <a:latin typeface="Migu 1M" panose="020B0509020203020207" pitchFamily="49" charset="-128"/>
                  <a:ea typeface="Migu 1M" panose="020B0509020203020207" pitchFamily="49" charset="-128"/>
                </a:rPr>
                <a:t>回目</a:t>
              </a:r>
            </a:p>
          </p:txBody>
        </p:sp>
        <p:sp>
          <p:nvSpPr>
            <p:cNvPr id="69" name="テキスト ボックス 68"/>
            <p:cNvSpPr txBox="1"/>
            <p:nvPr/>
          </p:nvSpPr>
          <p:spPr>
            <a:xfrm>
              <a:off x="2979295" y="10207458"/>
              <a:ext cx="1379866" cy="261610"/>
            </a:xfrm>
            <a:prstGeom prst="rect">
              <a:avLst/>
            </a:prstGeom>
            <a:noFill/>
          </p:spPr>
          <p:txBody>
            <a:bodyPr wrap="square" rtlCol="0">
              <a:spAutoFit/>
            </a:bodyPr>
            <a:lstStyle/>
            <a:p>
              <a:r>
                <a:rPr kumimoji="1" lang="en-US" altLang="ja-JP" sz="1100" dirty="0">
                  <a:latin typeface="Migu 1M" panose="020B0509020203020207" pitchFamily="49" charset="-128"/>
                  <a:ea typeface="Migu 1M" panose="020B0509020203020207" pitchFamily="49" charset="-128"/>
                </a:rPr>
                <a:t>1</a:t>
              </a:r>
              <a:r>
                <a:rPr kumimoji="1" lang="ja-JP" altLang="en-US" sz="1100" dirty="0">
                  <a:latin typeface="Migu 1M" panose="020B0509020203020207" pitchFamily="49" charset="-128"/>
                  <a:ea typeface="Migu 1M" panose="020B0509020203020207" pitchFamily="49" charset="-128"/>
                </a:rPr>
                <a:t>回目</a:t>
              </a:r>
            </a:p>
          </p:txBody>
        </p:sp>
        <p:sp>
          <p:nvSpPr>
            <p:cNvPr id="70" name="テキスト ボックス 69"/>
            <p:cNvSpPr txBox="1"/>
            <p:nvPr/>
          </p:nvSpPr>
          <p:spPr>
            <a:xfrm>
              <a:off x="5160520" y="10216983"/>
              <a:ext cx="1379866" cy="261610"/>
            </a:xfrm>
            <a:prstGeom prst="rect">
              <a:avLst/>
            </a:prstGeom>
            <a:noFill/>
          </p:spPr>
          <p:txBody>
            <a:bodyPr wrap="square" rtlCol="0">
              <a:spAutoFit/>
            </a:bodyPr>
            <a:lstStyle/>
            <a:p>
              <a:r>
                <a:rPr lang="en-US" altLang="ja-JP" sz="1100" dirty="0">
                  <a:latin typeface="Migu 1M" panose="020B0509020203020207" pitchFamily="49" charset="-128"/>
                  <a:ea typeface="Migu 1M" panose="020B0509020203020207" pitchFamily="49" charset="-128"/>
                </a:rPr>
                <a:t>2</a:t>
              </a:r>
              <a:r>
                <a:rPr kumimoji="1" lang="ja-JP" altLang="en-US" sz="1100" dirty="0">
                  <a:latin typeface="Migu 1M" panose="020B0509020203020207" pitchFamily="49" charset="-128"/>
                  <a:ea typeface="Migu 1M" panose="020B0509020203020207" pitchFamily="49" charset="-128"/>
                </a:rPr>
                <a:t>回目</a:t>
              </a:r>
            </a:p>
          </p:txBody>
        </p:sp>
      </p:grpSp>
      <p:sp>
        <p:nvSpPr>
          <p:cNvPr id="16" name="テキスト ボックス 15"/>
          <p:cNvSpPr txBox="1"/>
          <p:nvPr/>
        </p:nvSpPr>
        <p:spPr>
          <a:xfrm>
            <a:off x="217240" y="8838530"/>
            <a:ext cx="2518638" cy="307777"/>
          </a:xfrm>
          <a:prstGeom prst="rect">
            <a:avLst/>
          </a:prstGeom>
          <a:noFill/>
          <a:ln>
            <a:noFill/>
          </a:ln>
        </p:spPr>
        <p:txBody>
          <a:bodyPr wrap="none" rtlCol="0">
            <a:spAutoFit/>
          </a:bodyPr>
          <a:lstStyle/>
          <a:p>
            <a:r>
              <a:rPr lang="ja-JP" altLang="en-US" sz="1400" b="1" dirty="0">
                <a:solidFill>
                  <a:srgbClr val="FF0000"/>
                </a:solidFill>
                <a:latin typeface="Migu 1M" panose="020B0509020203020207" pitchFamily="49" charset="-128"/>
                <a:ea typeface="Migu 1M" panose="020B0509020203020207" pitchFamily="49" charset="-128"/>
              </a:rPr>
              <a:t>注</a:t>
            </a:r>
            <a:r>
              <a:rPr lang="en-US" altLang="ja-JP" sz="1400" b="1" dirty="0">
                <a:solidFill>
                  <a:srgbClr val="FF0000"/>
                </a:solidFill>
                <a:latin typeface="Migu 1M" panose="020B0509020203020207" pitchFamily="49" charset="-128"/>
                <a:ea typeface="Migu 1M" panose="020B0509020203020207" pitchFamily="49" charset="-128"/>
              </a:rPr>
              <a:t>1</a:t>
            </a:r>
            <a:r>
              <a:rPr lang="en-US" altLang="ja-JP" sz="1400" dirty="0">
                <a:latin typeface="Migu 1M" panose="020B0509020203020207" pitchFamily="49" charset="-128"/>
                <a:ea typeface="Migu 1M" panose="020B0509020203020207" pitchFamily="49" charset="-128"/>
              </a:rPr>
              <a:t> : </a:t>
            </a:r>
            <a:r>
              <a:rPr lang="ja-JP" altLang="en-US" sz="1400" dirty="0">
                <a:latin typeface="Migu 1M" panose="020B0509020203020207" pitchFamily="49" charset="-128"/>
                <a:ea typeface="Migu 1M" panose="020B0509020203020207" pitchFamily="49" charset="-128"/>
              </a:rPr>
              <a:t>通過した回数の数え方</a:t>
            </a:r>
            <a:endParaRPr kumimoji="1" lang="ja-JP" altLang="en-US" sz="1400" dirty="0">
              <a:latin typeface="Migu 1M" panose="020B0509020203020207" pitchFamily="49" charset="-128"/>
              <a:ea typeface="Migu 1M" panose="020B0509020203020207" pitchFamily="49" charset="-128"/>
            </a:endParaRPr>
          </a:p>
        </p:txBody>
      </p:sp>
      <p:sp>
        <p:nvSpPr>
          <p:cNvPr id="17" name="テキスト ボックス 16"/>
          <p:cNvSpPr txBox="1"/>
          <p:nvPr/>
        </p:nvSpPr>
        <p:spPr>
          <a:xfrm>
            <a:off x="2605990" y="6722171"/>
            <a:ext cx="414158" cy="307777"/>
          </a:xfrm>
          <a:prstGeom prst="rect">
            <a:avLst/>
          </a:prstGeom>
          <a:noFill/>
        </p:spPr>
        <p:txBody>
          <a:bodyPr wrap="none" rtlCol="0">
            <a:spAutoFit/>
          </a:bodyPr>
          <a:lstStyle/>
          <a:p>
            <a:r>
              <a:rPr kumimoji="1" lang="ja-JP" altLang="en-US" sz="1400" b="1" dirty="0">
                <a:solidFill>
                  <a:srgbClr val="FF0000"/>
                </a:solidFill>
                <a:latin typeface="Migu 1M" panose="020B0509020203020207" pitchFamily="49" charset="-128"/>
                <a:ea typeface="Migu 1M" panose="020B0509020203020207" pitchFamily="49" charset="-128"/>
              </a:rPr>
              <a:t>注</a:t>
            </a:r>
            <a:r>
              <a:rPr kumimoji="1" lang="en-US" altLang="ja-JP" sz="1400" b="1" dirty="0">
                <a:solidFill>
                  <a:srgbClr val="FF0000"/>
                </a:solidFill>
                <a:latin typeface="Migu 1M" panose="020B0509020203020207" pitchFamily="49" charset="-128"/>
                <a:ea typeface="Migu 1M" panose="020B0509020203020207" pitchFamily="49" charset="-128"/>
              </a:rPr>
              <a:t>1</a:t>
            </a:r>
            <a:endParaRPr kumimoji="1" lang="ja-JP" altLang="en-US" sz="1400" b="1" dirty="0">
              <a:solidFill>
                <a:srgbClr val="FF0000"/>
              </a:solidFill>
              <a:latin typeface="Migu 1M" panose="020B0509020203020207" pitchFamily="49" charset="-128"/>
              <a:ea typeface="Migu 1M" panose="020B0509020203020207" pitchFamily="49" charset="-128"/>
            </a:endParaRPr>
          </a:p>
        </p:txBody>
      </p:sp>
      <p:sp>
        <p:nvSpPr>
          <p:cNvPr id="48" name="テキスト ボックス 47"/>
          <p:cNvSpPr txBox="1"/>
          <p:nvPr/>
        </p:nvSpPr>
        <p:spPr>
          <a:xfrm>
            <a:off x="333376" y="1697160"/>
            <a:ext cx="5830122" cy="577081"/>
          </a:xfrm>
          <a:prstGeom prst="rect">
            <a:avLst/>
          </a:prstGeom>
          <a:noFill/>
        </p:spPr>
        <p:txBody>
          <a:bodyPr wrap="square" rtlCol="0">
            <a:spAutoFit/>
          </a:bodyPr>
          <a:lstStyle/>
          <a:p>
            <a:r>
              <a:rPr lang="ja-JP" altLang="en-US" sz="1050" dirty="0">
                <a:latin typeface="Migu 1M" panose="020B0509020203020207" pitchFamily="49" charset="-128"/>
                <a:ea typeface="Migu 1M" panose="020B0509020203020207" pitchFamily="49" charset="-128"/>
                <a:cs typeface="Migu 1M Regular"/>
              </a:rPr>
              <a:t>　ルックアップゲートを攻略する際の振舞は下記のアクティビティ図で表される。</a:t>
            </a:r>
            <a:endParaRPr lang="en-US" altLang="ja-JP" sz="1050" dirty="0">
              <a:latin typeface="Migu 1M" panose="020B0509020203020207" pitchFamily="49" charset="-128"/>
              <a:ea typeface="Migu 1M" panose="020B0509020203020207" pitchFamily="49" charset="-128"/>
              <a:cs typeface="Migu 1M Regular"/>
            </a:endParaRPr>
          </a:p>
          <a:p>
            <a:r>
              <a:rPr lang="ja-JP" altLang="en-US" sz="1050" dirty="0">
                <a:latin typeface="Migu 1M" panose="020B0509020203020207" pitchFamily="49" charset="-128"/>
                <a:ea typeface="Migu 1M" panose="020B0509020203020207" pitchFamily="49" charset="-128"/>
                <a:cs typeface="Migu 1M Regular"/>
              </a:rPr>
              <a:t>　今いる区間から戦略を調べる戦略管理スレッド、走行を管理する走行スレッド、ゲートへの接近を調べる検知スレッドの</a:t>
            </a:r>
            <a:r>
              <a:rPr lang="en-US" altLang="ja-JP" sz="1050" dirty="0">
                <a:latin typeface="Migu 1M" panose="020B0509020203020207" pitchFamily="49" charset="-128"/>
                <a:ea typeface="Migu 1M" panose="020B0509020203020207" pitchFamily="49" charset="-128"/>
                <a:cs typeface="Migu 1M Regular"/>
              </a:rPr>
              <a:t>3</a:t>
            </a:r>
            <a:r>
              <a:rPr lang="ja-JP" altLang="en-US" sz="1050" dirty="0" err="1">
                <a:latin typeface="Migu 1M" panose="020B0509020203020207" pitchFamily="49" charset="-128"/>
                <a:ea typeface="Migu 1M" panose="020B0509020203020207" pitchFamily="49" charset="-128"/>
                <a:cs typeface="Migu 1M Regular"/>
              </a:rPr>
              <a:t>つの</a:t>
            </a:r>
            <a:r>
              <a:rPr lang="ja-JP" altLang="en-US" sz="1050" dirty="0">
                <a:latin typeface="Migu 1M" panose="020B0509020203020207" pitchFamily="49" charset="-128"/>
                <a:ea typeface="Migu 1M" panose="020B0509020203020207" pitchFamily="49" charset="-128"/>
                <a:cs typeface="Migu 1M Regular"/>
              </a:rPr>
              <a:t>スレッドで実行される。</a:t>
            </a:r>
            <a:endParaRPr lang="en-US" altLang="ja-JP" sz="1050" dirty="0">
              <a:latin typeface="Migu 1M" panose="020B0509020203020207" pitchFamily="49" charset="-128"/>
              <a:ea typeface="Migu 1M" panose="020B0509020203020207" pitchFamily="49" charset="-128"/>
              <a:cs typeface="Migu 1M Regular"/>
            </a:endParaRPr>
          </a:p>
        </p:txBody>
      </p:sp>
      <p:sp>
        <p:nvSpPr>
          <p:cNvPr id="49" name="テキスト ボックス 43"/>
          <p:cNvSpPr txBox="1"/>
          <p:nvPr/>
        </p:nvSpPr>
        <p:spPr>
          <a:xfrm>
            <a:off x="6804727" y="4077031"/>
            <a:ext cx="3126879" cy="307777"/>
          </a:xfrm>
          <a:prstGeom prst="rect">
            <a:avLst/>
          </a:prstGeom>
          <a:noFill/>
        </p:spPr>
        <p:txBody>
          <a:bodyPr wrap="square" rtlCol="0">
            <a:spAutoFit/>
          </a:bodyPr>
          <a:lstStyle/>
          <a:p>
            <a:r>
              <a:rPr lang="ja-JP" altLang="en-US" sz="1400" b="1" dirty="0">
                <a:solidFill>
                  <a:srgbClr val="FF0000"/>
                </a:solidFill>
                <a:latin typeface="Migu 1M" panose="020B0509020203020207" pitchFamily="49" charset="-128"/>
                <a:ea typeface="Migu 1M" panose="020B0509020203020207" pitchFamily="49" charset="-128"/>
                <a:cs typeface="Migu 1M Regular"/>
              </a:rPr>
              <a:t>エンコーダー値 </a:t>
            </a:r>
            <a:r>
              <a:rPr lang="en-US" altLang="ja-JP" sz="1400" b="1" dirty="0">
                <a:solidFill>
                  <a:srgbClr val="FF0000"/>
                </a:solidFill>
                <a:latin typeface="Migu 1M" panose="020B0509020203020207" pitchFamily="49" charset="-128"/>
                <a:ea typeface="Migu 1M" panose="020B0509020203020207" pitchFamily="49" charset="-128"/>
                <a:cs typeface="Migu 1M Regular"/>
              </a:rPr>
              <a:t>: 50</a:t>
            </a:r>
          </a:p>
        </p:txBody>
      </p:sp>
      <p:pic>
        <p:nvPicPr>
          <p:cNvPr id="56" name="図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495580">
            <a:off x="6865136" y="6531031"/>
            <a:ext cx="1289375" cy="1561736"/>
          </a:xfrm>
          <a:prstGeom prst="rect">
            <a:avLst/>
          </a:prstGeom>
        </p:spPr>
      </p:pic>
      <p:graphicFrame>
        <p:nvGraphicFramePr>
          <p:cNvPr id="57" name="表 56"/>
          <p:cNvGraphicFramePr>
            <a:graphicFrameLocks noGrp="1"/>
          </p:cNvGraphicFramePr>
          <p:nvPr>
            <p:extLst>
              <p:ext uri="{D42A27DB-BD31-4B8C-83A1-F6EECF244321}">
                <p14:modId xmlns:p14="http://schemas.microsoft.com/office/powerpoint/2010/main" val="2152973945"/>
              </p:ext>
            </p:extLst>
          </p:nvPr>
        </p:nvGraphicFramePr>
        <p:xfrm>
          <a:off x="9497689" y="6246819"/>
          <a:ext cx="1777520" cy="2293513"/>
        </p:xfrm>
        <a:graphic>
          <a:graphicData uri="http://schemas.openxmlformats.org/drawingml/2006/table">
            <a:tbl>
              <a:tblPr firstRow="1" bandRow="1">
                <a:tableStyleId>{5C22544A-7EE6-4342-B048-85BDC9FD1C3A}</a:tableStyleId>
              </a:tblPr>
              <a:tblGrid>
                <a:gridCol w="784454">
                  <a:extLst>
                    <a:ext uri="{9D8B030D-6E8A-4147-A177-3AD203B41FA5}">
                      <a16:colId xmlns:a16="http://schemas.microsoft.com/office/drawing/2014/main" val="20000"/>
                    </a:ext>
                  </a:extLst>
                </a:gridCol>
                <a:gridCol w="993066">
                  <a:extLst>
                    <a:ext uri="{9D8B030D-6E8A-4147-A177-3AD203B41FA5}">
                      <a16:colId xmlns:a16="http://schemas.microsoft.com/office/drawing/2014/main" val="20001"/>
                    </a:ext>
                  </a:extLst>
                </a:gridCol>
              </a:tblGrid>
              <a:tr h="266478">
                <a:tc>
                  <a:txBody>
                    <a:bodyPr/>
                    <a:lstStyle/>
                    <a:p>
                      <a:pPr algn="ctr"/>
                      <a:r>
                        <a:rPr kumimoji="1" lang="ja-JP" altLang="en-US" sz="1000" dirty="0">
                          <a:solidFill>
                            <a:sysClr val="windowText" lastClr="000000"/>
                          </a:solidFill>
                          <a:latin typeface="Migu 1M" panose="020B0509020203020207" pitchFamily="49" charset="-128"/>
                          <a:ea typeface="Migu 1M" panose="020B0509020203020207" pitchFamily="49" charset="-128"/>
                        </a:rPr>
                        <a:t>角度</a:t>
                      </a:r>
                      <a:r>
                        <a:rPr kumimoji="1" lang="en-US" altLang="ja-JP" sz="1000" dirty="0">
                          <a:solidFill>
                            <a:sysClr val="windowText" lastClr="000000"/>
                          </a:solidFill>
                          <a:latin typeface="Migu 1M" panose="020B0509020203020207" pitchFamily="49" charset="-128"/>
                          <a:ea typeface="Migu 1M" panose="020B0509020203020207" pitchFamily="49" charset="-128"/>
                        </a:rPr>
                        <a:t>(</a:t>
                      </a:r>
                      <a:r>
                        <a:rPr kumimoji="1" lang="ja-JP" altLang="en-US" sz="1000" dirty="0">
                          <a:solidFill>
                            <a:sysClr val="windowText" lastClr="000000"/>
                          </a:solidFill>
                          <a:latin typeface="Migu 1M" panose="020B0509020203020207" pitchFamily="49" charset="-128"/>
                          <a:ea typeface="Migu 1M" panose="020B0509020203020207" pitchFamily="49" charset="-128"/>
                        </a:rPr>
                        <a:t>度</a:t>
                      </a:r>
                      <a:r>
                        <a:rPr kumimoji="1" lang="en-US" altLang="ja-JP" sz="1000" dirty="0">
                          <a:solidFill>
                            <a:sysClr val="windowText" lastClr="000000"/>
                          </a:solidFill>
                          <a:latin typeface="Migu 1M" panose="020B0509020203020207" pitchFamily="49" charset="-128"/>
                          <a:ea typeface="Migu 1M" panose="020B0509020203020207" pitchFamily="49" charset="-128"/>
                        </a:rPr>
                        <a:t>)</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000" dirty="0">
                          <a:solidFill>
                            <a:sysClr val="windowText" lastClr="000000"/>
                          </a:solidFill>
                          <a:latin typeface="Migu 1M" panose="020B0509020203020207" pitchFamily="49" charset="-128"/>
                          <a:ea typeface="Migu 1M" panose="020B0509020203020207" pitchFamily="49" charset="-128"/>
                        </a:rPr>
                        <a:t>センサ値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91829">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120</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ysClr val="windowText" lastClr="000000"/>
                          </a:solidFill>
                          <a:latin typeface="Migu 1M" panose="020B0509020203020207" pitchFamily="49" charset="-128"/>
                          <a:ea typeface="Migu 1M" panose="020B0509020203020207" pitchFamily="49" charset="-128"/>
                        </a:rPr>
                        <a:t>検知失敗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9201">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110</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ysClr val="windowText" lastClr="000000"/>
                          </a:solidFill>
                          <a:latin typeface="Migu 1M" panose="020B0509020203020207" pitchFamily="49" charset="-128"/>
                          <a:ea typeface="Migu 1M" panose="020B0509020203020207" pitchFamily="49" charset="-128"/>
                        </a:rPr>
                        <a:t>検知失敗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89201">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0.08</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89201">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0.10</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89201">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0.16</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89201">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0.20</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89201">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solidFill>
                            <a:sysClr val="windowText" lastClr="000000"/>
                          </a:solidFill>
                          <a:latin typeface="Migu 1M" panose="020B0509020203020207" pitchFamily="49" charset="-128"/>
                          <a:ea typeface="Migu 1M" panose="020B0509020203020207" pitchFamily="49" charset="-128"/>
                        </a:rPr>
                        <a:t>0.25</a:t>
                      </a:r>
                      <a:endParaRPr kumimoji="1" lang="ja-JP" altLang="en-US" sz="1000" dirty="0">
                        <a:solidFill>
                          <a:sysClr val="windowText" lastClr="000000"/>
                        </a:solidFill>
                        <a:latin typeface="Migu 1M" panose="020B0509020203020207" pitchFamily="49" charset="-128"/>
                        <a:ea typeface="Migu 1M" panose="020B0509020203020207"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60" name="テキスト ボックス 59"/>
          <p:cNvSpPr txBox="1"/>
          <p:nvPr/>
        </p:nvSpPr>
        <p:spPr>
          <a:xfrm>
            <a:off x="6670497" y="8840199"/>
            <a:ext cx="4894088" cy="1477328"/>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ゲートに接近した状態で超音波センサがどのような値を返すか調べた。</a:t>
            </a:r>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調査は</a:t>
            </a:r>
            <a:r>
              <a:rPr lang="en-US" altLang="ja-JP" sz="1000" dirty="0">
                <a:latin typeface="Migu 1M" panose="020B0509020203020207" pitchFamily="49" charset="-128"/>
                <a:ea typeface="Migu 1M" panose="020B0509020203020207" pitchFamily="49" charset="-128"/>
                <a:cs typeface="Migu 1M Regular"/>
              </a:rPr>
              <a:t>90</a:t>
            </a:r>
            <a:r>
              <a:rPr lang="ja-JP" altLang="en-US" sz="1000" dirty="0">
                <a:latin typeface="Migu 1M" panose="020B0509020203020207" pitchFamily="49" charset="-128"/>
                <a:ea typeface="Migu 1M" panose="020B0509020203020207" pitchFamily="49" charset="-128"/>
                <a:cs typeface="Migu 1M Regular"/>
              </a:rPr>
              <a:t>度</a:t>
            </a:r>
            <a:r>
              <a:rPr lang="en-US" altLang="ja-JP" sz="1000" dirty="0">
                <a:latin typeface="Migu 1M" panose="020B0509020203020207" pitchFamily="49" charset="-128"/>
                <a:ea typeface="Migu 1M" panose="020B0509020203020207" pitchFamily="49" charset="-128"/>
                <a:cs typeface="Migu 1M Regular"/>
              </a:rPr>
              <a:t>(</a:t>
            </a:r>
            <a:r>
              <a:rPr lang="ja-JP" altLang="en-US" sz="1000" dirty="0">
                <a:latin typeface="Migu 1M" panose="020B0509020203020207" pitchFamily="49" charset="-128"/>
                <a:ea typeface="Migu 1M" panose="020B0509020203020207" pitchFamily="49" charset="-128"/>
                <a:cs typeface="Migu 1M Regular"/>
              </a:rPr>
              <a:t>まっすぐ立っている状態</a:t>
            </a:r>
            <a:r>
              <a:rPr lang="en-US" altLang="ja-JP" sz="1000" dirty="0">
                <a:latin typeface="Migu 1M" panose="020B0509020203020207" pitchFamily="49" charset="-128"/>
                <a:ea typeface="Migu 1M" panose="020B0509020203020207" pitchFamily="49" charset="-128"/>
                <a:cs typeface="Migu 1M Regular"/>
              </a:rPr>
              <a:t>)</a:t>
            </a:r>
            <a:r>
              <a:rPr lang="ja-JP" altLang="en-US" sz="1000" dirty="0">
                <a:latin typeface="Migu 1M" panose="020B0509020203020207" pitchFamily="49" charset="-128"/>
                <a:ea typeface="Migu 1M" panose="020B0509020203020207" pitchFamily="49" charset="-128"/>
                <a:cs typeface="Migu 1M Regular"/>
              </a:rPr>
              <a:t>で</a:t>
            </a:r>
            <a:r>
              <a:rPr lang="en-US" altLang="ja-JP" sz="1000" dirty="0">
                <a:latin typeface="Migu 1M" panose="020B0509020203020207" pitchFamily="49" charset="-128"/>
                <a:ea typeface="Migu 1M" panose="020B0509020203020207" pitchFamily="49" charset="-128"/>
                <a:cs typeface="Migu 1M Regular"/>
              </a:rPr>
              <a:t>0.10</a:t>
            </a:r>
            <a:r>
              <a:rPr lang="ja-JP" altLang="en-US" sz="1000" dirty="0">
                <a:latin typeface="Migu 1M" panose="020B0509020203020207" pitchFamily="49" charset="-128"/>
                <a:ea typeface="Migu 1M" panose="020B0509020203020207" pitchFamily="49" charset="-128"/>
                <a:cs typeface="Migu 1M Regular"/>
              </a:rPr>
              <a:t>を返す場所で固定し、角度をつけて行った。</a:t>
            </a:r>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　後ろ側に倒れている状態</a:t>
            </a:r>
            <a:r>
              <a:rPr lang="en-US" altLang="ja-JP" sz="1000" dirty="0">
                <a:latin typeface="Migu 1M" panose="020B0509020203020207" pitchFamily="49" charset="-128"/>
                <a:ea typeface="Migu 1M" panose="020B0509020203020207" pitchFamily="49" charset="-128"/>
                <a:cs typeface="Migu 1M Regular"/>
              </a:rPr>
              <a:t>(</a:t>
            </a:r>
            <a:r>
              <a:rPr lang="ja-JP" altLang="en-US" sz="1000" dirty="0">
                <a:latin typeface="Migu 1M" panose="020B0509020203020207" pitchFamily="49" charset="-128"/>
                <a:ea typeface="Migu 1M" panose="020B0509020203020207" pitchFamily="49" charset="-128"/>
                <a:cs typeface="Migu 1M Regular"/>
              </a:rPr>
              <a:t>リンボーに近い状態</a:t>
            </a:r>
            <a:r>
              <a:rPr lang="en-US" altLang="ja-JP" sz="1000" dirty="0">
                <a:latin typeface="Migu 1M" panose="020B0509020203020207" pitchFamily="49" charset="-128"/>
                <a:ea typeface="Migu 1M" panose="020B0509020203020207" pitchFamily="49" charset="-128"/>
                <a:cs typeface="Migu 1M Regular"/>
              </a:rPr>
              <a:t>)</a:t>
            </a:r>
            <a:r>
              <a:rPr lang="ja-JP" altLang="en-US" sz="1000" dirty="0">
                <a:latin typeface="Migu 1M" panose="020B0509020203020207" pitchFamily="49" charset="-128"/>
                <a:ea typeface="Migu 1M" panose="020B0509020203020207" pitchFamily="49" charset="-128"/>
                <a:cs typeface="Migu 1M Regular"/>
              </a:rPr>
              <a:t>は、</a:t>
            </a:r>
            <a:r>
              <a:rPr lang="en-US" altLang="ja-JP" sz="1000" dirty="0">
                <a:latin typeface="Migu 1M" panose="020B0509020203020207" pitchFamily="49" charset="-128"/>
                <a:ea typeface="Migu 1M" panose="020B0509020203020207" pitchFamily="49" charset="-128"/>
                <a:cs typeface="Migu 1M Regular"/>
              </a:rPr>
              <a:t>60</a:t>
            </a:r>
            <a:r>
              <a:rPr lang="ja-JP" altLang="en-US" sz="1000" dirty="0">
                <a:latin typeface="Migu 1M" panose="020B0509020203020207" pitchFamily="49" charset="-128"/>
                <a:ea typeface="Migu 1M" panose="020B0509020203020207" pitchFamily="49" charset="-128"/>
                <a:cs typeface="Migu 1M Regular"/>
              </a:rPr>
              <a:t>度から</a:t>
            </a:r>
            <a:r>
              <a:rPr lang="en-US" altLang="ja-JP" sz="1000" dirty="0">
                <a:latin typeface="Migu 1M" panose="020B0509020203020207" pitchFamily="49" charset="-128"/>
                <a:ea typeface="Migu 1M" panose="020B0509020203020207" pitchFamily="49" charset="-128"/>
                <a:cs typeface="Migu 1M Regular"/>
              </a:rPr>
              <a:t>80</a:t>
            </a:r>
            <a:r>
              <a:rPr lang="ja-JP" altLang="en-US" sz="1000" dirty="0">
                <a:latin typeface="Migu 1M" panose="020B0509020203020207" pitchFamily="49" charset="-128"/>
                <a:ea typeface="Migu 1M" panose="020B0509020203020207" pitchFamily="49" charset="-128"/>
                <a:cs typeface="Migu 1M Regular"/>
              </a:rPr>
              <a:t>度で、倒れるにつれ値が大きくなることが分かった。一方で、</a:t>
            </a:r>
            <a:r>
              <a:rPr lang="en-US" altLang="ja-JP" sz="1000" dirty="0">
                <a:latin typeface="Migu 1M" panose="020B0509020203020207" pitchFamily="49" charset="-128"/>
                <a:ea typeface="Migu 1M" panose="020B0509020203020207" pitchFamily="49" charset="-128"/>
                <a:cs typeface="Migu 1M Regular"/>
              </a:rPr>
              <a:t>100</a:t>
            </a:r>
            <a:r>
              <a:rPr lang="ja-JP" altLang="en-US" sz="1000" dirty="0">
                <a:latin typeface="Migu 1M" panose="020B0509020203020207" pitchFamily="49" charset="-128"/>
                <a:ea typeface="Migu 1M" panose="020B0509020203020207" pitchFamily="49" charset="-128"/>
                <a:cs typeface="Migu 1M Regular"/>
              </a:rPr>
              <a:t>度から</a:t>
            </a:r>
            <a:r>
              <a:rPr lang="en-US" altLang="ja-JP" sz="1000" dirty="0">
                <a:latin typeface="Migu 1M" panose="020B0509020203020207" pitchFamily="49" charset="-128"/>
                <a:ea typeface="Migu 1M" panose="020B0509020203020207" pitchFamily="49" charset="-128"/>
                <a:cs typeface="Migu 1M Regular"/>
              </a:rPr>
              <a:t>120</a:t>
            </a:r>
            <a:r>
              <a:rPr lang="ja-JP" altLang="en-US" sz="1000" dirty="0">
                <a:latin typeface="Migu 1M" panose="020B0509020203020207" pitchFamily="49" charset="-128"/>
                <a:ea typeface="Migu 1M" panose="020B0509020203020207" pitchFamily="49" charset="-128"/>
                <a:cs typeface="Migu 1M Regular"/>
              </a:rPr>
              <a:t>度の前側に倒す場合は、ゲートの下側にセンサが向き検知に失敗した。</a:t>
            </a:r>
            <a:endParaRPr lang="en-US" altLang="ja-JP" sz="1000" dirty="0">
              <a:latin typeface="Migu 1M" panose="020B0509020203020207" pitchFamily="49" charset="-128"/>
              <a:ea typeface="Migu 1M" panose="020B0509020203020207" pitchFamily="49" charset="-128"/>
              <a:cs typeface="Migu 1M Regular"/>
            </a:endParaRPr>
          </a:p>
          <a:p>
            <a:endParaRPr lang="en-US" altLang="ja-JP" sz="1000" dirty="0">
              <a:latin typeface="Migu 1M" panose="020B0509020203020207" pitchFamily="49" charset="-128"/>
              <a:ea typeface="Migu 1M" panose="020B0509020203020207" pitchFamily="49" charset="-128"/>
              <a:cs typeface="Migu 1M Regular"/>
            </a:endParaRPr>
          </a:p>
          <a:p>
            <a:r>
              <a:rPr lang="ja-JP" altLang="en-US" sz="1000" dirty="0">
                <a:latin typeface="Migu 1M" panose="020B0509020203020207" pitchFamily="49" charset="-128"/>
                <a:ea typeface="Migu 1M" panose="020B0509020203020207" pitchFamily="49" charset="-128"/>
                <a:cs typeface="Migu 1M Regular"/>
              </a:rPr>
              <a:t>　前に倒れる可能性は少ないが、しっぽスタイルで検知を待つ場合の値には注意が必要である。</a:t>
            </a:r>
            <a:endParaRPr lang="en-US" altLang="ja-JP" sz="1000" dirty="0">
              <a:latin typeface="Migu 1M" panose="020B0509020203020207" pitchFamily="49" charset="-128"/>
              <a:ea typeface="Migu 1M" panose="020B0509020203020207" pitchFamily="49" charset="-128"/>
              <a:cs typeface="Migu 1M Regular"/>
            </a:endParaRPr>
          </a:p>
        </p:txBody>
      </p:sp>
      <p:sp>
        <p:nvSpPr>
          <p:cNvPr id="71" name="正方形/長方形 45"/>
          <p:cNvSpPr/>
          <p:nvPr/>
        </p:nvSpPr>
        <p:spPr>
          <a:xfrm>
            <a:off x="6582413" y="5385878"/>
            <a:ext cx="5055966" cy="515680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2" name="図 71"/>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5984554">
            <a:off x="7887135" y="6902943"/>
            <a:ext cx="1951269" cy="757702"/>
          </a:xfrm>
          <a:prstGeom prst="rect">
            <a:avLst/>
          </a:prstGeom>
        </p:spPr>
      </p:pic>
      <p:sp>
        <p:nvSpPr>
          <p:cNvPr id="3" name="左右矢印 2"/>
          <p:cNvSpPr/>
          <p:nvPr/>
        </p:nvSpPr>
        <p:spPr>
          <a:xfrm>
            <a:off x="7673702" y="6347665"/>
            <a:ext cx="1072489" cy="459612"/>
          </a:xfrm>
          <a:prstGeom prst="leftRight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40265" y="1903610"/>
            <a:ext cx="2862676" cy="1325038"/>
          </a:xfrm>
          <a:prstGeom prst="rect">
            <a:avLst/>
          </a:prstGeom>
        </p:spPr>
      </p:pic>
      <p:sp>
        <p:nvSpPr>
          <p:cNvPr id="74" name="テキスト ボックス 73"/>
          <p:cNvSpPr txBox="1"/>
          <p:nvPr/>
        </p:nvSpPr>
        <p:spPr>
          <a:xfrm>
            <a:off x="11920163" y="3276769"/>
            <a:ext cx="2748694" cy="1061829"/>
          </a:xfrm>
          <a:prstGeom prst="rect">
            <a:avLst/>
          </a:prstGeom>
          <a:noFill/>
        </p:spPr>
        <p:txBody>
          <a:bodyPr wrap="square" rtlCol="0">
            <a:spAutoFit/>
          </a:bodyPr>
          <a:lstStyle/>
          <a:p>
            <a:r>
              <a:rPr lang="ja-JP" altLang="en-US" sz="1050" dirty="0">
                <a:latin typeface="Migu 1M" panose="020B0509020203020207" pitchFamily="49" charset="-128"/>
                <a:ea typeface="Migu 1M" panose="020B0509020203020207" pitchFamily="49" charset="-128"/>
                <a:cs typeface="Migu 1M Regular"/>
              </a:rPr>
              <a:t>　リンボースタイルによる黒線追跡は、倒立スタイルやしっぽスタイルより角度がつくぶん黒線から脱線する可能性が高い。</a:t>
            </a:r>
            <a:endParaRPr lang="en-US" altLang="ja-JP" sz="1050" dirty="0">
              <a:latin typeface="Migu 1M" panose="020B0509020203020207" pitchFamily="49" charset="-128"/>
              <a:ea typeface="Migu 1M" panose="020B0509020203020207" pitchFamily="49" charset="-128"/>
              <a:cs typeface="Migu 1M Regular"/>
            </a:endParaRPr>
          </a:p>
          <a:p>
            <a:r>
              <a:rPr lang="ja-JP" altLang="en-US" sz="1050" dirty="0">
                <a:latin typeface="Migu 1M" panose="020B0509020203020207" pitchFamily="49" charset="-128"/>
                <a:ea typeface="Migu 1M" panose="020B0509020203020207" pitchFamily="49" charset="-128"/>
                <a:cs typeface="Migu 1M Regular"/>
              </a:rPr>
              <a:t>　よって、復帰するための動作を追加した。</a:t>
            </a:r>
            <a:endParaRPr lang="en-US" altLang="ja-JP" sz="1050" dirty="0">
              <a:latin typeface="Migu 1M" panose="020B0509020203020207" pitchFamily="49" charset="-128"/>
              <a:ea typeface="Migu 1M" panose="020B0509020203020207" pitchFamily="49" charset="-128"/>
              <a:cs typeface="Migu 1M Regular"/>
            </a:endParaRPr>
          </a:p>
          <a:p>
            <a:r>
              <a:rPr lang="ja-JP" altLang="en-US" sz="1050" dirty="0">
                <a:latin typeface="Migu 1M" panose="020B0509020203020207" pitchFamily="49" charset="-128"/>
                <a:ea typeface="Migu 1M" panose="020B0509020203020207" pitchFamily="49" charset="-128"/>
                <a:cs typeface="Migu 1M Regular"/>
              </a:rPr>
              <a:t>左エッジでトレースを行うため、一定距離進んでから走行体を右に向けるようにした。</a:t>
            </a:r>
            <a:endParaRPr lang="en-US" altLang="ja-JP" sz="1050" dirty="0">
              <a:latin typeface="Migu 1M" panose="020B0509020203020207" pitchFamily="49" charset="-128"/>
              <a:ea typeface="Migu 1M" panose="020B0509020203020207" pitchFamily="49" charset="-128"/>
              <a:cs typeface="Migu 1M Regular"/>
            </a:endParaRPr>
          </a:p>
        </p:txBody>
      </p:sp>
      <p:sp>
        <p:nvSpPr>
          <p:cNvPr id="75" name="正方形/長方形 45"/>
          <p:cNvSpPr/>
          <p:nvPr/>
        </p:nvSpPr>
        <p:spPr>
          <a:xfrm>
            <a:off x="11748426" y="1067782"/>
            <a:ext cx="3098542" cy="947489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TextBox 24"/>
          <p:cNvSpPr txBox="1"/>
          <p:nvPr/>
        </p:nvSpPr>
        <p:spPr>
          <a:xfrm>
            <a:off x="11753012" y="1066682"/>
            <a:ext cx="2646878" cy="461665"/>
          </a:xfrm>
          <a:prstGeom prst="rect">
            <a:avLst/>
          </a:prstGeom>
          <a:solidFill>
            <a:schemeClr val="accent6">
              <a:lumMod val="75000"/>
            </a:schemeClr>
          </a:solidFill>
          <a:ln w="28575">
            <a:noFill/>
          </a:ln>
        </p:spPr>
        <p:txBody>
          <a:bodyPr wrap="none" rtlCol="0">
            <a:spAutoFit/>
          </a:bodyPr>
          <a:lstStyle/>
          <a:p>
            <a:r>
              <a:rPr lang="ja-JP" altLang="en-US" sz="2400" dirty="0">
                <a:solidFill>
                  <a:schemeClr val="bg1"/>
                </a:solidFill>
                <a:latin typeface="Migu 1M" panose="020B0509020203020207" pitchFamily="49" charset="-128"/>
                <a:ea typeface="Migu 1M" panose="020B0509020203020207" pitchFamily="49" charset="-128"/>
                <a:cs typeface="Migu 1M Regular"/>
              </a:rPr>
              <a:t>ライン復帰の実装</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25" name="TextBox 24"/>
          <p:cNvSpPr txBox="1"/>
          <p:nvPr/>
        </p:nvSpPr>
        <p:spPr>
          <a:xfrm>
            <a:off x="6583433" y="5380653"/>
            <a:ext cx="3570208" cy="461665"/>
          </a:xfrm>
          <a:prstGeom prst="rect">
            <a:avLst/>
          </a:prstGeom>
          <a:solidFill>
            <a:schemeClr val="accent6">
              <a:lumMod val="75000"/>
            </a:schemeClr>
          </a:solidFill>
          <a:ln w="28575">
            <a:noFill/>
          </a:ln>
        </p:spPr>
        <p:txBody>
          <a:bodyPr wrap="none" rtlCol="0">
            <a:spAutoFit/>
          </a:bodyPr>
          <a:lstStyle/>
          <a:p>
            <a:r>
              <a:rPr lang="en-US" altLang="en-US" sz="2400" dirty="0">
                <a:solidFill>
                  <a:schemeClr val="bg1"/>
                </a:solidFill>
                <a:latin typeface="Migu 1M" panose="020B0509020203020207" pitchFamily="49" charset="-128"/>
                <a:ea typeface="Migu 1M" panose="020B0509020203020207" pitchFamily="49" charset="-128"/>
                <a:cs typeface="Migu 1M Regular"/>
              </a:rPr>
              <a:t>超音波センサによる検知</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26" name="TextBox 25"/>
          <p:cNvSpPr txBox="1"/>
          <p:nvPr/>
        </p:nvSpPr>
        <p:spPr>
          <a:xfrm>
            <a:off x="6573450" y="1066691"/>
            <a:ext cx="4493538" cy="461665"/>
          </a:xfrm>
          <a:prstGeom prst="rect">
            <a:avLst/>
          </a:prstGeom>
          <a:solidFill>
            <a:schemeClr val="accent6">
              <a:lumMod val="75000"/>
            </a:schemeClr>
          </a:solidFill>
          <a:ln w="28575">
            <a:noFill/>
          </a:ln>
        </p:spPr>
        <p:txBody>
          <a:bodyPr wrap="none" rtlCol="0">
            <a:spAutoFit/>
          </a:bodyPr>
          <a:lstStyle/>
          <a:p>
            <a:r>
              <a:rPr lang="ja-JP" altLang="en-US" sz="2400" dirty="0">
                <a:solidFill>
                  <a:schemeClr val="bg1"/>
                </a:solidFill>
                <a:latin typeface="Migu 1M" panose="020B0509020203020207" pitchFamily="49" charset="-128"/>
                <a:ea typeface="Migu 1M" panose="020B0509020203020207" pitchFamily="49" charset="-128"/>
                <a:cs typeface="Migu 1M Regular"/>
              </a:rPr>
              <a:t>最適なリンボースタイルの検討</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28" name="TextBox 27"/>
          <p:cNvSpPr txBox="1"/>
          <p:nvPr/>
        </p:nvSpPr>
        <p:spPr>
          <a:xfrm>
            <a:off x="139014" y="1070301"/>
            <a:ext cx="3874541" cy="461665"/>
          </a:xfrm>
          <a:prstGeom prst="rect">
            <a:avLst/>
          </a:prstGeom>
          <a:solidFill>
            <a:schemeClr val="accent6">
              <a:lumMod val="75000"/>
            </a:schemeClr>
          </a:solidFill>
          <a:ln w="28575">
            <a:noFill/>
          </a:ln>
        </p:spPr>
        <p:txBody>
          <a:bodyPr wrap="square" rtlCol="0">
            <a:spAutoFit/>
          </a:bodyPr>
          <a:lstStyle/>
          <a:p>
            <a:r>
              <a:rPr lang="ja-JP" altLang="en-US" sz="2400" dirty="0">
                <a:solidFill>
                  <a:schemeClr val="bg1"/>
                </a:solidFill>
                <a:latin typeface="Migu 1M" panose="020B0509020203020207" pitchFamily="49" charset="-128"/>
                <a:ea typeface="Migu 1M" panose="020B0509020203020207" pitchFamily="49" charset="-128"/>
                <a:cs typeface="Migu 1M Regular"/>
              </a:rPr>
              <a:t>ルックアップゲートの攻略</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pic>
        <p:nvPicPr>
          <p:cNvPr id="12" name="図 11"/>
          <p:cNvPicPr>
            <a:picLocks noChangeAspect="1"/>
          </p:cNvPicPr>
          <p:nvPr/>
        </p:nvPicPr>
        <p:blipFill rotWithShape="1">
          <a:blip r:embed="rId7">
            <a:extLst>
              <a:ext uri="{28A0092B-C50C-407E-A947-70E740481C1C}">
                <a14:useLocalDpi xmlns:a14="http://schemas.microsoft.com/office/drawing/2010/main" val="0"/>
              </a:ext>
            </a:extLst>
          </a:blip>
          <a:srcRect l="4926" t="6749" r="36114" b="12240"/>
          <a:stretch/>
        </p:blipFill>
        <p:spPr>
          <a:xfrm>
            <a:off x="11985233" y="4675809"/>
            <a:ext cx="2624928" cy="5491415"/>
          </a:xfrm>
          <a:prstGeom prst="rect">
            <a:avLst/>
          </a:prstGeom>
        </p:spPr>
      </p:pic>
      <p:sp>
        <p:nvSpPr>
          <p:cNvPr id="76" name="テキスト ボックス 43"/>
          <p:cNvSpPr txBox="1"/>
          <p:nvPr/>
        </p:nvSpPr>
        <p:spPr>
          <a:xfrm>
            <a:off x="6637221" y="3689043"/>
            <a:ext cx="4987662" cy="400110"/>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次に、</a:t>
            </a:r>
            <a:r>
              <a:rPr lang="en-US" altLang="ja-JP" sz="1000" dirty="0">
                <a:latin typeface="Migu 1M" panose="020B0509020203020207" pitchFamily="49" charset="-128"/>
                <a:ea typeface="Migu 1M" panose="020B0509020203020207" pitchFamily="49" charset="-128"/>
                <a:cs typeface="Migu 1M Regular"/>
              </a:rPr>
              <a:t>75</a:t>
            </a:r>
            <a:r>
              <a:rPr lang="ja-JP" altLang="en-US" sz="1000" dirty="0">
                <a:latin typeface="Migu 1M" panose="020B0509020203020207" pitchFamily="49" charset="-128"/>
                <a:ea typeface="Migu 1M" panose="020B0509020203020207" pitchFamily="49" charset="-128"/>
                <a:cs typeface="Migu 1M Regular"/>
              </a:rPr>
              <a:t>度の傾斜にするには、モータをどれだけ回転させればよいか実験を行った。その結果は以下である。</a:t>
            </a:r>
          </a:p>
        </p:txBody>
      </p:sp>
      <p:sp>
        <p:nvSpPr>
          <p:cNvPr id="77" name="テキスト ボックス 43"/>
          <p:cNvSpPr txBox="1"/>
          <p:nvPr/>
        </p:nvSpPr>
        <p:spPr>
          <a:xfrm>
            <a:off x="8518636" y="3321212"/>
            <a:ext cx="3126879" cy="307777"/>
          </a:xfrm>
          <a:prstGeom prst="rect">
            <a:avLst/>
          </a:prstGeom>
          <a:noFill/>
        </p:spPr>
        <p:txBody>
          <a:bodyPr wrap="square" rtlCol="0">
            <a:spAutoFit/>
          </a:bodyPr>
          <a:lstStyle/>
          <a:p>
            <a:r>
              <a:rPr lang="ja-JP" altLang="en-US" sz="1400" b="1" dirty="0">
                <a:solidFill>
                  <a:srgbClr val="FF0000"/>
                </a:solidFill>
                <a:latin typeface="Migu 1M" panose="020B0509020203020207" pitchFamily="49" charset="-128"/>
                <a:ea typeface="Migu 1M" panose="020B0509020203020207" pitchFamily="49" charset="-128"/>
                <a:cs typeface="Migu 1M Regular"/>
              </a:rPr>
              <a:t>実測値 </a:t>
            </a:r>
            <a:r>
              <a:rPr lang="en-US" altLang="ja-JP" sz="1400" b="1" dirty="0">
                <a:solidFill>
                  <a:srgbClr val="FF0000"/>
                </a:solidFill>
                <a:latin typeface="Migu 1M" panose="020B0509020203020207" pitchFamily="49" charset="-128"/>
                <a:ea typeface="Migu 1M" panose="020B0509020203020207" pitchFamily="49" charset="-128"/>
                <a:cs typeface="Migu 1M Regular"/>
              </a:rPr>
              <a:t>: 75</a:t>
            </a:r>
            <a:r>
              <a:rPr lang="ja-JP" altLang="en-US" sz="1400" b="1" dirty="0">
                <a:solidFill>
                  <a:srgbClr val="FF0000"/>
                </a:solidFill>
                <a:latin typeface="Migu 1M" panose="020B0509020203020207" pitchFamily="49" charset="-128"/>
                <a:ea typeface="Migu 1M" panose="020B0509020203020207" pitchFamily="49" charset="-128"/>
                <a:cs typeface="Migu 1M Regular"/>
              </a:rPr>
              <a:t>度</a:t>
            </a:r>
            <a:endParaRPr lang="en-US" altLang="ja-JP" sz="1400" b="1" dirty="0">
              <a:solidFill>
                <a:srgbClr val="FF0000"/>
              </a:solidFill>
              <a:latin typeface="Migu 1M" panose="020B0509020203020207" pitchFamily="49" charset="-128"/>
              <a:ea typeface="Migu 1M" panose="020B0509020203020207" pitchFamily="49" charset="-128"/>
              <a:cs typeface="Migu 1M Regular"/>
            </a:endParaRPr>
          </a:p>
        </p:txBody>
      </p:sp>
      <p:sp>
        <p:nvSpPr>
          <p:cNvPr id="78" name="テキスト ボックス 43"/>
          <p:cNvSpPr txBox="1"/>
          <p:nvPr/>
        </p:nvSpPr>
        <p:spPr>
          <a:xfrm>
            <a:off x="6754468" y="2977844"/>
            <a:ext cx="3126879" cy="369332"/>
          </a:xfrm>
          <a:prstGeom prst="rect">
            <a:avLst/>
          </a:prstGeom>
          <a:noFill/>
        </p:spPr>
        <p:txBody>
          <a:bodyPr wrap="square" rtlCol="0">
            <a:spAutoFit/>
          </a:bodyPr>
          <a:lstStyle/>
          <a:p>
            <a:r>
              <a:rPr lang="en-US" altLang="ja-JP" sz="1800" dirty="0">
                <a:solidFill>
                  <a:srgbClr val="FF0000"/>
                </a:solidFill>
                <a:latin typeface="Migu 1M" panose="020B0509020203020207" pitchFamily="49" charset="-128"/>
                <a:ea typeface="Migu 1M" panose="020B0509020203020207" pitchFamily="49" charset="-128"/>
                <a:cs typeface="Migu 1M Regular"/>
              </a:rPr>
              <a:t>75</a:t>
            </a:r>
            <a:r>
              <a:rPr lang="ja-JP" altLang="en-US" sz="1800" dirty="0">
                <a:solidFill>
                  <a:srgbClr val="FF0000"/>
                </a:solidFill>
                <a:latin typeface="Migu 1M" panose="020B0509020203020207" pitchFamily="49" charset="-128"/>
                <a:ea typeface="Migu 1M" panose="020B0509020203020207" pitchFamily="49" charset="-128"/>
                <a:cs typeface="Migu 1M Regular"/>
              </a:rPr>
              <a:t>度</a:t>
            </a:r>
            <a:endParaRPr lang="en-US" altLang="ja-JP" sz="1800" dirty="0">
              <a:solidFill>
                <a:srgbClr val="FF0000"/>
              </a:solidFill>
              <a:latin typeface="Migu 1M" panose="020B0509020203020207" pitchFamily="49" charset="-128"/>
              <a:ea typeface="Migu 1M" panose="020B0509020203020207" pitchFamily="49" charset="-128"/>
              <a:cs typeface="Migu 1M Regular"/>
            </a:endParaRPr>
          </a:p>
        </p:txBody>
      </p:sp>
      <p:sp>
        <p:nvSpPr>
          <p:cNvPr id="79" name="テキスト ボックス 43"/>
          <p:cNvSpPr txBox="1"/>
          <p:nvPr/>
        </p:nvSpPr>
        <p:spPr>
          <a:xfrm>
            <a:off x="8300042" y="2770325"/>
            <a:ext cx="3447213" cy="553998"/>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まず、手で押さえてどの程度の倒し具合ならゲートに接触しないギリギリのラインか確かめた。計測は分度器を利用した。その結果は以下である。</a:t>
            </a:r>
            <a:endParaRPr lang="en-US" altLang="ja-JP" sz="1000" dirty="0">
              <a:latin typeface="Migu 1M" panose="020B0509020203020207" pitchFamily="49" charset="-128"/>
              <a:ea typeface="Migu 1M" panose="020B0509020203020207" pitchFamily="49" charset="-128"/>
              <a:cs typeface="Migu 1M Regular"/>
            </a:endParaRPr>
          </a:p>
        </p:txBody>
      </p:sp>
      <p:sp>
        <p:nvSpPr>
          <p:cNvPr id="80" name="テキスト ボックス 43"/>
          <p:cNvSpPr txBox="1"/>
          <p:nvPr/>
        </p:nvSpPr>
        <p:spPr>
          <a:xfrm>
            <a:off x="6623709" y="4441703"/>
            <a:ext cx="5014669" cy="707886"/>
          </a:xfrm>
          <a:prstGeom prst="rect">
            <a:avLst/>
          </a:prstGeom>
          <a:noFill/>
        </p:spPr>
        <p:txBody>
          <a:bodyPr wrap="square" rtlCol="0">
            <a:spAutoFit/>
          </a:bodyPr>
          <a:lstStyle/>
          <a:p>
            <a:r>
              <a:rPr lang="ja-JP" altLang="en-US" sz="1000" dirty="0">
                <a:latin typeface="Migu 1M" panose="020B0509020203020207" pitchFamily="49" charset="-128"/>
                <a:ea typeface="Migu 1M" panose="020B0509020203020207" pitchFamily="49" charset="-128"/>
                <a:cs typeface="Migu 1M Regular"/>
              </a:rPr>
              <a:t>　また、実験の中で勢いよくしっぽモータを動かすと前側に倒れてしまう場合があることも分かった。これは実験環境のみでなく、倒立を利用しないリンボースタイルからしっぽスタイルへの移行でも起こりうるため、しっぽの動作はゆっくり行う必要があることもこの実験でわかった。</a:t>
            </a:r>
          </a:p>
        </p:txBody>
      </p:sp>
    </p:spTree>
    <p:extLst>
      <p:ext uri="{BB962C8B-B14F-4D97-AF65-F5344CB8AC3E}">
        <p14:creationId xmlns:p14="http://schemas.microsoft.com/office/powerpoint/2010/main" val="317398686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4014</TotalTime>
  <Words>714</Words>
  <Application>Microsoft Office PowerPoint</Application>
  <PresentationFormat>ユーザー設定</PresentationFormat>
  <Paragraphs>236</Paragraphs>
  <Slides>6</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Migu 1M</vt:lpstr>
      <vt:lpstr>Migu 1M Regular</vt:lpstr>
      <vt:lpstr>ＭＳ Ｐゴシック</vt:lpstr>
      <vt:lpstr>Arial</vt:lpstr>
      <vt:lpstr>Calibri</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自主ゼミ</dc:creator>
  <cp:lastModifiedBy>勝村　岳世(s14t222)</cp:lastModifiedBy>
  <cp:revision>330</cp:revision>
  <cp:lastPrinted>2015-09-01T05:35:13Z</cp:lastPrinted>
  <dcterms:created xsi:type="dcterms:W3CDTF">2015-07-10T12:32:30Z</dcterms:created>
  <dcterms:modified xsi:type="dcterms:W3CDTF">2016-08-26T12:13:23Z</dcterms:modified>
</cp:coreProperties>
</file>