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8"/>
  </p:notesMasterIdLst>
  <p:sldIdLst>
    <p:sldId id="275" r:id="rId2"/>
    <p:sldId id="276" r:id="rId3"/>
    <p:sldId id="270" r:id="rId4"/>
    <p:sldId id="277" r:id="rId5"/>
    <p:sldId id="278" r:id="rId6"/>
    <p:sldId id="279" r:id="rId7"/>
  </p:sldIdLst>
  <p:sldSz cx="15119350" cy="10691813"/>
  <p:notesSz cx="9871075" cy="13514388"/>
  <p:defaultTextStyle>
    <a:defPPr>
      <a:defRPr lang="ja-JP"/>
    </a:defPPr>
    <a:lvl1pPr marL="0" algn="l" defTabSz="1238892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1pPr>
    <a:lvl2pPr marL="619446" algn="l" defTabSz="1238892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2pPr>
    <a:lvl3pPr marL="1238892" algn="l" defTabSz="1238892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3pPr>
    <a:lvl4pPr marL="1858340" algn="l" defTabSz="1238892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4pPr>
    <a:lvl5pPr marL="2477786" algn="l" defTabSz="1238892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5pPr>
    <a:lvl6pPr marL="3097232" algn="l" defTabSz="1238892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6pPr>
    <a:lvl7pPr marL="3716678" algn="l" defTabSz="1238892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7pPr>
    <a:lvl8pPr marL="4336124" algn="l" defTabSz="1238892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8pPr>
    <a:lvl9pPr marL="4955572" algn="l" defTabSz="1238892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7">
          <p15:clr>
            <a:srgbClr val="A4A3A4"/>
          </p15:clr>
        </p15:guide>
        <p15:guide id="2" pos="47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42" autoAdjust="0"/>
    <p:restoredTop sz="85432" autoAdjust="0"/>
  </p:normalViewPr>
  <p:slideViewPr>
    <p:cSldViewPr snapToGrid="0">
      <p:cViewPr>
        <p:scale>
          <a:sx n="50" d="100"/>
          <a:sy n="50" d="100"/>
        </p:scale>
        <p:origin x="930" y="-258"/>
      </p:cViewPr>
      <p:guideLst>
        <p:guide orient="horz" pos="3367"/>
        <p:guide pos="47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199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5" y="3"/>
            <a:ext cx="4277464" cy="678066"/>
          </a:xfrm>
          <a:prstGeom prst="rect">
            <a:avLst/>
          </a:prstGeom>
        </p:spPr>
        <p:txBody>
          <a:bodyPr vert="horz" lIns="128698" tIns="64351" rIns="128698" bIns="64351" rtlCol="0"/>
          <a:lstStyle>
            <a:lvl1pPr algn="l">
              <a:defRPr sz="17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591330" y="3"/>
            <a:ext cx="4277464" cy="678066"/>
          </a:xfrm>
          <a:prstGeom prst="rect">
            <a:avLst/>
          </a:prstGeom>
        </p:spPr>
        <p:txBody>
          <a:bodyPr vert="horz" lIns="128698" tIns="64351" rIns="128698" bIns="64351" rtlCol="0"/>
          <a:lstStyle>
            <a:lvl1pPr algn="r">
              <a:defRPr sz="1700"/>
            </a:lvl1pPr>
          </a:lstStyle>
          <a:p>
            <a:fld id="{ABF9F0B9-4155-48B4-8C95-FF1EF029C619}" type="datetimeFigureOut">
              <a:rPr kumimoji="1" lang="ja-JP" altLang="en-US" smtClean="0"/>
              <a:t>2016/8/28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711325" y="1689100"/>
            <a:ext cx="6448425" cy="4559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28698" tIns="64351" rIns="128698" bIns="64351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87110" y="6503804"/>
            <a:ext cx="7896860" cy="5321290"/>
          </a:xfrm>
          <a:prstGeom prst="rect">
            <a:avLst/>
          </a:prstGeom>
        </p:spPr>
        <p:txBody>
          <a:bodyPr vert="horz" lIns="128698" tIns="64351" rIns="128698" bIns="64351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5" y="12836331"/>
            <a:ext cx="4277464" cy="678065"/>
          </a:xfrm>
          <a:prstGeom prst="rect">
            <a:avLst/>
          </a:prstGeom>
        </p:spPr>
        <p:txBody>
          <a:bodyPr vert="horz" lIns="128698" tIns="64351" rIns="128698" bIns="64351" rtlCol="0" anchor="b"/>
          <a:lstStyle>
            <a:lvl1pPr algn="l">
              <a:defRPr sz="17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591330" y="12836331"/>
            <a:ext cx="4277464" cy="678065"/>
          </a:xfrm>
          <a:prstGeom prst="rect">
            <a:avLst/>
          </a:prstGeom>
        </p:spPr>
        <p:txBody>
          <a:bodyPr vert="horz" lIns="128698" tIns="64351" rIns="128698" bIns="64351" rtlCol="0" anchor="b"/>
          <a:lstStyle>
            <a:lvl1pPr algn="r">
              <a:defRPr sz="1700"/>
            </a:lvl1pPr>
          </a:lstStyle>
          <a:p>
            <a:fld id="{147E826F-A87D-435A-B3FF-2009D62C6D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7203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38892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1pPr>
    <a:lvl2pPr marL="619446" algn="l" defTabSz="1238892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2pPr>
    <a:lvl3pPr marL="1238892" algn="l" defTabSz="1238892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3pPr>
    <a:lvl4pPr marL="1858340" algn="l" defTabSz="1238892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4pPr>
    <a:lvl5pPr marL="2477786" algn="l" defTabSz="1238892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5pPr>
    <a:lvl6pPr marL="3097232" algn="l" defTabSz="1238892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6pPr>
    <a:lvl7pPr marL="3716678" algn="l" defTabSz="1238892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7pPr>
    <a:lvl8pPr marL="4336124" algn="l" defTabSz="1238892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8pPr>
    <a:lvl9pPr marL="4955572" algn="l" defTabSz="1238892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E826F-A87D-435A-B3FF-2009D62C6D4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1103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E826F-A87D-435A-B3FF-2009D62C6D4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8648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E826F-A87D-435A-B3FF-2009D62C6D4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6306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 userDrawn="1"/>
        </p:nvSpPr>
        <p:spPr>
          <a:xfrm>
            <a:off x="0" y="0"/>
            <a:ext cx="40915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</a:rPr>
              <a:t>1. </a:t>
            </a:r>
            <a:r>
              <a:rPr kumimoji="1" lang="ja-JP" altLang="en-US" sz="6000" dirty="0">
                <a:solidFill>
                  <a:schemeClr val="bg1"/>
                </a:solidFill>
              </a:rPr>
              <a:t>要求分析</a:t>
            </a:r>
          </a:p>
        </p:txBody>
      </p:sp>
    </p:spTree>
    <p:extLst>
      <p:ext uri="{BB962C8B-B14F-4D97-AF65-F5344CB8AC3E}">
        <p14:creationId xmlns:p14="http://schemas.microsoft.com/office/powerpoint/2010/main" val="163452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 userDrawn="1"/>
        </p:nvSpPr>
        <p:spPr>
          <a:xfrm>
            <a:off x="0" y="0"/>
            <a:ext cx="40915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</a:rPr>
              <a:t>2. </a:t>
            </a:r>
            <a:r>
              <a:rPr kumimoji="1" lang="ja-JP" altLang="en-US" sz="6000" dirty="0">
                <a:solidFill>
                  <a:schemeClr val="bg1"/>
                </a:solidFill>
              </a:rPr>
              <a:t>機能</a:t>
            </a:r>
          </a:p>
        </p:txBody>
      </p:sp>
    </p:spTree>
    <p:extLst>
      <p:ext uri="{BB962C8B-B14F-4D97-AF65-F5344CB8AC3E}">
        <p14:creationId xmlns:p14="http://schemas.microsoft.com/office/powerpoint/2010/main" val="1821781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 userDrawn="1"/>
        </p:nvSpPr>
        <p:spPr>
          <a:xfrm>
            <a:off x="0" y="0"/>
            <a:ext cx="40915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</a:rPr>
              <a:t>3.</a:t>
            </a:r>
            <a:r>
              <a:rPr kumimoji="1" lang="en-US" altLang="ja-JP" sz="6000" baseline="0" dirty="0">
                <a:solidFill>
                  <a:schemeClr val="bg1"/>
                </a:solidFill>
              </a:rPr>
              <a:t> </a:t>
            </a:r>
            <a:r>
              <a:rPr kumimoji="1" lang="ja-JP" altLang="en-US" sz="6000" baseline="0" dirty="0">
                <a:solidFill>
                  <a:schemeClr val="bg1"/>
                </a:solidFill>
              </a:rPr>
              <a:t>戦略構造</a:t>
            </a:r>
            <a:endParaRPr kumimoji="1" lang="ja-JP" alt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800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 userDrawn="1"/>
        </p:nvSpPr>
        <p:spPr>
          <a:xfrm>
            <a:off x="0" y="0"/>
            <a:ext cx="40915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</a:rPr>
              <a:t>4.</a:t>
            </a:r>
            <a:r>
              <a:rPr kumimoji="1" lang="en-US" altLang="ja-JP" sz="6000" baseline="0" dirty="0">
                <a:solidFill>
                  <a:schemeClr val="bg1"/>
                </a:solidFill>
              </a:rPr>
              <a:t> </a:t>
            </a:r>
            <a:r>
              <a:rPr kumimoji="1" lang="ja-JP" altLang="en-US" sz="6000" baseline="0" dirty="0">
                <a:solidFill>
                  <a:schemeClr val="bg1"/>
                </a:solidFill>
              </a:rPr>
              <a:t>振舞</a:t>
            </a:r>
            <a:endParaRPr kumimoji="1" lang="en-US" altLang="ja-JP" sz="600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540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 userDrawn="1"/>
        </p:nvSpPr>
        <p:spPr>
          <a:xfrm>
            <a:off x="0" y="0"/>
            <a:ext cx="40915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</a:rPr>
              <a:t>5.</a:t>
            </a:r>
            <a:r>
              <a:rPr kumimoji="1" lang="en-US" altLang="ja-JP" sz="6000" baseline="0" dirty="0">
                <a:solidFill>
                  <a:schemeClr val="bg1"/>
                </a:solidFill>
              </a:rPr>
              <a:t> </a:t>
            </a:r>
            <a:r>
              <a:rPr kumimoji="1" lang="ja-JP" altLang="en-US" sz="6000" baseline="0" dirty="0">
                <a:solidFill>
                  <a:schemeClr val="bg1"/>
                </a:solidFill>
              </a:rPr>
              <a:t>課題</a:t>
            </a:r>
            <a:endParaRPr kumimoji="1" lang="ja-JP" alt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080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0"/>
            <a:ext cx="15119350" cy="9525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 userDrawn="1"/>
        </p:nvSpPr>
        <p:spPr>
          <a:xfrm>
            <a:off x="10912337" y="122307"/>
            <a:ext cx="35956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solidFill>
                  <a:schemeClr val="bg1"/>
                </a:solidFill>
              </a:rPr>
              <a:t>香川大学</a:t>
            </a:r>
            <a:r>
              <a:rPr kumimoji="1" lang="en-US" altLang="ja-JP" sz="4000" dirty="0">
                <a:solidFill>
                  <a:schemeClr val="bg1"/>
                </a:solidFill>
              </a:rPr>
              <a:t>SLP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283"/>
          <a:stretch/>
        </p:blipFill>
        <p:spPr>
          <a:xfrm>
            <a:off x="13920290" y="156848"/>
            <a:ext cx="1413224" cy="79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46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0" r:id="rId2"/>
    <p:sldLayoutId id="2147483677" r:id="rId3"/>
    <p:sldLayoutId id="2147483678" r:id="rId4"/>
    <p:sldLayoutId id="2147483679" r:id="rId5"/>
  </p:sldLayoutIdLst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kumimoji="1"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kumimoji="1"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7"/>
          <p:cNvGrpSpPr/>
          <p:nvPr/>
        </p:nvGrpSpPr>
        <p:grpSpPr>
          <a:xfrm>
            <a:off x="5314932" y="6731028"/>
            <a:ext cx="1047220" cy="1986943"/>
            <a:chOff x="10115907" y="4022152"/>
            <a:chExt cx="413861" cy="895838"/>
          </a:xfrm>
        </p:grpSpPr>
        <p:pic>
          <p:nvPicPr>
            <p:cNvPr id="99" name="図 9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267895">
              <a:off x="9874919" y="4263140"/>
              <a:ext cx="895838" cy="413861"/>
            </a:xfrm>
            <a:prstGeom prst="rect">
              <a:avLst/>
            </a:prstGeom>
          </p:spPr>
        </p:pic>
        <p:sp>
          <p:nvSpPr>
            <p:cNvPr id="100" name="フリーフォーム 99"/>
            <p:cNvSpPr/>
            <p:nvPr/>
          </p:nvSpPr>
          <p:spPr>
            <a:xfrm>
              <a:off x="10169410" y="4722623"/>
              <a:ext cx="96890" cy="47823"/>
            </a:xfrm>
            <a:custGeom>
              <a:avLst/>
              <a:gdLst>
                <a:gd name="connsiteX0" fmla="*/ 152400 w 152400"/>
                <a:gd name="connsiteY0" fmla="*/ 95250 h 95250"/>
                <a:gd name="connsiteX1" fmla="*/ 0 w 152400"/>
                <a:gd name="connsiteY1" fmla="*/ 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95250">
                  <a:moveTo>
                    <a:pt x="152400" y="95250"/>
                  </a:moveTo>
                  <a:cubicBezTo>
                    <a:pt x="87312" y="73025"/>
                    <a:pt x="22225" y="50800"/>
                    <a:pt x="0" y="0"/>
                  </a:cubicBezTo>
                </a:path>
              </a:pathLst>
            </a:custGeom>
            <a:noFill/>
            <a:ln w="730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TextBox 8"/>
          <p:cNvSpPr txBox="1"/>
          <p:nvPr/>
        </p:nvSpPr>
        <p:spPr>
          <a:xfrm>
            <a:off x="146998" y="1198716"/>
            <a:ext cx="2159566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solidFill>
                  <a:schemeClr val="bg1"/>
                </a:solidFill>
                <a:latin typeface="Migu 1M" panose="020B0509020203020207" pitchFamily="49" charset="-128"/>
                <a:ea typeface="Migu 1M" panose="020B0509020203020207" pitchFamily="49" charset="-128"/>
                <a:cs typeface="Migu 1M Regular"/>
              </a:rPr>
              <a:t>1-1 </a:t>
            </a:r>
            <a:r>
              <a:rPr lang="ja-JP" altLang="en-US" sz="2400" dirty="0" smtClean="0">
                <a:solidFill>
                  <a:schemeClr val="bg1"/>
                </a:solidFill>
                <a:latin typeface="Migu 1M" panose="020B0509020203020207" pitchFamily="49" charset="-128"/>
                <a:ea typeface="Migu 1M" panose="020B0509020203020207" pitchFamily="49" charset="-128"/>
                <a:cs typeface="Migu 1M Regular"/>
              </a:rPr>
              <a:t>課題</a:t>
            </a:r>
            <a:r>
              <a:rPr lang="ja-JP" altLang="en-US" sz="2400" dirty="0">
                <a:solidFill>
                  <a:schemeClr val="bg1"/>
                </a:solidFill>
                <a:latin typeface="Migu 1M" panose="020B0509020203020207" pitchFamily="49" charset="-128"/>
                <a:ea typeface="Migu 1M" panose="020B0509020203020207" pitchFamily="49" charset="-128"/>
                <a:cs typeface="Migu 1M Regular"/>
              </a:rPr>
              <a:t>設定</a:t>
            </a:r>
            <a:endParaRPr lang="en-US" sz="2400" dirty="0">
              <a:solidFill>
                <a:schemeClr val="bg1"/>
              </a:solidFill>
              <a:latin typeface="Migu 1M" panose="020B0509020203020207" pitchFamily="49" charset="-128"/>
              <a:ea typeface="Migu 1M" panose="020B0509020203020207" pitchFamily="49" charset="-128"/>
              <a:cs typeface="Migu 1M Regular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8856670" y="4121181"/>
            <a:ext cx="1059075" cy="1276653"/>
            <a:chOff x="10516365" y="1750753"/>
            <a:chExt cx="702751" cy="1070380"/>
          </a:xfrm>
        </p:grpSpPr>
        <p:grpSp>
          <p:nvGrpSpPr>
            <p:cNvPr id="5" name="Group 4"/>
            <p:cNvGrpSpPr/>
            <p:nvPr/>
          </p:nvGrpSpPr>
          <p:grpSpPr>
            <a:xfrm>
              <a:off x="10516365" y="1750753"/>
              <a:ext cx="702751" cy="1070380"/>
              <a:chOff x="10753372" y="1714209"/>
              <a:chExt cx="903050" cy="1482460"/>
            </a:xfrm>
          </p:grpSpPr>
          <p:sp>
            <p:nvSpPr>
              <p:cNvPr id="16" name="台形 15"/>
              <p:cNvSpPr/>
              <p:nvPr/>
            </p:nvSpPr>
            <p:spPr>
              <a:xfrm>
                <a:off x="10753372" y="3021370"/>
                <a:ext cx="903050" cy="175299"/>
              </a:xfrm>
              <a:prstGeom prst="trapezoid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2" name="図 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10461389" y="2163661"/>
                <a:ext cx="1442868" cy="543963"/>
              </a:xfrm>
              <a:prstGeom prst="rect">
                <a:avLst/>
              </a:prstGeom>
            </p:spPr>
          </p:pic>
        </p:grpSp>
        <p:sp>
          <p:nvSpPr>
            <p:cNvPr id="29" name="フリーフォーム 28"/>
            <p:cNvSpPr/>
            <p:nvPr/>
          </p:nvSpPr>
          <p:spPr>
            <a:xfrm>
              <a:off x="10647451" y="2441884"/>
              <a:ext cx="68455" cy="60034"/>
            </a:xfrm>
            <a:custGeom>
              <a:avLst/>
              <a:gdLst>
                <a:gd name="connsiteX0" fmla="*/ 83619 w 83619"/>
                <a:gd name="connsiteY0" fmla="*/ 152400 h 152400"/>
                <a:gd name="connsiteX1" fmla="*/ 16944 w 83619"/>
                <a:gd name="connsiteY1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3619" h="152400">
                  <a:moveTo>
                    <a:pt x="83619" y="152400"/>
                  </a:moveTo>
                  <a:cubicBezTo>
                    <a:pt x="27263" y="95250"/>
                    <a:pt x="-29093" y="38100"/>
                    <a:pt x="16944" y="0"/>
                  </a:cubicBezTo>
                </a:path>
              </a:pathLst>
            </a:custGeom>
            <a:noFill/>
            <a:ln w="920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289942" y="6512448"/>
            <a:ext cx="1047220" cy="1986943"/>
            <a:chOff x="10119001" y="4075114"/>
            <a:chExt cx="413861" cy="895838"/>
          </a:xfrm>
        </p:grpSpPr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267895">
              <a:off x="9878013" y="4316102"/>
              <a:ext cx="895838" cy="413861"/>
            </a:xfrm>
            <a:prstGeom prst="rect">
              <a:avLst/>
            </a:prstGeom>
          </p:spPr>
        </p:pic>
        <p:sp>
          <p:nvSpPr>
            <p:cNvPr id="30" name="フリーフォーム 29"/>
            <p:cNvSpPr/>
            <p:nvPr/>
          </p:nvSpPr>
          <p:spPr>
            <a:xfrm>
              <a:off x="10169410" y="4722623"/>
              <a:ext cx="96890" cy="47823"/>
            </a:xfrm>
            <a:custGeom>
              <a:avLst/>
              <a:gdLst>
                <a:gd name="connsiteX0" fmla="*/ 152400 w 152400"/>
                <a:gd name="connsiteY0" fmla="*/ 95250 h 95250"/>
                <a:gd name="connsiteX1" fmla="*/ 0 w 152400"/>
                <a:gd name="connsiteY1" fmla="*/ 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95250">
                  <a:moveTo>
                    <a:pt x="152400" y="95250"/>
                  </a:moveTo>
                  <a:cubicBezTo>
                    <a:pt x="87312" y="73025"/>
                    <a:pt x="22225" y="50800"/>
                    <a:pt x="0" y="0"/>
                  </a:cubicBezTo>
                </a:path>
              </a:pathLst>
            </a:custGeom>
            <a:noFill/>
            <a:ln w="730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5" name="グループ化 74"/>
          <p:cNvGrpSpPr/>
          <p:nvPr/>
        </p:nvGrpSpPr>
        <p:grpSpPr>
          <a:xfrm>
            <a:off x="8846069" y="5612590"/>
            <a:ext cx="1080275" cy="1220154"/>
            <a:chOff x="10068076" y="3069866"/>
            <a:chExt cx="942453" cy="1062404"/>
          </a:xfrm>
        </p:grpSpPr>
        <p:sp>
          <p:nvSpPr>
            <p:cNvPr id="52" name="台形 15"/>
            <p:cNvSpPr/>
            <p:nvPr/>
          </p:nvSpPr>
          <p:spPr>
            <a:xfrm>
              <a:off x="10068076" y="4005312"/>
              <a:ext cx="942453" cy="126958"/>
            </a:xfrm>
            <a:prstGeom prst="trapezoid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9985207" y="3307005"/>
              <a:ext cx="1045437" cy="571160"/>
            </a:xfrm>
            <a:prstGeom prst="rect">
              <a:avLst/>
            </a:prstGeom>
            <a:scene3d>
              <a:camera prst="orthographicFront">
                <a:rot lat="0" lon="10799999" rev="10799999"/>
              </a:camera>
              <a:lightRig rig="threePt" dir="t"/>
            </a:scene3d>
          </p:spPr>
        </p:pic>
        <p:sp>
          <p:nvSpPr>
            <p:cNvPr id="40" name="フリーフォーム 39"/>
            <p:cNvSpPr/>
            <p:nvPr/>
          </p:nvSpPr>
          <p:spPr>
            <a:xfrm>
              <a:off x="10199841" y="3996895"/>
              <a:ext cx="145951" cy="68282"/>
            </a:xfrm>
            <a:custGeom>
              <a:avLst/>
              <a:gdLst>
                <a:gd name="connsiteX0" fmla="*/ 133350 w 133350"/>
                <a:gd name="connsiteY0" fmla="*/ 0 h 76200"/>
                <a:gd name="connsiteX1" fmla="*/ 0 w 133350"/>
                <a:gd name="connsiteY1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350" h="76200">
                  <a:moveTo>
                    <a:pt x="133350" y="0"/>
                  </a:moveTo>
                  <a:lnTo>
                    <a:pt x="0" y="76200"/>
                  </a:lnTo>
                </a:path>
              </a:pathLst>
            </a:cu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2" name="TextBox 8"/>
          <p:cNvSpPr txBox="1"/>
          <p:nvPr/>
        </p:nvSpPr>
        <p:spPr>
          <a:xfrm>
            <a:off x="8143220" y="1198715"/>
            <a:ext cx="2025509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>
                <a:solidFill>
                  <a:schemeClr val="bg1"/>
                </a:solidFill>
                <a:latin typeface="Migu 1M" panose="020B0509020203020207" pitchFamily="49" charset="-128"/>
                <a:ea typeface="Migu 1M" panose="020B0509020203020207" pitchFamily="49" charset="-128"/>
                <a:cs typeface="Migu 1M Regular"/>
              </a:rPr>
              <a:t>スタイル一覧</a:t>
            </a:r>
            <a:endParaRPr lang="en-US" altLang="ja-JP" sz="2400" dirty="0">
              <a:solidFill>
                <a:schemeClr val="bg1"/>
              </a:solidFill>
              <a:latin typeface="Migu 1M" panose="020B0509020203020207" pitchFamily="49" charset="-128"/>
              <a:ea typeface="Migu 1M" panose="020B0509020203020207" pitchFamily="49" charset="-128"/>
              <a:cs typeface="Migu 1M Regular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93"/>
          <a:stretch/>
        </p:blipFill>
        <p:spPr>
          <a:xfrm>
            <a:off x="6090483" y="1487030"/>
            <a:ext cx="1503654" cy="1418566"/>
          </a:xfrm>
          <a:prstGeom prst="rect">
            <a:avLst/>
          </a:prstGeom>
        </p:spPr>
      </p:pic>
      <p:sp>
        <p:nvSpPr>
          <p:cNvPr id="67" name="テキスト ボックス 31"/>
          <p:cNvSpPr txBox="1"/>
          <p:nvPr/>
        </p:nvSpPr>
        <p:spPr>
          <a:xfrm>
            <a:off x="267370" y="1782301"/>
            <a:ext cx="6148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00" dirty="0">
                <a:latin typeface="Migu 1M" panose="020B0509020203020207" pitchFamily="49" charset="-128"/>
                <a:ea typeface="Migu 1M" panose="020B0509020203020207" pitchFamily="49" charset="-128"/>
              </a:rPr>
              <a:t>選択課題 </a:t>
            </a:r>
            <a:r>
              <a:rPr lang="en-US" altLang="ja-JP" sz="1800" dirty="0">
                <a:latin typeface="Migu 1M" panose="020B0509020203020207" pitchFamily="49" charset="-128"/>
                <a:ea typeface="Migu 1M" panose="020B0509020203020207" pitchFamily="49" charset="-128"/>
              </a:rPr>
              <a:t>: </a:t>
            </a:r>
            <a:r>
              <a:rPr lang="ja-JP" altLang="en-US" sz="1800" dirty="0" smtClean="0">
                <a:latin typeface="Migu 1M" panose="020B0509020203020207" pitchFamily="49" charset="-128"/>
                <a:ea typeface="Migu 1M" panose="020B0509020203020207" pitchFamily="49" charset="-128"/>
              </a:rPr>
              <a:t>ルックアップゲートを通過する</a:t>
            </a:r>
            <a:endParaRPr lang="en-US" altLang="ja-JP" sz="1800" dirty="0">
              <a:latin typeface="Migu 1M" panose="020B0509020203020207" pitchFamily="49" charset="-128"/>
              <a:ea typeface="Migu 1M" panose="020B0509020203020207" pitchFamily="49" charset="-128"/>
            </a:endParaRPr>
          </a:p>
          <a:p>
            <a:r>
              <a:rPr lang="ja-JP" altLang="en-US" sz="1800" dirty="0">
                <a:latin typeface="Migu 1M" panose="020B0509020203020207" pitchFamily="49" charset="-128"/>
                <a:ea typeface="Migu 1M" panose="020B0509020203020207" pitchFamily="49" charset="-128"/>
              </a:rPr>
              <a:t>目標設定 </a:t>
            </a:r>
            <a:r>
              <a:rPr lang="en-US" altLang="ja-JP" sz="1800" dirty="0">
                <a:latin typeface="Migu 1M" panose="020B0509020203020207" pitchFamily="49" charset="-128"/>
                <a:ea typeface="Migu 1M" panose="020B0509020203020207" pitchFamily="49" charset="-128"/>
              </a:rPr>
              <a:t>: </a:t>
            </a:r>
            <a:r>
              <a:rPr lang="ja-JP" altLang="en-US" sz="1800" dirty="0">
                <a:latin typeface="Migu 1M" panose="020B0509020203020207" pitchFamily="49" charset="-128"/>
                <a:ea typeface="Migu 1M" panose="020B0509020203020207" pitchFamily="49" charset="-128"/>
              </a:rPr>
              <a:t>ルックアップゲートをシングルで攻略する</a:t>
            </a:r>
            <a:endParaRPr lang="en-US" altLang="ja-JP" sz="1800" dirty="0">
              <a:latin typeface="Migu 1M" panose="020B0509020203020207" pitchFamily="49" charset="-128"/>
              <a:ea typeface="Migu 1M" panose="020B0509020203020207" pitchFamily="49" charset="-128"/>
            </a:endParaRPr>
          </a:p>
        </p:txBody>
      </p:sp>
      <p:sp>
        <p:nvSpPr>
          <p:cNvPr id="68" name="TextBox 8"/>
          <p:cNvSpPr txBox="1"/>
          <p:nvPr/>
        </p:nvSpPr>
        <p:spPr>
          <a:xfrm>
            <a:off x="146998" y="2905596"/>
            <a:ext cx="2775119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solidFill>
                  <a:schemeClr val="bg1"/>
                </a:solidFill>
                <a:latin typeface="Migu 1M" panose="020B0509020203020207" pitchFamily="49" charset="-128"/>
                <a:ea typeface="Migu 1M" panose="020B0509020203020207" pitchFamily="49" charset="-128"/>
                <a:cs typeface="Migu 1M Regular"/>
              </a:rPr>
              <a:t>1-2 </a:t>
            </a:r>
            <a:r>
              <a:rPr lang="ja-JP" altLang="en-US" sz="2400" dirty="0" smtClean="0">
                <a:solidFill>
                  <a:schemeClr val="bg1"/>
                </a:solidFill>
                <a:latin typeface="Migu 1M" panose="020B0509020203020207" pitchFamily="49" charset="-128"/>
                <a:ea typeface="Migu 1M" panose="020B0509020203020207" pitchFamily="49" charset="-128"/>
                <a:cs typeface="Migu 1M Regular"/>
              </a:rPr>
              <a:t>攻略</a:t>
            </a:r>
            <a:r>
              <a:rPr lang="ja-JP" altLang="en-US" sz="2400" dirty="0">
                <a:solidFill>
                  <a:schemeClr val="bg1"/>
                </a:solidFill>
                <a:latin typeface="Migu 1M" panose="020B0509020203020207" pitchFamily="49" charset="-128"/>
                <a:ea typeface="Migu 1M" panose="020B0509020203020207" pitchFamily="49" charset="-128"/>
                <a:cs typeface="Migu 1M Regular"/>
              </a:rPr>
              <a:t>のながれ</a:t>
            </a:r>
            <a:endParaRPr lang="en-US" sz="2400" dirty="0">
              <a:solidFill>
                <a:schemeClr val="bg1"/>
              </a:solidFill>
              <a:latin typeface="Migu 1M" panose="020B0509020203020207" pitchFamily="49" charset="-128"/>
              <a:ea typeface="Migu 1M" panose="020B0509020203020207" pitchFamily="49" charset="-128"/>
              <a:cs typeface="Migu 1M Regular"/>
            </a:endParaRPr>
          </a:p>
        </p:txBody>
      </p:sp>
      <p:sp>
        <p:nvSpPr>
          <p:cNvPr id="69" name="テキスト ボックス 31"/>
          <p:cNvSpPr txBox="1"/>
          <p:nvPr/>
        </p:nvSpPr>
        <p:spPr>
          <a:xfrm>
            <a:off x="267370" y="3550736"/>
            <a:ext cx="479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00" dirty="0">
                <a:latin typeface="Migu 1M" panose="020B0509020203020207" pitchFamily="49" charset="-128"/>
                <a:ea typeface="Migu 1M" panose="020B0509020203020207" pitchFamily="49" charset="-128"/>
              </a:rPr>
              <a:t>〇 事前条件</a:t>
            </a:r>
            <a:endParaRPr lang="en-US" altLang="ja-JP" sz="1800" dirty="0">
              <a:latin typeface="Migu 1M" panose="020B0509020203020207" pitchFamily="49" charset="-128"/>
              <a:ea typeface="Migu 1M" panose="020B0509020203020207" pitchFamily="49" charset="-128"/>
            </a:endParaRPr>
          </a:p>
        </p:txBody>
      </p:sp>
      <p:sp>
        <p:nvSpPr>
          <p:cNvPr id="70" name="テキスト ボックス 31"/>
          <p:cNvSpPr txBox="1"/>
          <p:nvPr/>
        </p:nvSpPr>
        <p:spPr>
          <a:xfrm>
            <a:off x="267370" y="4047471"/>
            <a:ext cx="78860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Migu 1M" panose="020B0509020203020207" pitchFamily="49" charset="-128"/>
                <a:ea typeface="Migu 1M" panose="020B0509020203020207" pitchFamily="49" charset="-128"/>
              </a:rPr>
              <a:t>・ゴールゲート</a:t>
            </a:r>
            <a:r>
              <a:rPr lang="en-US" altLang="ja-JP" sz="1600" dirty="0">
                <a:latin typeface="Migu 1M" panose="020B0509020203020207" pitchFamily="49" charset="-128"/>
                <a:ea typeface="Migu 1M" panose="020B0509020203020207" pitchFamily="49" charset="-128"/>
              </a:rPr>
              <a:t>L</a:t>
            </a:r>
            <a:r>
              <a:rPr lang="ja-JP" altLang="en-US" sz="1600" dirty="0">
                <a:latin typeface="Migu 1M" panose="020B0509020203020207" pitchFamily="49" charset="-128"/>
                <a:ea typeface="Migu 1M" panose="020B0509020203020207" pitchFamily="49" charset="-128"/>
              </a:rPr>
              <a:t>をクリアし、ルックアップゲート前の灰色の線を通過している</a:t>
            </a:r>
            <a:endParaRPr lang="en-US" altLang="ja-JP" sz="1600" dirty="0">
              <a:latin typeface="Migu 1M" panose="020B0509020203020207" pitchFamily="49" charset="-128"/>
              <a:ea typeface="Migu 1M" panose="020B0509020203020207" pitchFamily="49" charset="-128"/>
            </a:endParaRPr>
          </a:p>
          <a:p>
            <a:r>
              <a:rPr lang="ja-JP" altLang="en-US" sz="1600" dirty="0">
                <a:latin typeface="Migu 1M" panose="020B0509020203020207" pitchFamily="49" charset="-128"/>
                <a:ea typeface="Migu 1M" panose="020B0509020203020207" pitchFamily="49" charset="-128"/>
              </a:rPr>
              <a:t>・走行体</a:t>
            </a:r>
            <a:r>
              <a:rPr lang="ja-JP" altLang="en-US" sz="1600" dirty="0" smtClean="0">
                <a:latin typeface="Migu 1M" panose="020B0509020203020207" pitchFamily="49" charset="-128"/>
                <a:ea typeface="Migu 1M" panose="020B0509020203020207" pitchFamily="49" charset="-128"/>
              </a:rPr>
              <a:t>は倒立走行</a:t>
            </a:r>
            <a:r>
              <a:rPr lang="ja-JP" altLang="en-US" sz="1600" dirty="0">
                <a:latin typeface="Migu 1M" panose="020B0509020203020207" pitchFamily="49" charset="-128"/>
                <a:ea typeface="Migu 1M" panose="020B0509020203020207" pitchFamily="49" charset="-128"/>
              </a:rPr>
              <a:t>を行っている</a:t>
            </a:r>
            <a:endParaRPr lang="en-US" altLang="ja-JP" sz="1600" dirty="0">
              <a:latin typeface="Migu 1M" panose="020B0509020203020207" pitchFamily="49" charset="-128"/>
              <a:ea typeface="Migu 1M" panose="020B0509020203020207" pitchFamily="49" charset="-128"/>
            </a:endParaRPr>
          </a:p>
          <a:p>
            <a:r>
              <a:rPr lang="ja-JP" altLang="en-US" sz="1600" dirty="0">
                <a:latin typeface="Migu 1M" panose="020B0509020203020207" pitchFamily="49" charset="-128"/>
                <a:ea typeface="Migu 1M" panose="020B0509020203020207" pitchFamily="49" charset="-128"/>
              </a:rPr>
              <a:t>・走行体は緩やかなスピードで走行している</a:t>
            </a:r>
            <a:endParaRPr lang="en-US" altLang="ja-JP" sz="1600" dirty="0">
              <a:latin typeface="Migu 1M" panose="020B0509020203020207" pitchFamily="49" charset="-128"/>
              <a:ea typeface="Migu 1M" panose="020B0509020203020207" pitchFamily="49" charset="-128"/>
            </a:endParaRPr>
          </a:p>
        </p:txBody>
      </p:sp>
      <p:sp>
        <p:nvSpPr>
          <p:cNvPr id="71" name="テキスト ボックス 31"/>
          <p:cNvSpPr txBox="1"/>
          <p:nvPr/>
        </p:nvSpPr>
        <p:spPr>
          <a:xfrm>
            <a:off x="267370" y="4934423"/>
            <a:ext cx="479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00" dirty="0">
                <a:latin typeface="Migu 1M" panose="020B0509020203020207" pitchFamily="49" charset="-128"/>
                <a:ea typeface="Migu 1M" panose="020B0509020203020207" pitchFamily="49" charset="-128"/>
              </a:rPr>
              <a:t>〇 攻略のながれ</a:t>
            </a:r>
            <a:endParaRPr lang="en-US" altLang="ja-JP" sz="1800" dirty="0">
              <a:latin typeface="Migu 1M" panose="020B0509020203020207" pitchFamily="49" charset="-128"/>
              <a:ea typeface="Migu 1M" panose="020B0509020203020207" pitchFamily="49" charset="-128"/>
            </a:endParaRPr>
          </a:p>
        </p:txBody>
      </p:sp>
      <p:sp>
        <p:nvSpPr>
          <p:cNvPr id="72" name="テキスト ボックス 31"/>
          <p:cNvSpPr txBox="1"/>
          <p:nvPr/>
        </p:nvSpPr>
        <p:spPr>
          <a:xfrm>
            <a:off x="328330" y="5399334"/>
            <a:ext cx="78860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Migu 1M" panose="020B0509020203020207" pitchFamily="49" charset="-128"/>
                <a:ea typeface="Migu 1M" panose="020B0509020203020207" pitchFamily="49" charset="-128"/>
              </a:rPr>
              <a:t>① </a:t>
            </a:r>
            <a:r>
              <a:rPr lang="ja-JP" altLang="en-US" sz="1600" dirty="0" smtClean="0">
                <a:latin typeface="Migu 1M" panose="020B0509020203020207" pitchFamily="49" charset="-128"/>
                <a:ea typeface="Migu 1M" panose="020B0509020203020207" pitchFamily="49" charset="-128"/>
              </a:rPr>
              <a:t>ライントレースを</a:t>
            </a:r>
            <a:r>
              <a:rPr lang="ja-JP" altLang="en-US" sz="1600" dirty="0" smtClean="0">
                <a:latin typeface="Migu 1M" panose="020B0509020203020207" pitchFamily="49" charset="-128"/>
                <a:ea typeface="Migu 1M" panose="020B0509020203020207" pitchFamily="49" charset="-128"/>
              </a:rPr>
              <a:t>行いながらゲートを検知</a:t>
            </a:r>
            <a:r>
              <a:rPr lang="ja-JP" altLang="en-US" sz="1600" dirty="0">
                <a:latin typeface="Migu 1M" panose="020B0509020203020207" pitchFamily="49" charset="-128"/>
                <a:ea typeface="Migu 1M" panose="020B0509020203020207" pitchFamily="49" charset="-128"/>
              </a:rPr>
              <a:t>する</a:t>
            </a:r>
            <a:endParaRPr lang="en-US" altLang="ja-JP" sz="1600" dirty="0">
              <a:latin typeface="Migu 1M" panose="020B0509020203020207" pitchFamily="49" charset="-128"/>
              <a:ea typeface="Migu 1M" panose="020B0509020203020207" pitchFamily="49" charset="-128"/>
            </a:endParaRPr>
          </a:p>
          <a:p>
            <a:r>
              <a:rPr lang="ja-JP" altLang="en-US" sz="1600" dirty="0">
                <a:latin typeface="Migu 1M" panose="020B0509020203020207" pitchFamily="49" charset="-128"/>
                <a:ea typeface="Migu 1M" panose="020B0509020203020207" pitchFamily="49" charset="-128"/>
              </a:rPr>
              <a:t>② ゲートを通れるように姿勢を変える</a:t>
            </a:r>
            <a:endParaRPr lang="en-US" altLang="ja-JP" sz="1600" dirty="0">
              <a:latin typeface="Migu 1M" panose="020B0509020203020207" pitchFamily="49" charset="-128"/>
              <a:ea typeface="Migu 1M" panose="020B0509020203020207" pitchFamily="49" charset="-128"/>
            </a:endParaRPr>
          </a:p>
          <a:p>
            <a:r>
              <a:rPr lang="ja-JP" altLang="en-US" sz="1600" dirty="0">
                <a:latin typeface="Migu 1M" panose="020B0509020203020207" pitchFamily="49" charset="-128"/>
                <a:ea typeface="Migu 1M" panose="020B0509020203020207" pitchFamily="49" charset="-128"/>
              </a:rPr>
              <a:t>③ ゲートを通過する</a:t>
            </a:r>
            <a:endParaRPr lang="en-US" altLang="ja-JP" sz="1600" dirty="0">
              <a:latin typeface="Migu 1M" panose="020B0509020203020207" pitchFamily="49" charset="-128"/>
              <a:ea typeface="Migu 1M" panose="020B0509020203020207" pitchFamily="49" charset="-128"/>
            </a:endParaRPr>
          </a:p>
        </p:txBody>
      </p:sp>
      <p:grpSp>
        <p:nvGrpSpPr>
          <p:cNvPr id="73" name="Group 14"/>
          <p:cNvGrpSpPr/>
          <p:nvPr/>
        </p:nvGrpSpPr>
        <p:grpSpPr>
          <a:xfrm>
            <a:off x="564873" y="6616030"/>
            <a:ext cx="1040722" cy="2007387"/>
            <a:chOff x="10638898" y="1750752"/>
            <a:chExt cx="423310" cy="1041793"/>
          </a:xfrm>
        </p:grpSpPr>
        <p:pic>
          <p:nvPicPr>
            <p:cNvPr id="81" name="図 8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329656" y="2059994"/>
              <a:ext cx="1041793" cy="423310"/>
            </a:xfrm>
            <a:prstGeom prst="rect">
              <a:avLst/>
            </a:prstGeom>
          </p:spPr>
        </p:pic>
        <p:sp>
          <p:nvSpPr>
            <p:cNvPr id="77" name="フリーフォーム 76"/>
            <p:cNvSpPr/>
            <p:nvPr/>
          </p:nvSpPr>
          <p:spPr>
            <a:xfrm>
              <a:off x="10647451" y="2441884"/>
              <a:ext cx="68455" cy="60034"/>
            </a:xfrm>
            <a:custGeom>
              <a:avLst/>
              <a:gdLst>
                <a:gd name="connsiteX0" fmla="*/ 83619 w 83619"/>
                <a:gd name="connsiteY0" fmla="*/ 152400 h 152400"/>
                <a:gd name="connsiteX1" fmla="*/ 16944 w 83619"/>
                <a:gd name="connsiteY1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3619" h="152400">
                  <a:moveTo>
                    <a:pt x="83619" y="152400"/>
                  </a:moveTo>
                  <a:cubicBezTo>
                    <a:pt x="27263" y="95250"/>
                    <a:pt x="-29093" y="38100"/>
                    <a:pt x="16944" y="0"/>
                  </a:cubicBezTo>
                </a:path>
              </a:pathLst>
            </a:custGeom>
            <a:noFill/>
            <a:ln w="920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2" name="グループ化 31"/>
          <p:cNvGrpSpPr/>
          <p:nvPr/>
        </p:nvGrpSpPr>
        <p:grpSpPr>
          <a:xfrm>
            <a:off x="2002466" y="6423120"/>
            <a:ext cx="520438" cy="2279866"/>
            <a:chOff x="1999508" y="6323445"/>
            <a:chExt cx="520438" cy="2097861"/>
          </a:xfrm>
        </p:grpSpPr>
        <p:pic>
          <p:nvPicPr>
            <p:cNvPr id="10" name="図 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999508" y="6585705"/>
              <a:ext cx="520438" cy="1835601"/>
            </a:xfrm>
            <a:prstGeom prst="rect">
              <a:avLst/>
            </a:prstGeom>
          </p:spPr>
        </p:pic>
        <p:cxnSp>
          <p:nvCxnSpPr>
            <p:cNvPr id="17" name="直線コネクタ 16"/>
            <p:cNvCxnSpPr/>
            <p:nvPr/>
          </p:nvCxnSpPr>
          <p:spPr>
            <a:xfrm>
              <a:off x="2252188" y="6323445"/>
              <a:ext cx="20541" cy="2969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クリックすると新しいウィンドウで開きます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45360">
            <a:off x="1450333" y="6412020"/>
            <a:ext cx="614422" cy="612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テキスト ボックス 31"/>
          <p:cNvSpPr txBox="1"/>
          <p:nvPr/>
        </p:nvSpPr>
        <p:spPr>
          <a:xfrm>
            <a:off x="328330" y="6232786"/>
            <a:ext cx="383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Migu 1M" panose="020B0509020203020207" pitchFamily="49" charset="-128"/>
                <a:ea typeface="Migu 1M" panose="020B0509020203020207" pitchFamily="49" charset="-128"/>
              </a:rPr>
              <a:t>①</a:t>
            </a:r>
            <a:endParaRPr lang="en-US" altLang="ja-JP" sz="1600" dirty="0">
              <a:latin typeface="Migu 1M" panose="020B0509020203020207" pitchFamily="49" charset="-128"/>
              <a:ea typeface="Migu 1M" panose="020B0509020203020207" pitchFamily="49" charset="-128"/>
            </a:endParaRPr>
          </a:p>
        </p:txBody>
      </p:sp>
      <p:sp>
        <p:nvSpPr>
          <p:cNvPr id="84" name="テキスト ボックス 31"/>
          <p:cNvSpPr txBox="1"/>
          <p:nvPr/>
        </p:nvSpPr>
        <p:spPr>
          <a:xfrm>
            <a:off x="2591735" y="6236349"/>
            <a:ext cx="383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Migu 1M" panose="020B0509020203020207" pitchFamily="49" charset="-128"/>
                <a:ea typeface="Migu 1M" panose="020B0509020203020207" pitchFamily="49" charset="-128"/>
              </a:rPr>
              <a:t>②</a:t>
            </a:r>
            <a:endParaRPr lang="en-US" altLang="ja-JP" sz="1600" dirty="0">
              <a:latin typeface="Migu 1M" panose="020B0509020203020207" pitchFamily="49" charset="-128"/>
              <a:ea typeface="Migu 1M" panose="020B0509020203020207" pitchFamily="49" charset="-128"/>
            </a:endParaRPr>
          </a:p>
        </p:txBody>
      </p:sp>
      <p:grpSp>
        <p:nvGrpSpPr>
          <p:cNvPr id="89" name="グループ化 88"/>
          <p:cNvGrpSpPr/>
          <p:nvPr/>
        </p:nvGrpSpPr>
        <p:grpSpPr>
          <a:xfrm>
            <a:off x="8767853" y="7572825"/>
            <a:ext cx="1144447" cy="1324836"/>
            <a:chOff x="10097955" y="4373166"/>
            <a:chExt cx="942453" cy="963421"/>
          </a:xfrm>
        </p:grpSpPr>
        <p:sp>
          <p:nvSpPr>
            <p:cNvPr id="90" name="台形 15"/>
            <p:cNvSpPr/>
            <p:nvPr/>
          </p:nvSpPr>
          <p:spPr>
            <a:xfrm>
              <a:off x="10097955" y="5185205"/>
              <a:ext cx="942453" cy="126958"/>
            </a:xfrm>
            <a:prstGeom prst="trapezoid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91" name="Group 7"/>
            <p:cNvGrpSpPr/>
            <p:nvPr/>
          </p:nvGrpSpPr>
          <p:grpSpPr>
            <a:xfrm>
              <a:off x="10230273" y="4373166"/>
              <a:ext cx="573690" cy="963421"/>
              <a:chOff x="10115907" y="4022152"/>
              <a:chExt cx="413861" cy="895838"/>
            </a:xfrm>
          </p:grpSpPr>
          <p:pic>
            <p:nvPicPr>
              <p:cNvPr id="92" name="図 9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267895">
                <a:off x="9874919" y="4263140"/>
                <a:ext cx="895838" cy="413861"/>
              </a:xfrm>
              <a:prstGeom prst="rect">
                <a:avLst/>
              </a:prstGeom>
            </p:spPr>
          </p:pic>
          <p:sp>
            <p:nvSpPr>
              <p:cNvPr id="93" name="フリーフォーム 92"/>
              <p:cNvSpPr/>
              <p:nvPr/>
            </p:nvSpPr>
            <p:spPr>
              <a:xfrm>
                <a:off x="10169410" y="4722623"/>
                <a:ext cx="96890" cy="47823"/>
              </a:xfrm>
              <a:custGeom>
                <a:avLst/>
                <a:gdLst>
                  <a:gd name="connsiteX0" fmla="*/ 152400 w 152400"/>
                  <a:gd name="connsiteY0" fmla="*/ 95250 h 95250"/>
                  <a:gd name="connsiteX1" fmla="*/ 0 w 152400"/>
                  <a:gd name="connsiteY1" fmla="*/ 0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2400" h="95250">
                    <a:moveTo>
                      <a:pt x="152400" y="95250"/>
                    </a:moveTo>
                    <a:cubicBezTo>
                      <a:pt x="87312" y="73025"/>
                      <a:pt x="22225" y="50800"/>
                      <a:pt x="0" y="0"/>
                    </a:cubicBez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8" name="右カーブ矢印 27"/>
          <p:cNvSpPr/>
          <p:nvPr/>
        </p:nvSpPr>
        <p:spPr>
          <a:xfrm rot="3971918">
            <a:off x="3176028" y="6091073"/>
            <a:ext cx="279441" cy="904767"/>
          </a:xfrm>
          <a:prstGeom prst="curv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4" name="テキスト ボックス 31"/>
          <p:cNvSpPr txBox="1"/>
          <p:nvPr/>
        </p:nvSpPr>
        <p:spPr>
          <a:xfrm>
            <a:off x="4780478" y="6247691"/>
            <a:ext cx="383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Migu 1M" panose="020B0509020203020207" pitchFamily="49" charset="-128"/>
                <a:ea typeface="Migu 1M" panose="020B0509020203020207" pitchFamily="49" charset="-128"/>
              </a:rPr>
              <a:t>③</a:t>
            </a:r>
            <a:endParaRPr lang="en-US" altLang="ja-JP" sz="1600" dirty="0">
              <a:latin typeface="Migu 1M" panose="020B0509020203020207" pitchFamily="49" charset="-128"/>
              <a:ea typeface="Migu 1M" panose="020B0509020203020207" pitchFamily="49" charset="-128"/>
            </a:endParaRPr>
          </a:p>
        </p:txBody>
      </p:sp>
      <p:grpSp>
        <p:nvGrpSpPr>
          <p:cNvPr id="95" name="グループ化 94"/>
          <p:cNvGrpSpPr/>
          <p:nvPr/>
        </p:nvGrpSpPr>
        <p:grpSpPr>
          <a:xfrm>
            <a:off x="5838669" y="6322420"/>
            <a:ext cx="520438" cy="2363765"/>
            <a:chOff x="1999508" y="6323445"/>
            <a:chExt cx="520438" cy="2097861"/>
          </a:xfrm>
        </p:grpSpPr>
        <p:pic>
          <p:nvPicPr>
            <p:cNvPr id="96" name="図 95"/>
            <p:cNvPicPr>
              <a:picLocks noChangeAspect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999508" y="6585705"/>
              <a:ext cx="520438" cy="1835601"/>
            </a:xfrm>
            <a:prstGeom prst="rect">
              <a:avLst/>
            </a:prstGeom>
          </p:spPr>
        </p:pic>
        <p:cxnSp>
          <p:nvCxnSpPr>
            <p:cNvPr id="97" name="直線コネクタ 96"/>
            <p:cNvCxnSpPr/>
            <p:nvPr/>
          </p:nvCxnSpPr>
          <p:spPr>
            <a:xfrm>
              <a:off x="2252188" y="6323445"/>
              <a:ext cx="20541" cy="2969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テキスト ボックス 31"/>
          <p:cNvSpPr txBox="1"/>
          <p:nvPr/>
        </p:nvSpPr>
        <p:spPr>
          <a:xfrm>
            <a:off x="8367863" y="1786328"/>
            <a:ext cx="65218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Migu 1M" panose="020B0509020203020207" pitchFamily="49" charset="-128"/>
                <a:ea typeface="Migu 1M" panose="020B0509020203020207" pitchFamily="49" charset="-128"/>
              </a:rPr>
              <a:t>　ゲートを通過するためには、倒立走行をしている状態から、尻尾を使って倒れた状態にする必要がある。一度にゲートを通過できるように倒れるよりも、尻尾で支えている状態になった</a:t>
            </a:r>
            <a:r>
              <a:rPr lang="ja-JP" altLang="en-US" sz="1600" dirty="0" smtClean="0">
                <a:latin typeface="Migu 1M" panose="020B0509020203020207" pitchFamily="49" charset="-128"/>
                <a:ea typeface="Migu 1M" panose="020B0509020203020207" pitchFamily="49" charset="-128"/>
              </a:rPr>
              <a:t>後で、後ろ</a:t>
            </a:r>
            <a:r>
              <a:rPr lang="ja-JP" altLang="en-US" sz="1600" dirty="0">
                <a:latin typeface="Migu 1M" panose="020B0509020203020207" pitchFamily="49" charset="-128"/>
                <a:ea typeface="Migu 1M" panose="020B0509020203020207" pitchFamily="49" charset="-128"/>
              </a:rPr>
              <a:t>に倒れる方</a:t>
            </a:r>
            <a:r>
              <a:rPr lang="ja-JP" altLang="en-US" sz="1600" dirty="0" smtClean="0">
                <a:latin typeface="Migu 1M" panose="020B0509020203020207" pitchFamily="49" charset="-128"/>
                <a:ea typeface="Migu 1M" panose="020B0509020203020207" pitchFamily="49" charset="-128"/>
              </a:rPr>
              <a:t>が転倒</a:t>
            </a:r>
            <a:r>
              <a:rPr lang="ja-JP" altLang="en-US" sz="1600" dirty="0">
                <a:latin typeface="Migu 1M" panose="020B0509020203020207" pitchFamily="49" charset="-128"/>
                <a:ea typeface="Migu 1M" panose="020B0509020203020207" pitchFamily="49" charset="-128"/>
              </a:rPr>
              <a:t>しにくく安全だと考えた。そこで、走行体の姿勢の変更を</a:t>
            </a:r>
            <a:r>
              <a:rPr lang="en-US" altLang="ja-JP" sz="1600" dirty="0">
                <a:latin typeface="Migu 1M" panose="020B0509020203020207" pitchFamily="49" charset="-128"/>
                <a:ea typeface="Migu 1M" panose="020B0509020203020207" pitchFamily="49" charset="-128"/>
              </a:rPr>
              <a:t>3</a:t>
            </a:r>
            <a:r>
              <a:rPr lang="ja-JP" altLang="en-US" sz="1600" dirty="0">
                <a:latin typeface="Migu 1M" panose="020B0509020203020207" pitchFamily="49" charset="-128"/>
                <a:ea typeface="Migu 1M" panose="020B0509020203020207" pitchFamily="49" charset="-128"/>
              </a:rPr>
              <a:t>段階のスタイルに分けて行う。</a:t>
            </a:r>
            <a:endParaRPr lang="en-US" altLang="ja-JP" sz="1600" dirty="0">
              <a:latin typeface="Migu 1M" panose="020B0509020203020207" pitchFamily="49" charset="-128"/>
              <a:ea typeface="Migu 1M" panose="020B0509020203020207" pitchFamily="49" charset="-128"/>
            </a:endParaRPr>
          </a:p>
        </p:txBody>
      </p:sp>
      <p:sp>
        <p:nvSpPr>
          <p:cNvPr id="102" name="テキスト ボックス 31"/>
          <p:cNvSpPr txBox="1"/>
          <p:nvPr/>
        </p:nvSpPr>
        <p:spPr>
          <a:xfrm>
            <a:off x="10168729" y="4123451"/>
            <a:ext cx="479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00" dirty="0">
                <a:latin typeface="Migu 1M" panose="020B0509020203020207" pitchFamily="49" charset="-128"/>
                <a:ea typeface="Migu 1M" panose="020B0509020203020207" pitchFamily="49" charset="-128"/>
              </a:rPr>
              <a:t>〇 倒立スタイル</a:t>
            </a:r>
            <a:endParaRPr lang="en-US" altLang="ja-JP" sz="1800" dirty="0">
              <a:latin typeface="Migu 1M" panose="020B0509020203020207" pitchFamily="49" charset="-128"/>
              <a:ea typeface="Migu 1M" panose="020B0509020203020207" pitchFamily="49" charset="-128"/>
            </a:endParaRPr>
          </a:p>
        </p:txBody>
      </p:sp>
      <p:sp>
        <p:nvSpPr>
          <p:cNvPr id="103" name="テキスト ボックス 31"/>
          <p:cNvSpPr txBox="1"/>
          <p:nvPr/>
        </p:nvSpPr>
        <p:spPr>
          <a:xfrm>
            <a:off x="10168729" y="5724959"/>
            <a:ext cx="479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00" dirty="0">
                <a:latin typeface="Migu 1M" panose="020B0509020203020207" pitchFamily="49" charset="-128"/>
                <a:ea typeface="Migu 1M" panose="020B0509020203020207" pitchFamily="49" charset="-128"/>
              </a:rPr>
              <a:t>〇 尻尾スタイル</a:t>
            </a:r>
            <a:endParaRPr lang="en-US" altLang="ja-JP" sz="1800" dirty="0">
              <a:latin typeface="Migu 1M" panose="020B0509020203020207" pitchFamily="49" charset="-128"/>
              <a:ea typeface="Migu 1M" panose="020B0509020203020207" pitchFamily="49" charset="-128"/>
            </a:endParaRPr>
          </a:p>
        </p:txBody>
      </p:sp>
      <p:sp>
        <p:nvSpPr>
          <p:cNvPr id="104" name="テキスト ボックス 31"/>
          <p:cNvSpPr txBox="1"/>
          <p:nvPr/>
        </p:nvSpPr>
        <p:spPr>
          <a:xfrm>
            <a:off x="10194584" y="7798389"/>
            <a:ext cx="479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00" dirty="0">
                <a:latin typeface="Migu 1M" panose="020B0509020203020207" pitchFamily="49" charset="-128"/>
                <a:ea typeface="Migu 1M" panose="020B0509020203020207" pitchFamily="49" charset="-128"/>
              </a:rPr>
              <a:t>〇 リンボースタイル</a:t>
            </a:r>
            <a:endParaRPr lang="en-US" altLang="ja-JP" sz="1800" dirty="0">
              <a:latin typeface="Migu 1M" panose="020B0509020203020207" pitchFamily="49" charset="-128"/>
              <a:ea typeface="Migu 1M" panose="020B0509020203020207" pitchFamily="49" charset="-128"/>
            </a:endParaRPr>
          </a:p>
        </p:txBody>
      </p:sp>
      <p:sp>
        <p:nvSpPr>
          <p:cNvPr id="105" name="テキスト ボックス 31"/>
          <p:cNvSpPr txBox="1"/>
          <p:nvPr/>
        </p:nvSpPr>
        <p:spPr>
          <a:xfrm>
            <a:off x="10360932" y="4496207"/>
            <a:ext cx="4559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Migu 1M" panose="020B0509020203020207" pitchFamily="49" charset="-128"/>
                <a:ea typeface="Migu 1M" panose="020B0509020203020207" pitchFamily="49" charset="-128"/>
              </a:rPr>
              <a:t>　バランサー</a:t>
            </a:r>
            <a:r>
              <a:rPr lang="en-US" altLang="ja-JP" sz="1600" dirty="0">
                <a:latin typeface="Migu 1M" panose="020B0509020203020207" pitchFamily="49" charset="-128"/>
                <a:ea typeface="Migu 1M" panose="020B0509020203020207" pitchFamily="49" charset="-128"/>
              </a:rPr>
              <a:t>API</a:t>
            </a:r>
            <a:r>
              <a:rPr lang="ja-JP" altLang="en-US" sz="1600" dirty="0">
                <a:latin typeface="Migu 1M" panose="020B0509020203020207" pitchFamily="49" charset="-128"/>
                <a:ea typeface="Migu 1M" panose="020B0509020203020207" pitchFamily="49" charset="-128"/>
              </a:rPr>
              <a:t>を使用し</a:t>
            </a:r>
            <a:r>
              <a:rPr lang="ja-JP" altLang="en-US" sz="1600" dirty="0" smtClean="0">
                <a:latin typeface="Migu 1M" panose="020B0509020203020207" pitchFamily="49" charset="-128"/>
                <a:ea typeface="Migu 1M" panose="020B0509020203020207" pitchFamily="49" charset="-128"/>
              </a:rPr>
              <a:t>、</a:t>
            </a:r>
            <a:r>
              <a:rPr lang="ja-JP" altLang="en-US" sz="1600" dirty="0">
                <a:latin typeface="Migu 1M" panose="020B0509020203020207" pitchFamily="49" charset="-128"/>
                <a:ea typeface="Migu 1M" panose="020B0509020203020207" pitchFamily="49" charset="-128"/>
              </a:rPr>
              <a:t>倒立</a:t>
            </a:r>
            <a:r>
              <a:rPr lang="ja-JP" altLang="en-US" sz="1600" dirty="0" smtClean="0">
                <a:latin typeface="Migu 1M" panose="020B0509020203020207" pitchFamily="49" charset="-128"/>
                <a:ea typeface="Migu 1M" panose="020B0509020203020207" pitchFamily="49" charset="-128"/>
              </a:rPr>
              <a:t>走行</a:t>
            </a:r>
            <a:r>
              <a:rPr lang="ja-JP" altLang="en-US" sz="1600" dirty="0">
                <a:latin typeface="Migu 1M" panose="020B0509020203020207" pitchFamily="49" charset="-128"/>
                <a:ea typeface="Migu 1M" panose="020B0509020203020207" pitchFamily="49" charset="-128"/>
              </a:rPr>
              <a:t>を行っている状態。このスタイルでは、ゲートを検知するためにライントレースを行う。</a:t>
            </a:r>
            <a:endParaRPr lang="en-US" altLang="ja-JP" sz="1600" dirty="0">
              <a:latin typeface="Migu 1M" panose="020B0509020203020207" pitchFamily="49" charset="-128"/>
              <a:ea typeface="Migu 1M" panose="020B0509020203020207" pitchFamily="49" charset="-128"/>
            </a:endParaRPr>
          </a:p>
        </p:txBody>
      </p:sp>
      <p:sp>
        <p:nvSpPr>
          <p:cNvPr id="106" name="テキスト ボックス 31"/>
          <p:cNvSpPr txBox="1"/>
          <p:nvPr/>
        </p:nvSpPr>
        <p:spPr>
          <a:xfrm>
            <a:off x="10437385" y="6084067"/>
            <a:ext cx="45591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Migu 1M" panose="020B0509020203020207" pitchFamily="49" charset="-128"/>
                <a:ea typeface="Migu 1M" panose="020B0509020203020207" pitchFamily="49" charset="-128"/>
              </a:rPr>
              <a:t>　バランサー</a:t>
            </a:r>
            <a:r>
              <a:rPr lang="en-US" altLang="ja-JP" sz="1600" dirty="0">
                <a:latin typeface="Migu 1M" panose="020B0509020203020207" pitchFamily="49" charset="-128"/>
                <a:ea typeface="Migu 1M" panose="020B0509020203020207" pitchFamily="49" charset="-128"/>
              </a:rPr>
              <a:t>API</a:t>
            </a:r>
            <a:r>
              <a:rPr lang="ja-JP" altLang="en-US" sz="1600" dirty="0">
                <a:latin typeface="Migu 1M" panose="020B0509020203020207" pitchFamily="49" charset="-128"/>
                <a:ea typeface="Migu 1M" panose="020B0509020203020207" pitchFamily="49" charset="-128"/>
              </a:rPr>
              <a:t>を使用せず、尻尾で走行体を支えている状態。走行体は、少し後ろに</a:t>
            </a:r>
            <a:r>
              <a:rPr lang="ja-JP" altLang="en-US" sz="1600" dirty="0" smtClean="0">
                <a:latin typeface="Migu 1M" panose="020B0509020203020207" pitchFamily="49" charset="-128"/>
                <a:ea typeface="Migu 1M" panose="020B0509020203020207" pitchFamily="49" charset="-128"/>
              </a:rPr>
              <a:t>倒れてはいるが、ゲートを通過できるほど倒れてはいない。倒立</a:t>
            </a:r>
            <a:r>
              <a:rPr lang="ja-JP" altLang="en-US" sz="1600" dirty="0">
                <a:latin typeface="Migu 1M" panose="020B0509020203020207" pitchFamily="49" charset="-128"/>
                <a:ea typeface="Migu 1M" panose="020B0509020203020207" pitchFamily="49" charset="-128"/>
              </a:rPr>
              <a:t>スタイルからリンボースタイルへの繋ぎになる。</a:t>
            </a:r>
            <a:endParaRPr lang="en-US" altLang="ja-JP" sz="1600" dirty="0">
              <a:latin typeface="Migu 1M" panose="020B0509020203020207" pitchFamily="49" charset="-128"/>
              <a:ea typeface="Migu 1M" panose="020B0509020203020207" pitchFamily="49" charset="-128"/>
            </a:endParaRPr>
          </a:p>
        </p:txBody>
      </p:sp>
      <p:sp>
        <p:nvSpPr>
          <p:cNvPr id="107" name="テキスト ボックス 31"/>
          <p:cNvSpPr txBox="1"/>
          <p:nvPr/>
        </p:nvSpPr>
        <p:spPr>
          <a:xfrm>
            <a:off x="10437385" y="8143714"/>
            <a:ext cx="4559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Migu 1M" panose="020B0509020203020207" pitchFamily="49" charset="-128"/>
                <a:ea typeface="Migu 1M" panose="020B0509020203020207" pitchFamily="49" charset="-128"/>
              </a:rPr>
              <a:t>　尻尾スタイルから後ろに倒れ、ゲートを通過できるようになった状態。この状態で直進を行い、ゲートを通過する。</a:t>
            </a:r>
            <a:endParaRPr lang="en-US" altLang="ja-JP" sz="1600" dirty="0">
              <a:latin typeface="Migu 1M" panose="020B0509020203020207" pitchFamily="49" charset="-128"/>
              <a:ea typeface="Migu 1M" panose="020B05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5857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891" y="1420092"/>
            <a:ext cx="10264008" cy="865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677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/>
          <p:cNvSpPr txBox="1"/>
          <p:nvPr/>
        </p:nvSpPr>
        <p:spPr>
          <a:xfrm>
            <a:off x="296701" y="1340014"/>
            <a:ext cx="3220222" cy="46769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  <a:latin typeface="Migu 1M" panose="020B0509020203020207" pitchFamily="49" charset="-128"/>
                <a:ea typeface="Migu 1M" panose="020B0509020203020207" pitchFamily="49" charset="-128"/>
              </a:rPr>
              <a:t>2-1 </a:t>
            </a:r>
            <a:r>
              <a:rPr lang="ja-JP" altLang="en-US" dirty="0" smtClean="0">
                <a:solidFill>
                  <a:schemeClr val="bg1"/>
                </a:solidFill>
                <a:latin typeface="Migu 1M" panose="020B0509020203020207" pitchFamily="49" charset="-128"/>
                <a:ea typeface="Migu 1M" panose="020B0509020203020207" pitchFamily="49" charset="-128"/>
              </a:rPr>
              <a:t>システム</a:t>
            </a:r>
            <a:r>
              <a:rPr lang="ja-JP" altLang="en-US" dirty="0" smtClean="0">
                <a:solidFill>
                  <a:schemeClr val="bg1"/>
                </a:solidFill>
                <a:latin typeface="Migu 1M" panose="020B0509020203020207" pitchFamily="49" charset="-128"/>
                <a:ea typeface="Migu 1M" panose="020B0509020203020207" pitchFamily="49" charset="-128"/>
              </a:rPr>
              <a:t>の機能</a:t>
            </a:r>
            <a:endParaRPr kumimoji="1" lang="ja-JP" altLang="en-US" dirty="0">
              <a:solidFill>
                <a:schemeClr val="bg1"/>
              </a:solidFill>
              <a:latin typeface="Migu 1M" panose="020B0509020203020207" pitchFamily="49" charset="-128"/>
              <a:ea typeface="Migu 1M" panose="020B0509020203020207" pitchFamily="49" charset="-128"/>
            </a:endParaRPr>
          </a:p>
        </p:txBody>
      </p:sp>
      <p:sp>
        <p:nvSpPr>
          <p:cNvPr id="30" name="テキスト ボックス 31"/>
          <p:cNvSpPr txBox="1"/>
          <p:nvPr/>
        </p:nvSpPr>
        <p:spPr>
          <a:xfrm>
            <a:off x="296701" y="2026026"/>
            <a:ext cx="65218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Migu 1M" panose="020B0509020203020207" pitchFamily="49" charset="-128"/>
                <a:ea typeface="Migu 1M" panose="020B0509020203020207" pitchFamily="49" charset="-128"/>
              </a:rPr>
              <a:t>　</a:t>
            </a:r>
            <a:r>
              <a:rPr lang="ja-JP" altLang="en-US" sz="1600" dirty="0" smtClean="0">
                <a:latin typeface="Migu 1M" panose="020B0509020203020207" pitchFamily="49" charset="-128"/>
                <a:ea typeface="Migu 1M" panose="020B0509020203020207" pitchFamily="49" charset="-128"/>
              </a:rPr>
              <a:t>ユースケース図を用いて、ユーザーが果たす役割とシステムに必要な機能を表す。システムとしては、競技者が必要とする機能は「</a:t>
            </a:r>
            <a:r>
              <a:rPr lang="en-US" altLang="ja-JP" sz="1600" dirty="0" smtClean="0">
                <a:latin typeface="Migu 1M" panose="020B0509020203020207" pitchFamily="49" charset="-128"/>
                <a:ea typeface="Migu 1M" panose="020B0509020203020207" pitchFamily="49" charset="-128"/>
              </a:rPr>
              <a:t>L</a:t>
            </a:r>
            <a:r>
              <a:rPr lang="ja-JP" altLang="en-US" sz="1600" dirty="0" smtClean="0">
                <a:latin typeface="Migu 1M" panose="020B0509020203020207" pitchFamily="49" charset="-128"/>
                <a:ea typeface="Migu 1M" panose="020B0509020203020207" pitchFamily="49" charset="-128"/>
              </a:rPr>
              <a:t>コースをクリアする」である</a:t>
            </a:r>
            <a:r>
              <a:rPr lang="ja-JP" altLang="en-US" sz="1600" dirty="0">
                <a:latin typeface="Migu 1M" panose="020B0509020203020207" pitchFamily="49" charset="-128"/>
                <a:ea typeface="Migu 1M" panose="020B0509020203020207" pitchFamily="49" charset="-128"/>
              </a:rPr>
              <a:t>が、選択した</a:t>
            </a:r>
            <a:r>
              <a:rPr lang="ja-JP" altLang="en-US" sz="1600" dirty="0" smtClean="0">
                <a:latin typeface="Migu 1M" panose="020B0509020203020207" pitchFamily="49" charset="-128"/>
                <a:ea typeface="Migu 1M" panose="020B0509020203020207" pitchFamily="49" charset="-128"/>
              </a:rPr>
              <a:t>課題は「ルックアップゲート</a:t>
            </a:r>
            <a:r>
              <a:rPr lang="ja-JP" altLang="en-US" sz="1600" dirty="0">
                <a:latin typeface="Migu 1M" panose="020B0509020203020207" pitchFamily="49" charset="-128"/>
                <a:ea typeface="Migu 1M" panose="020B0509020203020207" pitchFamily="49" charset="-128"/>
              </a:rPr>
              <a:t>を</a:t>
            </a:r>
            <a:r>
              <a:rPr lang="ja-JP" altLang="en-US" sz="1600" dirty="0" smtClean="0">
                <a:latin typeface="Migu 1M" panose="020B0509020203020207" pitchFamily="49" charset="-128"/>
                <a:ea typeface="Migu 1M" panose="020B0509020203020207" pitchFamily="49" charset="-128"/>
              </a:rPr>
              <a:t>通過する」であるため、詳細の説明はルックアップゲートの攻略に関わる機能のみ行う。</a:t>
            </a:r>
            <a:endParaRPr lang="en-US" altLang="ja-JP" sz="1600" dirty="0">
              <a:latin typeface="Migu 1M" panose="020B0509020203020207" pitchFamily="49" charset="-128"/>
              <a:ea typeface="Migu 1M" panose="020B0509020203020207" pitchFamily="49" charset="-128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527066"/>
              </p:ext>
            </p:extLst>
          </p:nvPr>
        </p:nvGraphicFramePr>
        <p:xfrm>
          <a:off x="296702" y="7730792"/>
          <a:ext cx="7395870" cy="284676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305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6536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94831">
                <a:tc>
                  <a:txBody>
                    <a:bodyPr/>
                    <a:lstStyle/>
                    <a:p>
                      <a:r>
                        <a:rPr lang="ja-JP" altLang="en-US" sz="1400" dirty="0" smtClean="0">
                          <a:latin typeface="Migu 1M" charset="-128"/>
                          <a:ea typeface="Migu 1M" charset="-128"/>
                          <a:cs typeface="Migu 1M" charset="-128"/>
                        </a:rPr>
                        <a:t>ユースケース名</a:t>
                      </a:r>
                      <a:endParaRPr lang="en-US" sz="1400" dirty="0">
                        <a:latin typeface="Migu 1M" charset="-128"/>
                        <a:ea typeface="Migu 1M" charset="-128"/>
                        <a:cs typeface="Migu 1M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400" dirty="0" smtClean="0">
                          <a:latin typeface="Migu 1M" charset="-128"/>
                          <a:ea typeface="Migu 1M" charset="-128"/>
                          <a:cs typeface="Migu 1M" charset="-128"/>
                        </a:rPr>
                        <a:t>ルックアップゲートを通過する</a:t>
                      </a:r>
                      <a:endParaRPr lang="en-US" sz="1400" dirty="0">
                        <a:latin typeface="Migu 1M" charset="-128"/>
                        <a:ea typeface="Migu 1M" charset="-128"/>
                        <a:cs typeface="Migu 1M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6101">
                <a:tc>
                  <a:txBody>
                    <a:bodyPr/>
                    <a:lstStyle/>
                    <a:p>
                      <a:r>
                        <a:rPr lang="ja-JP" altLang="en-US" sz="1400" dirty="0" smtClean="0">
                          <a:latin typeface="Migu 1M" charset="-128"/>
                          <a:ea typeface="Migu 1M" charset="-128"/>
                          <a:cs typeface="Migu 1M" charset="-128"/>
                        </a:rPr>
                        <a:t>機能の概要</a:t>
                      </a:r>
                      <a:endParaRPr lang="en-US" sz="1400" dirty="0">
                        <a:latin typeface="Migu 1M" charset="-128"/>
                        <a:ea typeface="Migu 1M" charset="-128"/>
                        <a:cs typeface="Migu 1M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400" dirty="0" smtClean="0">
                          <a:latin typeface="Migu 1M" charset="-128"/>
                          <a:ea typeface="Migu 1M" charset="-128"/>
                          <a:cs typeface="Migu 1M" charset="-128"/>
                        </a:rPr>
                        <a:t>走行体を制御し、ルックアップゲートを通過する</a:t>
                      </a:r>
                      <a:endParaRPr lang="en-US" sz="1400" dirty="0">
                        <a:latin typeface="Migu 1M" charset="-128"/>
                        <a:ea typeface="Migu 1M" charset="-128"/>
                        <a:cs typeface="Migu 1M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6101">
                <a:tc>
                  <a:txBody>
                    <a:bodyPr/>
                    <a:lstStyle/>
                    <a:p>
                      <a:r>
                        <a:rPr lang="ja-JP" altLang="en-US" sz="1400" dirty="0" smtClean="0">
                          <a:latin typeface="Migu 1M" charset="-128"/>
                          <a:ea typeface="Migu 1M" charset="-128"/>
                          <a:cs typeface="Migu 1M" charset="-128"/>
                        </a:rPr>
                        <a:t>アクター</a:t>
                      </a:r>
                      <a:endParaRPr lang="en-US" sz="1400" dirty="0">
                        <a:latin typeface="Migu 1M" charset="-128"/>
                        <a:ea typeface="Migu 1M" charset="-128"/>
                        <a:cs typeface="Migu 1M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400" dirty="0" smtClean="0">
                          <a:latin typeface="Migu 1M" charset="-128"/>
                          <a:ea typeface="Migu 1M" charset="-128"/>
                          <a:cs typeface="Migu 1M" charset="-128"/>
                        </a:rPr>
                        <a:t>競技者</a:t>
                      </a:r>
                      <a:endParaRPr lang="en-US" sz="1400" dirty="0">
                        <a:latin typeface="Migu 1M" charset="-128"/>
                        <a:ea typeface="Migu 1M" charset="-128"/>
                        <a:cs typeface="Migu 1M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9253">
                <a:tc>
                  <a:txBody>
                    <a:bodyPr/>
                    <a:lstStyle/>
                    <a:p>
                      <a:r>
                        <a:rPr lang="ja-JP" altLang="en-US" sz="1400" dirty="0" smtClean="0">
                          <a:latin typeface="Migu 1M" charset="-128"/>
                          <a:ea typeface="Migu 1M" charset="-128"/>
                          <a:cs typeface="Migu 1M" charset="-128"/>
                        </a:rPr>
                        <a:t>事前条件</a:t>
                      </a:r>
                      <a:endParaRPr lang="en-US" sz="1400" dirty="0">
                        <a:latin typeface="Migu 1M" charset="-128"/>
                        <a:ea typeface="Migu 1M" charset="-128"/>
                        <a:cs typeface="Migu 1M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400" dirty="0" smtClean="0">
                          <a:latin typeface="Migu 1M" charset="-128"/>
                          <a:ea typeface="Migu 1M" charset="-128"/>
                          <a:cs typeface="Migu 1M" charset="-128"/>
                        </a:rPr>
                        <a:t>競技者は</a:t>
                      </a:r>
                      <a:r>
                        <a:rPr lang="en-US" altLang="ja-JP" sz="1400" dirty="0" smtClean="0">
                          <a:latin typeface="Migu 1M" charset="-128"/>
                          <a:ea typeface="Migu 1M" charset="-128"/>
                          <a:cs typeface="Migu 1M" charset="-128"/>
                        </a:rPr>
                        <a:t>L</a:t>
                      </a:r>
                      <a:r>
                        <a:rPr lang="ja-JP" altLang="en-US" sz="1400" dirty="0" smtClean="0">
                          <a:latin typeface="Migu 1M" charset="-128"/>
                          <a:ea typeface="Migu 1M" charset="-128"/>
                          <a:cs typeface="Migu 1M" charset="-128"/>
                        </a:rPr>
                        <a:t>コースを攻略するためのシステムを実行している</a:t>
                      </a:r>
                      <a:endParaRPr lang="en-US" altLang="ja-JP" sz="1400" dirty="0" smtClean="0">
                        <a:latin typeface="Migu 1M" charset="-128"/>
                        <a:ea typeface="Migu 1M" charset="-128"/>
                        <a:cs typeface="Migu 1M" charset="-128"/>
                      </a:endParaRPr>
                    </a:p>
                    <a:p>
                      <a:r>
                        <a:rPr lang="ja-JP" altLang="en-US" sz="1400" dirty="0" smtClean="0">
                          <a:latin typeface="Migu 1M" charset="-128"/>
                          <a:ea typeface="Migu 1M" charset="-128"/>
                          <a:cs typeface="Migu 1M" charset="-128"/>
                        </a:rPr>
                        <a:t>ゴールゲート</a:t>
                      </a:r>
                      <a:r>
                        <a:rPr lang="en-US" altLang="ja-JP" sz="1400" dirty="0" smtClean="0">
                          <a:latin typeface="Migu 1M" charset="-128"/>
                          <a:ea typeface="Migu 1M" charset="-128"/>
                          <a:cs typeface="Migu 1M" charset="-128"/>
                        </a:rPr>
                        <a:t>L</a:t>
                      </a:r>
                      <a:r>
                        <a:rPr lang="ja-JP" altLang="en-US" sz="1400" dirty="0" smtClean="0">
                          <a:latin typeface="Migu 1M" charset="-128"/>
                          <a:ea typeface="Migu 1M" charset="-128"/>
                          <a:cs typeface="Migu 1M" charset="-128"/>
                        </a:rPr>
                        <a:t>をクリアし、ルックアップゲート前の灰色を越えている</a:t>
                      </a:r>
                      <a:endParaRPr lang="en-US" sz="1400" dirty="0">
                        <a:latin typeface="Migu 1M" charset="-128"/>
                        <a:ea typeface="Migu 1M" charset="-128"/>
                        <a:cs typeface="Migu 1M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329087">
                <a:tc>
                  <a:txBody>
                    <a:bodyPr/>
                    <a:lstStyle/>
                    <a:p>
                      <a:r>
                        <a:rPr lang="ja-JP" altLang="en-US" sz="1400" dirty="0" smtClean="0">
                          <a:latin typeface="Migu 1M" charset="-128"/>
                          <a:ea typeface="Migu 1M" charset="-128"/>
                          <a:cs typeface="Migu 1M" charset="-128"/>
                        </a:rPr>
                        <a:t>シナリオ</a:t>
                      </a:r>
                      <a:endParaRPr lang="en-US" sz="1400" dirty="0">
                        <a:latin typeface="Migu 1M" charset="-128"/>
                        <a:ea typeface="Migu 1M" charset="-128"/>
                        <a:cs typeface="Migu 1M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400" dirty="0" smtClean="0">
                          <a:latin typeface="Migu 1M" charset="-128"/>
                          <a:ea typeface="Migu 1M" charset="-128"/>
                          <a:cs typeface="Migu 1M" charset="-128"/>
                        </a:rPr>
                        <a:t>(1) </a:t>
                      </a:r>
                      <a:r>
                        <a:rPr lang="ja-JP" altLang="en-US" sz="1400" dirty="0" smtClean="0">
                          <a:latin typeface="Migu 1M" charset="-128"/>
                          <a:ea typeface="Migu 1M" charset="-128"/>
                          <a:cs typeface="Migu 1M" charset="-128"/>
                        </a:rPr>
                        <a:t>ルックアップゲートが検知されるまで、倒立を維持しながら</a:t>
                      </a:r>
                      <a:endParaRPr lang="en-US" altLang="ja-JP" sz="1400" dirty="0" smtClean="0">
                        <a:latin typeface="Migu 1M" charset="-128"/>
                        <a:ea typeface="Migu 1M" charset="-128"/>
                        <a:cs typeface="Migu 1M" charset="-128"/>
                      </a:endParaRPr>
                    </a:p>
                    <a:p>
                      <a:r>
                        <a:rPr lang="en-US" altLang="ja-JP" sz="1400" dirty="0" smtClean="0">
                          <a:latin typeface="Migu 1M" charset="-128"/>
                          <a:ea typeface="Migu 1M" charset="-128"/>
                          <a:cs typeface="Migu 1M" charset="-128"/>
                        </a:rPr>
                        <a:t>    </a:t>
                      </a:r>
                      <a:r>
                        <a:rPr lang="ja-JP" altLang="en-US" sz="1400" dirty="0" smtClean="0">
                          <a:latin typeface="Migu 1M" charset="-128"/>
                          <a:ea typeface="Migu 1M" charset="-128"/>
                          <a:cs typeface="Migu 1M" charset="-128"/>
                        </a:rPr>
                        <a:t>ライントレースを行う。</a:t>
                      </a:r>
                    </a:p>
                    <a:p>
                      <a:r>
                        <a:rPr lang="en-US" altLang="ja-JP" sz="1400" dirty="0" smtClean="0">
                          <a:latin typeface="Migu 1M" charset="-128"/>
                          <a:ea typeface="Migu 1M" charset="-128"/>
                          <a:cs typeface="Migu 1M" charset="-128"/>
                        </a:rPr>
                        <a:t>(2) </a:t>
                      </a:r>
                      <a:r>
                        <a:rPr lang="ja-JP" altLang="en-US" sz="1400" dirty="0" smtClean="0">
                          <a:latin typeface="Migu 1M" charset="-128"/>
                          <a:ea typeface="Migu 1M" charset="-128"/>
                          <a:cs typeface="Migu 1M" charset="-128"/>
                        </a:rPr>
                        <a:t>倒立を維持しながら停止し、尻尾を出す。</a:t>
                      </a:r>
                    </a:p>
                    <a:p>
                      <a:r>
                        <a:rPr lang="en-US" altLang="ja-JP" sz="1400" dirty="0" smtClean="0">
                          <a:latin typeface="Migu 1M" charset="-128"/>
                          <a:ea typeface="Migu 1M" charset="-128"/>
                          <a:cs typeface="Migu 1M" charset="-128"/>
                        </a:rPr>
                        <a:t>(3) </a:t>
                      </a:r>
                      <a:r>
                        <a:rPr lang="ja-JP" altLang="en-US" sz="1400" dirty="0" smtClean="0">
                          <a:latin typeface="Migu 1M" charset="-128"/>
                          <a:ea typeface="Migu 1M" charset="-128"/>
                          <a:cs typeface="Migu 1M" charset="-128"/>
                        </a:rPr>
                        <a:t>後ろに倒れ、倒立スタイルから尻尾スタイルになる。</a:t>
                      </a:r>
                    </a:p>
                    <a:p>
                      <a:r>
                        <a:rPr lang="en-US" altLang="ja-JP" sz="1400" dirty="0" smtClean="0">
                          <a:latin typeface="Migu 1M" charset="-128"/>
                          <a:ea typeface="Migu 1M" charset="-128"/>
                          <a:cs typeface="Migu 1M" charset="-128"/>
                        </a:rPr>
                        <a:t>(4) </a:t>
                      </a:r>
                      <a:r>
                        <a:rPr lang="ja-JP" altLang="en-US" sz="1400" dirty="0" smtClean="0">
                          <a:latin typeface="Migu 1M" charset="-128"/>
                          <a:ea typeface="Migu 1M" charset="-128"/>
                          <a:cs typeface="Migu 1M" charset="-128"/>
                        </a:rPr>
                        <a:t>尻尾スタイルから後ろに倒れ、リンボースタイルになる。</a:t>
                      </a:r>
                    </a:p>
                    <a:p>
                      <a:r>
                        <a:rPr lang="en-US" altLang="ja-JP" sz="1400" dirty="0" smtClean="0">
                          <a:latin typeface="Migu 1M" charset="-128"/>
                          <a:ea typeface="Migu 1M" charset="-128"/>
                          <a:cs typeface="Migu 1M" charset="-128"/>
                        </a:rPr>
                        <a:t>(5) </a:t>
                      </a:r>
                      <a:r>
                        <a:rPr lang="ja-JP" altLang="en-US" sz="1400" dirty="0" smtClean="0">
                          <a:latin typeface="Migu 1M" charset="-128"/>
                          <a:ea typeface="Migu 1M" charset="-128"/>
                          <a:cs typeface="Migu 1M" charset="-128"/>
                        </a:rPr>
                        <a:t>直進してゲートを通過する。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" name="テキスト ボックス 9"/>
          <p:cNvSpPr txBox="1"/>
          <p:nvPr/>
        </p:nvSpPr>
        <p:spPr>
          <a:xfrm>
            <a:off x="7692572" y="1340014"/>
            <a:ext cx="2694074" cy="46769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  <a:latin typeface="Migu 1M" panose="020B0509020203020207" pitchFamily="49" charset="-128"/>
                <a:ea typeface="Migu 1M" panose="020B0509020203020207" pitchFamily="49" charset="-128"/>
              </a:rPr>
              <a:t>2-2 </a:t>
            </a:r>
            <a:r>
              <a:rPr kumimoji="1" lang="ja-JP" altLang="en-US" dirty="0" smtClean="0">
                <a:solidFill>
                  <a:schemeClr val="bg1"/>
                </a:solidFill>
                <a:latin typeface="Migu 1M" panose="020B0509020203020207" pitchFamily="49" charset="-128"/>
                <a:ea typeface="Migu 1M" panose="020B0509020203020207" pitchFamily="49" charset="-128"/>
              </a:rPr>
              <a:t>機能</a:t>
            </a:r>
            <a:r>
              <a:rPr kumimoji="1" lang="ja-JP" altLang="en-US" dirty="0" smtClean="0">
                <a:solidFill>
                  <a:schemeClr val="bg1"/>
                </a:solidFill>
                <a:latin typeface="Migu 1M" panose="020B0509020203020207" pitchFamily="49" charset="-128"/>
                <a:ea typeface="Migu 1M" panose="020B0509020203020207" pitchFamily="49" charset="-128"/>
              </a:rPr>
              <a:t>の実現</a:t>
            </a:r>
            <a:endParaRPr kumimoji="1" lang="ja-JP" altLang="en-US" dirty="0">
              <a:solidFill>
                <a:schemeClr val="bg1"/>
              </a:solidFill>
              <a:latin typeface="Migu 1M" panose="020B0509020203020207" pitchFamily="49" charset="-128"/>
              <a:ea typeface="Migu 1M" panose="020B0509020203020207" pitchFamily="49" charset="-128"/>
            </a:endParaRPr>
          </a:p>
        </p:txBody>
      </p:sp>
      <p:sp>
        <p:nvSpPr>
          <p:cNvPr id="8" name="テキスト ボックス 31"/>
          <p:cNvSpPr txBox="1"/>
          <p:nvPr/>
        </p:nvSpPr>
        <p:spPr>
          <a:xfrm>
            <a:off x="8048956" y="1951628"/>
            <a:ext cx="6521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Migu 1M" panose="020B0509020203020207" pitchFamily="49" charset="-128"/>
                <a:ea typeface="Migu 1M" panose="020B0509020203020207" pitchFamily="49" charset="-128"/>
              </a:rPr>
              <a:t>アクティビ</a:t>
            </a:r>
            <a:r>
              <a:rPr lang="ja-JP" altLang="en-US" sz="1600" dirty="0" smtClean="0">
                <a:latin typeface="Migu 1M" panose="020B0509020203020207" pitchFamily="49" charset="-128"/>
                <a:ea typeface="Migu 1M" panose="020B0509020203020207" pitchFamily="49" charset="-128"/>
              </a:rPr>
              <a:t>図を用いて</a:t>
            </a:r>
            <a:r>
              <a:rPr lang="ja-JP" altLang="en-US" sz="1600" dirty="0">
                <a:latin typeface="Migu 1M" panose="020B0509020203020207" pitchFamily="49" charset="-128"/>
                <a:ea typeface="Migu 1M" panose="020B0509020203020207" pitchFamily="49" charset="-128"/>
              </a:rPr>
              <a:t>、</a:t>
            </a:r>
            <a:r>
              <a:rPr lang="ja-JP" altLang="en-US" sz="1600" dirty="0" smtClean="0">
                <a:latin typeface="Migu 1M" panose="020B0509020203020207" pitchFamily="49" charset="-128"/>
                <a:ea typeface="Migu 1M" panose="020B0509020203020207" pitchFamily="49" charset="-128"/>
              </a:rPr>
              <a:t>機能を実現する仕様を表す。</a:t>
            </a:r>
            <a:endParaRPr lang="en-US" altLang="ja-JP" sz="1600" dirty="0">
              <a:latin typeface="Migu 1M" panose="020B0509020203020207" pitchFamily="49" charset="-128"/>
              <a:ea typeface="Migu 1M" panose="020B0509020203020207" pitchFamily="49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810" y="2398508"/>
            <a:ext cx="3312361" cy="8106566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43" y="3505890"/>
            <a:ext cx="5087756" cy="406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906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3031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97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5251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4736</TotalTime>
  <Words>242</Words>
  <Application>Microsoft Office PowerPoint</Application>
  <PresentationFormat>ユーザー設定</PresentationFormat>
  <Paragraphs>46</Paragraphs>
  <Slides>6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Migu 1M</vt:lpstr>
      <vt:lpstr>Migu 1M Regular</vt:lpstr>
      <vt:lpstr>ＭＳ Ｐゴシック</vt:lpstr>
      <vt:lpstr>Arial</vt:lpstr>
      <vt:lpstr>Calibri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自主ゼミ</dc:creator>
  <cp:lastModifiedBy>中井智己</cp:lastModifiedBy>
  <cp:revision>347</cp:revision>
  <cp:lastPrinted>2015-09-01T05:35:13Z</cp:lastPrinted>
  <dcterms:created xsi:type="dcterms:W3CDTF">2015-07-10T12:32:30Z</dcterms:created>
  <dcterms:modified xsi:type="dcterms:W3CDTF">2016-08-28T19:54:22Z</dcterms:modified>
</cp:coreProperties>
</file>