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"/>
  </p:notesMasterIdLst>
  <p:sldIdLst>
    <p:sldId id="275" r:id="rId2"/>
    <p:sldId id="270" r:id="rId3"/>
    <p:sldId id="276" r:id="rId4"/>
  </p:sldIdLst>
  <p:sldSz cx="15119350" cy="10691813"/>
  <p:notesSz cx="9871075" cy="13514388"/>
  <p:defaultTextStyle>
    <a:defPPr>
      <a:defRPr lang="ja-JP"/>
    </a:defPPr>
    <a:lvl1pPr marL="0" algn="l" defTabSz="1238892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446" algn="l" defTabSz="1238892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892" algn="l" defTabSz="1238892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8340" algn="l" defTabSz="1238892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7786" algn="l" defTabSz="1238892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7232" algn="l" defTabSz="1238892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6678" algn="l" defTabSz="1238892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6124" algn="l" defTabSz="1238892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5572" algn="l" defTabSz="1238892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848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2" autoAdjust="0"/>
    <p:restoredTop sz="85432" autoAdjust="0"/>
  </p:normalViewPr>
  <p:slideViewPr>
    <p:cSldViewPr snapToGrid="0">
      <p:cViewPr>
        <p:scale>
          <a:sx n="50" d="100"/>
          <a:sy n="50" d="100"/>
        </p:scale>
        <p:origin x="930" y="-318"/>
      </p:cViewPr>
      <p:guideLst>
        <p:guide orient="horz" pos="3367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99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3"/>
            <a:ext cx="4277464" cy="678066"/>
          </a:xfrm>
          <a:prstGeom prst="rect">
            <a:avLst/>
          </a:prstGeom>
        </p:spPr>
        <p:txBody>
          <a:bodyPr vert="horz" lIns="128698" tIns="64351" rIns="128698" bIns="64351" rtlCol="0"/>
          <a:lstStyle>
            <a:lvl1pPr algn="l">
              <a:defRPr sz="17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1330" y="3"/>
            <a:ext cx="4277464" cy="678066"/>
          </a:xfrm>
          <a:prstGeom prst="rect">
            <a:avLst/>
          </a:prstGeom>
        </p:spPr>
        <p:txBody>
          <a:bodyPr vert="horz" lIns="128698" tIns="64351" rIns="128698" bIns="64351" rtlCol="0"/>
          <a:lstStyle>
            <a:lvl1pPr algn="r">
              <a:defRPr sz="1700"/>
            </a:lvl1pPr>
          </a:lstStyle>
          <a:p>
            <a:fld id="{ABF9F0B9-4155-48B4-8C95-FF1EF029C619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711325" y="1689100"/>
            <a:ext cx="6448425" cy="4559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8698" tIns="64351" rIns="128698" bIns="6435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7110" y="6503804"/>
            <a:ext cx="7896860" cy="5321290"/>
          </a:xfrm>
          <a:prstGeom prst="rect">
            <a:avLst/>
          </a:prstGeom>
        </p:spPr>
        <p:txBody>
          <a:bodyPr vert="horz" lIns="128698" tIns="64351" rIns="128698" bIns="6435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12836331"/>
            <a:ext cx="4277464" cy="678065"/>
          </a:xfrm>
          <a:prstGeom prst="rect">
            <a:avLst/>
          </a:prstGeom>
        </p:spPr>
        <p:txBody>
          <a:bodyPr vert="horz" lIns="128698" tIns="64351" rIns="128698" bIns="64351" rtlCol="0" anchor="b"/>
          <a:lstStyle>
            <a:lvl1pPr algn="l">
              <a:defRPr sz="17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1330" y="12836331"/>
            <a:ext cx="4277464" cy="678065"/>
          </a:xfrm>
          <a:prstGeom prst="rect">
            <a:avLst/>
          </a:prstGeom>
        </p:spPr>
        <p:txBody>
          <a:bodyPr vert="horz" lIns="128698" tIns="64351" rIns="128698" bIns="64351" rtlCol="0" anchor="b"/>
          <a:lstStyle>
            <a:lvl1pPr algn="r">
              <a:defRPr sz="1700"/>
            </a:lvl1pPr>
          </a:lstStyle>
          <a:p>
            <a:fld id="{147E826F-A87D-435A-B3FF-2009D62C6D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20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892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446" algn="l" defTabSz="1238892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892" algn="l" defTabSz="1238892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8340" algn="l" defTabSz="1238892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7786" algn="l" defTabSz="1238892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7232" algn="l" defTabSz="1238892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6678" algn="l" defTabSz="1238892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6124" algn="l" defTabSz="1238892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5572" algn="l" defTabSz="1238892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E826F-A87D-435A-B3FF-2009D62C6D4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10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E826F-A87D-435A-B3FF-2009D62C6D4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30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E826F-A87D-435A-B3FF-2009D62C6D4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21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 userDrawn="1"/>
        </p:nvSpPr>
        <p:spPr>
          <a:xfrm>
            <a:off x="0" y="0"/>
            <a:ext cx="4091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</a:rPr>
              <a:t>1. </a:t>
            </a:r>
            <a:r>
              <a:rPr kumimoji="1" lang="ja-JP" altLang="en-US" sz="6000" dirty="0">
                <a:solidFill>
                  <a:schemeClr val="bg1"/>
                </a:solidFill>
              </a:rPr>
              <a:t>要求分析</a:t>
            </a:r>
          </a:p>
        </p:txBody>
      </p:sp>
    </p:spTree>
    <p:extLst>
      <p:ext uri="{BB962C8B-B14F-4D97-AF65-F5344CB8AC3E}">
        <p14:creationId xmlns:p14="http://schemas.microsoft.com/office/powerpoint/2010/main" val="163452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 userDrawn="1"/>
        </p:nvSpPr>
        <p:spPr>
          <a:xfrm>
            <a:off x="0" y="0"/>
            <a:ext cx="4091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</a:rPr>
              <a:t>2. </a:t>
            </a:r>
            <a:r>
              <a:rPr kumimoji="1" lang="ja-JP" altLang="en-US" sz="6000" dirty="0">
                <a:solidFill>
                  <a:schemeClr val="bg1"/>
                </a:solidFill>
              </a:rPr>
              <a:t>機能</a:t>
            </a:r>
          </a:p>
        </p:txBody>
      </p:sp>
    </p:spTree>
    <p:extLst>
      <p:ext uri="{BB962C8B-B14F-4D97-AF65-F5344CB8AC3E}">
        <p14:creationId xmlns:p14="http://schemas.microsoft.com/office/powerpoint/2010/main" val="182178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 userDrawn="1"/>
        </p:nvSpPr>
        <p:spPr>
          <a:xfrm>
            <a:off x="0" y="0"/>
            <a:ext cx="4810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</a:rPr>
              <a:t>3.</a:t>
            </a:r>
            <a:r>
              <a:rPr kumimoji="1" lang="en-US" altLang="ja-JP" sz="6000" baseline="0" dirty="0">
                <a:solidFill>
                  <a:schemeClr val="bg1"/>
                </a:solidFill>
              </a:rPr>
              <a:t> </a:t>
            </a:r>
            <a:r>
              <a:rPr kumimoji="1" lang="ja-JP" altLang="en-US" sz="6000" baseline="0" dirty="0" smtClean="0">
                <a:solidFill>
                  <a:schemeClr val="bg1"/>
                </a:solidFill>
              </a:rPr>
              <a:t>機能の詳細</a:t>
            </a:r>
            <a:endParaRPr kumimoji="1" lang="ja-JP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0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 userDrawn="1"/>
        </p:nvSpPr>
        <p:spPr>
          <a:xfrm>
            <a:off x="0" y="0"/>
            <a:ext cx="4091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</a:rPr>
              <a:t>4.</a:t>
            </a:r>
            <a:r>
              <a:rPr kumimoji="1" lang="en-US" altLang="ja-JP" sz="6000" baseline="0" dirty="0">
                <a:solidFill>
                  <a:schemeClr val="bg1"/>
                </a:solidFill>
              </a:rPr>
              <a:t> </a:t>
            </a:r>
            <a:r>
              <a:rPr kumimoji="1" lang="ja-JP" altLang="en-US" sz="6000" baseline="0" dirty="0" smtClean="0">
                <a:solidFill>
                  <a:schemeClr val="bg1"/>
                </a:solidFill>
              </a:rPr>
              <a:t>構造</a:t>
            </a:r>
            <a:endParaRPr kumimoji="1" lang="en-US" altLang="ja-JP" sz="60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4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 userDrawn="1"/>
        </p:nvSpPr>
        <p:spPr>
          <a:xfrm>
            <a:off x="0" y="0"/>
            <a:ext cx="4091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</a:rPr>
              <a:t>5.</a:t>
            </a:r>
            <a:r>
              <a:rPr kumimoji="1" lang="en-US" altLang="ja-JP" sz="6000" baseline="0" dirty="0">
                <a:solidFill>
                  <a:schemeClr val="bg1"/>
                </a:solidFill>
              </a:rPr>
              <a:t> </a:t>
            </a:r>
            <a:r>
              <a:rPr kumimoji="1" lang="ja-JP" altLang="en-US" sz="6000" baseline="0" dirty="0" smtClean="0">
                <a:solidFill>
                  <a:schemeClr val="bg1"/>
                </a:solidFill>
              </a:rPr>
              <a:t>振る舞い</a:t>
            </a:r>
            <a:endParaRPr kumimoji="1" lang="ja-JP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8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5119350" cy="952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10912337" y="122307"/>
            <a:ext cx="3595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</a:rPr>
              <a:t>香川大学</a:t>
            </a:r>
            <a:r>
              <a:rPr kumimoji="1" lang="en-US" altLang="ja-JP" sz="4000" dirty="0">
                <a:solidFill>
                  <a:schemeClr val="bg1"/>
                </a:solidFill>
              </a:rPr>
              <a:t>SLP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83"/>
          <a:stretch/>
        </p:blipFill>
        <p:spPr>
          <a:xfrm>
            <a:off x="13920290" y="156848"/>
            <a:ext cx="1413224" cy="7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0" r:id="rId2"/>
    <p:sldLayoutId id="2147483677" r:id="rId3"/>
    <p:sldLayoutId id="2147483678" r:id="rId4"/>
    <p:sldLayoutId id="2147483679" r:id="rId5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7"/>
          <p:cNvGrpSpPr/>
          <p:nvPr/>
        </p:nvGrpSpPr>
        <p:grpSpPr>
          <a:xfrm>
            <a:off x="6177718" y="7920336"/>
            <a:ext cx="1047220" cy="1986943"/>
            <a:chOff x="10115907" y="4022152"/>
            <a:chExt cx="413861" cy="895838"/>
          </a:xfrm>
        </p:grpSpPr>
        <p:pic>
          <p:nvPicPr>
            <p:cNvPr id="99" name="図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267895">
              <a:off x="9874919" y="4263140"/>
              <a:ext cx="895838" cy="413861"/>
            </a:xfrm>
            <a:prstGeom prst="rect">
              <a:avLst/>
            </a:prstGeom>
          </p:spPr>
        </p:pic>
        <p:sp>
          <p:nvSpPr>
            <p:cNvPr id="100" name="フリーフォーム 99"/>
            <p:cNvSpPr/>
            <p:nvPr/>
          </p:nvSpPr>
          <p:spPr>
            <a:xfrm>
              <a:off x="10169410" y="4722623"/>
              <a:ext cx="96890" cy="47823"/>
            </a:xfrm>
            <a:custGeom>
              <a:avLst/>
              <a:gdLst>
                <a:gd name="connsiteX0" fmla="*/ 152400 w 152400"/>
                <a:gd name="connsiteY0" fmla="*/ 95250 h 95250"/>
                <a:gd name="connsiteX1" fmla="*/ 0 w 152400"/>
                <a:gd name="connsiteY1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95250">
                  <a:moveTo>
                    <a:pt x="152400" y="95250"/>
                  </a:moveTo>
                  <a:cubicBezTo>
                    <a:pt x="87312" y="73025"/>
                    <a:pt x="22225" y="50800"/>
                    <a:pt x="0" y="0"/>
                  </a:cubicBezTo>
                </a:path>
              </a:pathLst>
            </a:custGeom>
            <a:noFill/>
            <a:ln w="730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TextBox 8"/>
          <p:cNvSpPr txBox="1"/>
          <p:nvPr/>
        </p:nvSpPr>
        <p:spPr>
          <a:xfrm>
            <a:off x="503959" y="1330696"/>
            <a:ext cx="2159566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  <a:cs typeface="Migu 1M Regular"/>
              </a:rPr>
              <a:t>1-1 </a:t>
            </a:r>
            <a:r>
              <a:rPr lang="ja-JP" altLang="en-US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  <a:cs typeface="Migu 1M Regular"/>
              </a:rPr>
              <a:t>課題</a:t>
            </a:r>
            <a:r>
              <a:rPr lang="ja-JP" altLang="en-US" sz="2400" dirty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  <a:cs typeface="Migu 1M Regular"/>
              </a:rPr>
              <a:t>設定</a:t>
            </a:r>
            <a:endParaRPr lang="en-US" sz="2400" dirty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  <a:cs typeface="Migu 1M Regula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52728" y="7701756"/>
            <a:ext cx="1047220" cy="1986943"/>
            <a:chOff x="10119001" y="4075114"/>
            <a:chExt cx="413861" cy="89583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267895">
              <a:off x="9878013" y="4316102"/>
              <a:ext cx="895838" cy="413861"/>
            </a:xfrm>
            <a:prstGeom prst="rect">
              <a:avLst/>
            </a:prstGeom>
          </p:spPr>
        </p:pic>
        <p:sp>
          <p:nvSpPr>
            <p:cNvPr id="30" name="フリーフォーム 29"/>
            <p:cNvSpPr/>
            <p:nvPr/>
          </p:nvSpPr>
          <p:spPr>
            <a:xfrm>
              <a:off x="10169410" y="4722623"/>
              <a:ext cx="96890" cy="47823"/>
            </a:xfrm>
            <a:custGeom>
              <a:avLst/>
              <a:gdLst>
                <a:gd name="connsiteX0" fmla="*/ 152400 w 152400"/>
                <a:gd name="connsiteY0" fmla="*/ 95250 h 95250"/>
                <a:gd name="connsiteX1" fmla="*/ 0 w 152400"/>
                <a:gd name="connsiteY1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95250">
                  <a:moveTo>
                    <a:pt x="152400" y="95250"/>
                  </a:moveTo>
                  <a:cubicBezTo>
                    <a:pt x="87312" y="73025"/>
                    <a:pt x="22225" y="50800"/>
                    <a:pt x="0" y="0"/>
                  </a:cubicBezTo>
                </a:path>
              </a:pathLst>
            </a:custGeom>
            <a:noFill/>
            <a:ln w="730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/>
          <a:stretch/>
        </p:blipFill>
        <p:spPr>
          <a:xfrm>
            <a:off x="6090483" y="1620380"/>
            <a:ext cx="1503654" cy="1418566"/>
          </a:xfrm>
          <a:prstGeom prst="rect">
            <a:avLst/>
          </a:prstGeom>
        </p:spPr>
      </p:pic>
      <p:sp>
        <p:nvSpPr>
          <p:cNvPr id="67" name="テキスト ボックス 31"/>
          <p:cNvSpPr txBox="1"/>
          <p:nvPr/>
        </p:nvSpPr>
        <p:spPr>
          <a:xfrm>
            <a:off x="267370" y="1915651"/>
            <a:ext cx="6148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latin typeface="Migu 1M" panose="020B0509020203020207" pitchFamily="49" charset="-128"/>
                <a:ea typeface="Migu 1M" panose="020B0509020203020207" pitchFamily="49" charset="-128"/>
              </a:rPr>
              <a:t>選択課題 </a:t>
            </a:r>
            <a:r>
              <a:rPr lang="en-US" altLang="ja-JP" sz="1800" dirty="0">
                <a:latin typeface="Migu 1M" panose="020B0509020203020207" pitchFamily="49" charset="-128"/>
                <a:ea typeface="Migu 1M" panose="020B0509020203020207" pitchFamily="49" charset="-128"/>
              </a:rPr>
              <a:t>: </a:t>
            </a:r>
            <a:r>
              <a:rPr lang="ja-JP" altLang="en-US" sz="18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ルックアップゲートを通過する</a:t>
            </a:r>
            <a:endParaRPr lang="en-US" altLang="ja-JP" sz="1800" dirty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1800" dirty="0">
                <a:latin typeface="Migu 1M" panose="020B0509020203020207" pitchFamily="49" charset="-128"/>
                <a:ea typeface="Migu 1M" panose="020B0509020203020207" pitchFamily="49" charset="-128"/>
              </a:rPr>
              <a:t>目標設定 </a:t>
            </a:r>
            <a:r>
              <a:rPr lang="en-US" altLang="ja-JP" sz="1800" dirty="0">
                <a:latin typeface="Migu 1M" panose="020B0509020203020207" pitchFamily="49" charset="-128"/>
                <a:ea typeface="Migu 1M" panose="020B0509020203020207" pitchFamily="49" charset="-128"/>
              </a:rPr>
              <a:t>: </a:t>
            </a:r>
            <a:r>
              <a:rPr lang="ja-JP" altLang="en-US" sz="1800" dirty="0">
                <a:latin typeface="Migu 1M" panose="020B0509020203020207" pitchFamily="49" charset="-128"/>
                <a:ea typeface="Migu 1M" panose="020B0509020203020207" pitchFamily="49" charset="-128"/>
              </a:rPr>
              <a:t>ルックアップゲートをシングルで攻略する</a:t>
            </a:r>
            <a:endParaRPr lang="en-US" altLang="ja-JP" sz="18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68" name="TextBox 8"/>
          <p:cNvSpPr txBox="1"/>
          <p:nvPr/>
        </p:nvSpPr>
        <p:spPr>
          <a:xfrm>
            <a:off x="524156" y="3653431"/>
            <a:ext cx="2775119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  <a:cs typeface="Migu 1M Regular"/>
              </a:rPr>
              <a:t>1-2 </a:t>
            </a:r>
            <a:r>
              <a:rPr lang="ja-JP" altLang="en-US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  <a:cs typeface="Migu 1M Regular"/>
              </a:rPr>
              <a:t>攻略</a:t>
            </a:r>
            <a:r>
              <a:rPr lang="ja-JP" altLang="en-US" sz="2400" dirty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  <a:cs typeface="Migu 1M Regular"/>
              </a:rPr>
              <a:t>のながれ</a:t>
            </a:r>
            <a:endParaRPr lang="en-US" sz="2400" dirty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  <a:cs typeface="Migu 1M Regular"/>
            </a:endParaRPr>
          </a:p>
        </p:txBody>
      </p:sp>
      <p:sp>
        <p:nvSpPr>
          <p:cNvPr id="69" name="テキスト ボックス 31"/>
          <p:cNvSpPr txBox="1"/>
          <p:nvPr/>
        </p:nvSpPr>
        <p:spPr>
          <a:xfrm>
            <a:off x="423025" y="4311267"/>
            <a:ext cx="479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latin typeface="Migu 1M" panose="020B0509020203020207" pitchFamily="49" charset="-128"/>
                <a:ea typeface="Migu 1M" panose="020B0509020203020207" pitchFamily="49" charset="-128"/>
              </a:rPr>
              <a:t>〇 事前条件</a:t>
            </a:r>
            <a:endParaRPr lang="en-US" altLang="ja-JP" sz="18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70" name="テキスト ボックス 31"/>
          <p:cNvSpPr txBox="1"/>
          <p:nvPr/>
        </p:nvSpPr>
        <p:spPr>
          <a:xfrm>
            <a:off x="423025" y="4808002"/>
            <a:ext cx="7886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・ゴールゲート</a:t>
            </a:r>
            <a:r>
              <a:rPr lang="en-US" altLang="ja-JP" sz="1600" dirty="0">
                <a:latin typeface="Migu 1M" panose="020B0509020203020207" pitchFamily="49" charset="-128"/>
                <a:ea typeface="Migu 1M" panose="020B0509020203020207" pitchFamily="49" charset="-128"/>
              </a:rPr>
              <a:t>L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をクリアし、ルックアップゲート前の灰色の線を通過している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・走行体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は倒立走行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を行っている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・走行体は緩やかなスピードで走行している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71" name="テキスト ボックス 31"/>
          <p:cNvSpPr txBox="1"/>
          <p:nvPr/>
        </p:nvSpPr>
        <p:spPr>
          <a:xfrm>
            <a:off x="423025" y="5694954"/>
            <a:ext cx="479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latin typeface="Migu 1M" panose="020B0509020203020207" pitchFamily="49" charset="-128"/>
                <a:ea typeface="Migu 1M" panose="020B0509020203020207" pitchFamily="49" charset="-128"/>
              </a:rPr>
              <a:t>〇 攻略のながれ</a:t>
            </a:r>
            <a:endParaRPr lang="en-US" altLang="ja-JP" sz="18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72" name="テキスト ボックス 31"/>
          <p:cNvSpPr txBox="1"/>
          <p:nvPr/>
        </p:nvSpPr>
        <p:spPr>
          <a:xfrm>
            <a:off x="483985" y="6159865"/>
            <a:ext cx="7886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① 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ライントレースを行いながらゲートを検知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する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② ゲートを通れるように姿勢を変える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③ ゲートを通過する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grpSp>
        <p:nvGrpSpPr>
          <p:cNvPr id="73" name="Group 14"/>
          <p:cNvGrpSpPr/>
          <p:nvPr/>
        </p:nvGrpSpPr>
        <p:grpSpPr>
          <a:xfrm>
            <a:off x="1427659" y="7805338"/>
            <a:ext cx="1040722" cy="2007387"/>
            <a:chOff x="10638898" y="1750752"/>
            <a:chExt cx="423310" cy="1041793"/>
          </a:xfrm>
        </p:grpSpPr>
        <p:pic>
          <p:nvPicPr>
            <p:cNvPr id="81" name="図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329656" y="2059994"/>
              <a:ext cx="1041793" cy="423310"/>
            </a:xfrm>
            <a:prstGeom prst="rect">
              <a:avLst/>
            </a:prstGeom>
          </p:spPr>
        </p:pic>
        <p:sp>
          <p:nvSpPr>
            <p:cNvPr id="77" name="フリーフォーム 76"/>
            <p:cNvSpPr/>
            <p:nvPr/>
          </p:nvSpPr>
          <p:spPr>
            <a:xfrm>
              <a:off x="10647451" y="2441884"/>
              <a:ext cx="68455" cy="60034"/>
            </a:xfrm>
            <a:custGeom>
              <a:avLst/>
              <a:gdLst>
                <a:gd name="connsiteX0" fmla="*/ 83619 w 83619"/>
                <a:gd name="connsiteY0" fmla="*/ 152400 h 152400"/>
                <a:gd name="connsiteX1" fmla="*/ 16944 w 83619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619" h="152400">
                  <a:moveTo>
                    <a:pt x="83619" y="152400"/>
                  </a:moveTo>
                  <a:cubicBezTo>
                    <a:pt x="27263" y="95250"/>
                    <a:pt x="-29093" y="38100"/>
                    <a:pt x="16944" y="0"/>
                  </a:cubicBezTo>
                </a:path>
              </a:pathLst>
            </a:custGeom>
            <a:noFill/>
            <a:ln w="920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2865252" y="7612428"/>
            <a:ext cx="520438" cy="2279866"/>
            <a:chOff x="1999508" y="6323445"/>
            <a:chExt cx="520438" cy="2097861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99508" y="6585705"/>
              <a:ext cx="520438" cy="1835601"/>
            </a:xfrm>
            <a:prstGeom prst="rect">
              <a:avLst/>
            </a:prstGeom>
          </p:spPr>
        </p:pic>
        <p:cxnSp>
          <p:nvCxnSpPr>
            <p:cNvPr id="17" name="直線コネクタ 16"/>
            <p:cNvCxnSpPr/>
            <p:nvPr/>
          </p:nvCxnSpPr>
          <p:spPr>
            <a:xfrm>
              <a:off x="2252188" y="6323445"/>
              <a:ext cx="20541" cy="2969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45360">
            <a:off x="2313119" y="7601328"/>
            <a:ext cx="614422" cy="61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テキスト ボックス 31"/>
          <p:cNvSpPr txBox="1"/>
          <p:nvPr/>
        </p:nvSpPr>
        <p:spPr>
          <a:xfrm>
            <a:off x="1191116" y="7394210"/>
            <a:ext cx="38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①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84" name="テキスト ボックス 31"/>
          <p:cNvSpPr txBox="1"/>
          <p:nvPr/>
        </p:nvSpPr>
        <p:spPr>
          <a:xfrm>
            <a:off x="3454521" y="7425657"/>
            <a:ext cx="38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②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28" name="右カーブ矢印 27"/>
          <p:cNvSpPr/>
          <p:nvPr/>
        </p:nvSpPr>
        <p:spPr>
          <a:xfrm rot="3971918">
            <a:off x="4038814" y="7280381"/>
            <a:ext cx="279441" cy="904767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テキスト ボックス 31"/>
          <p:cNvSpPr txBox="1"/>
          <p:nvPr/>
        </p:nvSpPr>
        <p:spPr>
          <a:xfrm>
            <a:off x="5643264" y="7436999"/>
            <a:ext cx="38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③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grpSp>
        <p:nvGrpSpPr>
          <p:cNvPr id="95" name="グループ化 94"/>
          <p:cNvGrpSpPr/>
          <p:nvPr/>
        </p:nvGrpSpPr>
        <p:grpSpPr>
          <a:xfrm>
            <a:off x="6701455" y="7511728"/>
            <a:ext cx="520438" cy="2363765"/>
            <a:chOff x="1999508" y="6323445"/>
            <a:chExt cx="520438" cy="2097861"/>
          </a:xfrm>
        </p:grpSpPr>
        <p:pic>
          <p:nvPicPr>
            <p:cNvPr id="96" name="図 95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99508" y="6585705"/>
              <a:ext cx="520438" cy="1835601"/>
            </a:xfrm>
            <a:prstGeom prst="rect">
              <a:avLst/>
            </a:prstGeom>
          </p:spPr>
        </p:pic>
        <p:cxnSp>
          <p:nvCxnSpPr>
            <p:cNvPr id="97" name="直線コネクタ 96"/>
            <p:cNvCxnSpPr/>
            <p:nvPr/>
          </p:nvCxnSpPr>
          <p:spPr>
            <a:xfrm>
              <a:off x="2252188" y="6323445"/>
              <a:ext cx="20541" cy="2969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8"/>
          <p:cNvSpPr txBox="1"/>
          <p:nvPr/>
        </p:nvSpPr>
        <p:spPr>
          <a:xfrm>
            <a:off x="8309055" y="1330696"/>
            <a:ext cx="2467342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  <a:cs typeface="Migu 1M Regular"/>
              </a:rPr>
              <a:t>1-3 </a:t>
            </a:r>
            <a:r>
              <a:rPr lang="ja-JP" altLang="en-US" sz="2400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  <a:cs typeface="Migu 1M Regular"/>
              </a:rPr>
              <a:t>要求の抽出</a:t>
            </a:r>
            <a:endParaRPr lang="en-US" sz="2400" dirty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  <a:cs typeface="Migu 1M Regular"/>
            </a:endParaRPr>
          </a:p>
        </p:txBody>
      </p:sp>
      <p:sp>
        <p:nvSpPr>
          <p:cNvPr id="57" name="テキスト ボックス 31"/>
          <p:cNvSpPr txBox="1"/>
          <p:nvPr/>
        </p:nvSpPr>
        <p:spPr>
          <a:xfrm>
            <a:off x="8228119" y="1965150"/>
            <a:ext cx="7558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ルックアップゲートの通過をするのに必要な要素の洗い出しを行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った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。</a:t>
            </a:r>
            <a:endParaRPr lang="en-US" altLang="ja-JP" sz="1600" dirty="0" smtClean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競合した要素に対しては、成功の確率が高いと予想されるものを採用した。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57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296701" y="1340014"/>
            <a:ext cx="3220222" cy="4676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2-1 </a:t>
            </a:r>
            <a:r>
              <a:rPr lang="ja-JP" altLang="en-US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システムの機能</a:t>
            </a:r>
            <a:endParaRPr kumimoji="1" lang="ja-JP" altLang="en-US" dirty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30" name="テキスト ボックス 31"/>
          <p:cNvSpPr txBox="1"/>
          <p:nvPr/>
        </p:nvSpPr>
        <p:spPr>
          <a:xfrm>
            <a:off x="296701" y="2026026"/>
            <a:ext cx="6521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　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ユースケース図を用いて、ユーザーが果たす役割とシステムに必要な機能を表す。システムとしては、競技者が必要とする機能は「</a:t>
            </a:r>
            <a:r>
              <a:rPr lang="en-US" altLang="ja-JP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L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コースをクリアする」である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が、選択した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課題は「ルックアップゲート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を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通過する」であるため、詳細の説明はルックアップゲートの攻略に関わる機能のみ行う。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60325"/>
              </p:ext>
            </p:extLst>
          </p:nvPr>
        </p:nvGraphicFramePr>
        <p:xfrm>
          <a:off x="296702" y="7730792"/>
          <a:ext cx="7395870" cy="28467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30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53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4831">
                <a:tc>
                  <a:txBody>
                    <a:bodyPr/>
                    <a:lstStyle/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ユースケース名</a:t>
                      </a:r>
                      <a:endParaRPr lang="en-US" sz="1400" dirty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ルックアップゲートを通過する</a:t>
                      </a:r>
                      <a:endParaRPr lang="en-US" sz="1400" dirty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101">
                <a:tc>
                  <a:txBody>
                    <a:bodyPr/>
                    <a:lstStyle/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機能の概要</a:t>
                      </a:r>
                      <a:endParaRPr lang="en-US" sz="1400" dirty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走行体を制御し、ルックアップゲートを通過する</a:t>
                      </a:r>
                      <a:endParaRPr lang="en-US" sz="1400" dirty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6101">
                <a:tc>
                  <a:txBody>
                    <a:bodyPr/>
                    <a:lstStyle/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アクター</a:t>
                      </a:r>
                      <a:endParaRPr lang="en-US" sz="1400" dirty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競技者</a:t>
                      </a:r>
                      <a:endParaRPr lang="en-US" sz="1400" dirty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9253">
                <a:tc>
                  <a:txBody>
                    <a:bodyPr/>
                    <a:lstStyle/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事前条件</a:t>
                      </a:r>
                      <a:endParaRPr lang="en-US" sz="1400" dirty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競技者は</a:t>
                      </a:r>
                      <a:r>
                        <a:rPr lang="en-US" altLang="ja-JP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L</a:t>
                      </a:r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コースを攻略するためのシステムを実行している</a:t>
                      </a:r>
                      <a:endParaRPr lang="en-US" altLang="ja-JP" sz="1400" dirty="0" smtClean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ゴールゲート</a:t>
                      </a:r>
                      <a:r>
                        <a:rPr lang="en-US" altLang="ja-JP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L</a:t>
                      </a:r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をクリアし、ルックアップゲート前の灰色を越えている</a:t>
                      </a:r>
                      <a:endParaRPr lang="en-US" sz="1400" dirty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29087">
                <a:tc>
                  <a:txBody>
                    <a:bodyPr/>
                    <a:lstStyle/>
                    <a:p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シナリオ</a:t>
                      </a:r>
                      <a:endParaRPr lang="en-US" sz="1400" dirty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(1) </a:t>
                      </a:r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ルックアップゲートが検知されるまで</a:t>
                      </a:r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、</a:t>
                      </a:r>
                      <a:endParaRPr lang="en-US" altLang="ja-JP" sz="1400" dirty="0" smtClean="0">
                        <a:latin typeface="Migu 1M" charset="-128"/>
                        <a:ea typeface="Migu 1M" charset="-128"/>
                        <a:cs typeface="Migu 1M" charset="-128"/>
                      </a:endParaRPr>
                    </a:p>
                    <a:p>
                      <a:r>
                        <a:rPr lang="en-US" altLang="ja-JP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    </a:t>
                      </a:r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倒立</a:t>
                      </a:r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を維持しながらライントレースを行う。</a:t>
                      </a:r>
                    </a:p>
                    <a:p>
                      <a:r>
                        <a:rPr lang="en-US" altLang="ja-JP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(2) </a:t>
                      </a:r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倒立を維持しながら停止し、尻尾を出す。</a:t>
                      </a:r>
                    </a:p>
                    <a:p>
                      <a:r>
                        <a:rPr lang="en-US" altLang="ja-JP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(3) </a:t>
                      </a:r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倒立走行をしている状態から後ろに倒れ、尻尾で走行体を支える。</a:t>
                      </a:r>
                      <a:r>
                        <a:rPr lang="en-US" altLang="ja-JP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(4) </a:t>
                      </a:r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尻尾を下げてさらに後ろに倒れ、ゲートを通過できるようにする。</a:t>
                      </a:r>
                    </a:p>
                    <a:p>
                      <a:r>
                        <a:rPr lang="en-US" altLang="ja-JP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(5) </a:t>
                      </a:r>
                      <a:r>
                        <a:rPr lang="ja-JP" altLang="en-US" sz="1400" dirty="0" smtClean="0">
                          <a:latin typeface="Migu 1M" charset="-128"/>
                          <a:ea typeface="Migu 1M" charset="-128"/>
                          <a:cs typeface="Migu 1M" charset="-128"/>
                        </a:rPr>
                        <a:t>直進してゲートを通過する。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1" name="テキスト ボックス 9"/>
          <p:cNvSpPr txBox="1"/>
          <p:nvPr/>
        </p:nvSpPr>
        <p:spPr>
          <a:xfrm>
            <a:off x="8206810" y="1340014"/>
            <a:ext cx="2694074" cy="4676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2-2 </a:t>
            </a:r>
            <a:r>
              <a:rPr kumimoji="1" lang="ja-JP" altLang="en-US" dirty="0" smtClean="0">
                <a:solidFill>
                  <a:schemeClr val="bg1"/>
                </a:solidFill>
                <a:latin typeface="Migu 1M" panose="020B0509020203020207" pitchFamily="49" charset="-128"/>
                <a:ea typeface="Migu 1M" panose="020B0509020203020207" pitchFamily="49" charset="-128"/>
              </a:rPr>
              <a:t>機能の実現</a:t>
            </a:r>
            <a:endParaRPr kumimoji="1" lang="ja-JP" altLang="en-US" dirty="0">
              <a:solidFill>
                <a:schemeClr val="bg1"/>
              </a:solidFill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8" name="テキスト ボックス 31"/>
          <p:cNvSpPr txBox="1"/>
          <p:nvPr/>
        </p:nvSpPr>
        <p:spPr>
          <a:xfrm>
            <a:off x="8048956" y="1951628"/>
            <a:ext cx="6521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アクティビ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図を用いて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、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機能を実現する仕様を表す。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3" y="3505890"/>
            <a:ext cx="5087756" cy="406847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15" y="2434104"/>
            <a:ext cx="3146963" cy="825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0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31"/>
          <p:cNvSpPr txBox="1"/>
          <p:nvPr/>
        </p:nvSpPr>
        <p:spPr>
          <a:xfrm>
            <a:off x="234461" y="2068564"/>
            <a:ext cx="7252189" cy="2560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ライントレースの実装には</a:t>
            </a:r>
            <a:r>
              <a:rPr lang="en-US" altLang="ja-JP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PID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制御を用いる。</a:t>
            </a:r>
            <a:endParaRPr lang="en-US" altLang="ja-JP" sz="1600" dirty="0" smtClean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黒のラインに対して滑らかに走行することができ、</a:t>
            </a:r>
            <a:r>
              <a:rPr lang="en-US" altLang="ja-JP" sz="1600" dirty="0">
                <a:latin typeface="Migu 1M" panose="020B0509020203020207" pitchFamily="49" charset="-128"/>
                <a:ea typeface="Migu 1M" panose="020B0509020203020207" pitchFamily="49" charset="-128"/>
              </a:rPr>
              <a:t> ON/OFF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制御に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比べてゲートを検知したときにより垂直に向くことができる。</a:t>
            </a:r>
            <a:endParaRPr lang="en-US" altLang="ja-JP" sz="1600" dirty="0" smtClean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endParaRPr lang="en-US" altLang="ja-JP" sz="1600" dirty="0" smtClean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endParaRPr lang="en-US" altLang="ja-JP" sz="1600" dirty="0" smtClean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endParaRPr lang="en-US" altLang="ja-JP" sz="1600" dirty="0" smtClean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endParaRPr lang="en-US" altLang="ja-JP" sz="1600" dirty="0" smtClean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ライントレースでは、カラーセンサの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値と目標の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輝度値との差を偏差とし、</a:t>
            </a:r>
            <a:endParaRPr lang="en-US" altLang="ja-JP" sz="1600" dirty="0" smtClean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走行体の旋回量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を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操作量として算出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している。</a:t>
            </a:r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43319" y="2963904"/>
                <a:ext cx="5055996" cy="96131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ja-JP" altLang="en-US" sz="2000" b="1" dirty="0" smtClean="0"/>
                  <a:t>操作量</a:t>
                </a:r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𝑒𝑑𝑡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𝑑𝑒</m:t>
                            </m:r>
                          </m:num>
                          <m:den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nary>
                  </m:oMath>
                </a14:m>
                <a:endParaRPr kumimoji="1" lang="en-US" altLang="ja-JP" sz="2000" dirty="0" smtClean="0"/>
              </a:p>
              <a:p>
                <a:endParaRPr lang="en-US" altLang="ja-JP" sz="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ja-JP" sz="1600" dirty="0" smtClean="0"/>
                  <a:t> : </a:t>
                </a:r>
                <a:r>
                  <a:rPr lang="ja-JP" altLang="en-US" sz="1600" dirty="0" smtClean="0"/>
                  <a:t>比例ゲイン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600" dirty="0" smtClean="0"/>
                  <a:t> : </a:t>
                </a:r>
                <a:r>
                  <a:rPr lang="ja-JP" altLang="en-US" sz="1600" dirty="0" smtClean="0"/>
                  <a:t>積分ゲイン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ja-JP" sz="1600" dirty="0" smtClean="0"/>
                  <a:t> : </a:t>
                </a:r>
                <a:r>
                  <a:rPr lang="ja-JP" altLang="en-US" sz="1600" dirty="0" smtClean="0"/>
                  <a:t>微分ゲイン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ja-JP" sz="1600" dirty="0" smtClean="0"/>
                  <a:t> : </a:t>
                </a:r>
                <a:r>
                  <a:rPr lang="ja-JP" altLang="en-US" sz="1600" dirty="0" smtClean="0"/>
                  <a:t>偏差</a:t>
                </a:r>
                <a:endParaRPr lang="en-US" altLang="ja-JP" sz="16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19" y="2963904"/>
                <a:ext cx="5055996" cy="961315"/>
              </a:xfrm>
              <a:prstGeom prst="rect">
                <a:avLst/>
              </a:prstGeom>
              <a:blipFill rotWithShape="0">
                <a:blip r:embed="rId3"/>
                <a:stretch>
                  <a:fillRect l="-1082" r="-240" b="-12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31"/>
          <p:cNvSpPr txBox="1"/>
          <p:nvPr/>
        </p:nvSpPr>
        <p:spPr>
          <a:xfrm>
            <a:off x="343319" y="5657826"/>
            <a:ext cx="5628856" cy="10556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勢いよく尻尾を出すと、反動で走行体が倒れる可能性があるため、比例制御で操作せずに等速の</a:t>
            </a:r>
            <a:r>
              <a:rPr lang="en-US" altLang="ja-JP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ON/OFF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制御で行う。</a:t>
            </a:r>
            <a:endParaRPr lang="en-US" altLang="ja-JP" sz="1600" dirty="0" smtClean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34461" y="1260003"/>
            <a:ext cx="3359639" cy="655477"/>
          </a:xfrm>
          <a:prstGeom prst="roundRect">
            <a:avLst/>
          </a:prstGeom>
          <a:solidFill>
            <a:srgbClr val="B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ea typeface="Migu 1M" panose="020B0509020203020207"/>
              </a:rPr>
              <a:t>ライントレースを行う</a:t>
            </a:r>
            <a:endParaRPr kumimoji="1" lang="ja-JP" altLang="en-US" dirty="0">
              <a:ea typeface="Migu 1M" panose="020B0509020203020207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43319" y="4815749"/>
            <a:ext cx="3359639" cy="655477"/>
          </a:xfrm>
          <a:prstGeom prst="roundRect">
            <a:avLst/>
          </a:prstGeom>
          <a:solidFill>
            <a:srgbClr val="B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ea typeface="Migu 1M" panose="020B0509020203020207"/>
              </a:rPr>
              <a:t>尻尾を出す</a:t>
            </a:r>
            <a:endParaRPr kumimoji="1" lang="ja-JP" altLang="en-US" dirty="0">
              <a:ea typeface="Migu 1M" panose="020B0509020203020207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43319" y="6900062"/>
            <a:ext cx="3359639" cy="655477"/>
          </a:xfrm>
          <a:prstGeom prst="roundRect">
            <a:avLst/>
          </a:prstGeom>
          <a:solidFill>
            <a:srgbClr val="B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ea typeface="Migu 1M" panose="020B0509020203020207"/>
              </a:rPr>
              <a:t>後ろに倒れる</a:t>
            </a:r>
            <a:endParaRPr kumimoji="1" lang="ja-JP" altLang="en-US" dirty="0">
              <a:ea typeface="Migu 1M" panose="020B0509020203020207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8439569" y="1260002"/>
            <a:ext cx="3359639" cy="655477"/>
          </a:xfrm>
          <a:prstGeom prst="roundRect">
            <a:avLst/>
          </a:prstGeom>
          <a:solidFill>
            <a:srgbClr val="B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ea typeface="Migu 1M" panose="020B0509020203020207"/>
              </a:rPr>
              <a:t>尻尾</a:t>
            </a:r>
            <a:r>
              <a:rPr lang="ja-JP" altLang="en-US" dirty="0" smtClean="0">
                <a:ea typeface="Migu 1M" panose="020B0509020203020207"/>
              </a:rPr>
              <a:t>で走行体を支える</a:t>
            </a:r>
            <a:endParaRPr kumimoji="1" lang="ja-JP" altLang="en-US" dirty="0">
              <a:ea typeface="Migu 1M" panose="020B0509020203020207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8439566" y="3586330"/>
            <a:ext cx="3359639" cy="655477"/>
          </a:xfrm>
          <a:prstGeom prst="roundRect">
            <a:avLst/>
          </a:prstGeom>
          <a:solidFill>
            <a:srgbClr val="B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ea typeface="Migu 1M" panose="020B0509020203020207"/>
              </a:rPr>
              <a:t>尻尾を下げる</a:t>
            </a:r>
            <a:endParaRPr kumimoji="1" lang="ja-JP" altLang="en-US" dirty="0">
              <a:ea typeface="Migu 1M" panose="020B0509020203020207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8439567" y="5741888"/>
            <a:ext cx="3359639" cy="655477"/>
          </a:xfrm>
          <a:prstGeom prst="roundRect">
            <a:avLst/>
          </a:prstGeom>
          <a:solidFill>
            <a:srgbClr val="B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ea typeface="Migu 1M" panose="020B0509020203020207"/>
              </a:rPr>
              <a:t>直進する</a:t>
            </a:r>
            <a:endParaRPr kumimoji="1" lang="ja-JP" altLang="en-US" dirty="0">
              <a:ea typeface="Migu 1M" panose="020B0509020203020207"/>
            </a:endParaRPr>
          </a:p>
        </p:txBody>
      </p:sp>
      <p:sp>
        <p:nvSpPr>
          <p:cNvPr id="16" name="テキスト ボックス 31"/>
          <p:cNvSpPr txBox="1"/>
          <p:nvPr/>
        </p:nvSpPr>
        <p:spPr>
          <a:xfrm>
            <a:off x="8439567" y="2102459"/>
            <a:ext cx="5886033" cy="10947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尻尾の制御を比例制御で行い、走行体を支える。</a:t>
            </a:r>
            <a:endParaRPr lang="en-US" altLang="ja-JP" sz="1600" dirty="0" smtClean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また、尻尾で支えきれずに転倒するのを防ぐため、目標値以上と目標値以下の場合で</a:t>
            </a:r>
            <a:r>
              <a:rPr lang="en-US" altLang="ja-JP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2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種類の比例ゲインを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用意し、支える方向の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比例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ゲインを高めに設定する。</a:t>
            </a:r>
            <a:endParaRPr lang="en-US" altLang="ja-JP" sz="1600" dirty="0" smtClean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17" name="テキスト ボックス 31"/>
          <p:cNvSpPr txBox="1"/>
          <p:nvPr/>
        </p:nvSpPr>
        <p:spPr>
          <a:xfrm>
            <a:off x="8439567" y="6588871"/>
            <a:ext cx="6076534" cy="1419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直進を行うときにはモーターのエンコーダー値を用いる。</a:t>
            </a:r>
            <a:endParaRPr lang="en-US" altLang="ja-JP" sz="1600" dirty="0" smtClean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左右のモーターに対して同じ出力を設定した場合、個々のモーターの特性によってズレが生じる。そこで、左右のモーターのエンコーダー値を比較し、値の低い方のモーターの出力をわずかに高くする。</a:t>
            </a:r>
            <a:endParaRPr lang="en-US" altLang="ja-JP" sz="1600" dirty="0" smtClean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18" name="テキスト ボックス 31"/>
          <p:cNvSpPr txBox="1"/>
          <p:nvPr/>
        </p:nvSpPr>
        <p:spPr>
          <a:xfrm>
            <a:off x="234461" y="7742138"/>
            <a:ext cx="5409781" cy="1382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倒立振子ライブラリを使用し、倒立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している状態から後ろに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倒れる。倒立ライブラリのパラメータのジャイロセンサーのオフセット値を</a:t>
            </a:r>
            <a:r>
              <a:rPr lang="ja-JP" altLang="en-US" sz="1600" dirty="0">
                <a:latin typeface="Migu 1M" panose="020B0509020203020207" pitchFamily="49" charset="-128"/>
                <a:ea typeface="Migu 1M" panose="020B0509020203020207" pitchFamily="49" charset="-128"/>
              </a:rPr>
              <a:t>数ミリ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秒間だけ負の値にする。それにより、後ろに倒れた状態を目指すように走行する。</a:t>
            </a:r>
            <a:endParaRPr lang="en-US" altLang="ja-JP" sz="1600" dirty="0" smtClean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439567" y="8219194"/>
            <a:ext cx="3676233" cy="655477"/>
          </a:xfrm>
          <a:prstGeom prst="roundRect">
            <a:avLst/>
          </a:prstGeom>
          <a:solidFill>
            <a:srgbClr val="B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ea typeface="Migu 1M" panose="020B0509020203020207"/>
              </a:rPr>
              <a:t>ゲートの通過を判断する</a:t>
            </a:r>
            <a:endParaRPr kumimoji="1" lang="ja-JP" altLang="en-US" dirty="0">
              <a:ea typeface="Migu 1M" panose="020B0509020203020207"/>
            </a:endParaRPr>
          </a:p>
        </p:txBody>
      </p:sp>
      <p:sp>
        <p:nvSpPr>
          <p:cNvPr id="20" name="テキスト ボックス 31"/>
          <p:cNvSpPr txBox="1"/>
          <p:nvPr/>
        </p:nvSpPr>
        <p:spPr>
          <a:xfrm>
            <a:off x="8439567" y="9085226"/>
            <a:ext cx="6076534" cy="1419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ゲートの通過は、左右のモーターのエンコーダ値が一定の回転角度を超えたかで判断する。</a:t>
            </a:r>
            <a:endParaRPr lang="en-US" altLang="ja-JP" sz="1600" dirty="0" smtClean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  <p:sp>
        <p:nvSpPr>
          <p:cNvPr id="21" name="テキスト ボックス 31"/>
          <p:cNvSpPr txBox="1"/>
          <p:nvPr/>
        </p:nvSpPr>
        <p:spPr>
          <a:xfrm>
            <a:off x="8397593" y="4417501"/>
            <a:ext cx="5886033" cy="10947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比例制御の目標値を</a:t>
            </a:r>
            <a:r>
              <a:rPr lang="en-US" altLang="ja-JP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5</a:t>
            </a:r>
            <a:r>
              <a:rPr lang="ja-JP" altLang="en-US" sz="1600" dirty="0" smtClean="0">
                <a:latin typeface="Migu 1M" panose="020B0509020203020207" pitchFamily="49" charset="-128"/>
                <a:ea typeface="Migu 1M" panose="020B0509020203020207" pitchFamily="49" charset="-128"/>
              </a:rPr>
              <a:t>秒程度の時間をかけて変化させ、ゆっくりと尻尾を下げる</a:t>
            </a:r>
            <a:endParaRPr lang="en-US" altLang="ja-JP" sz="1600" dirty="0" smtClean="0">
              <a:latin typeface="Migu 1M" panose="020B0509020203020207" pitchFamily="49" charset="-128"/>
              <a:ea typeface="Migu 1M" panose="020B0509020203020207" pitchFamily="49" charset="-128"/>
            </a:endParaRPr>
          </a:p>
          <a:p>
            <a:endParaRPr lang="en-US" altLang="ja-JP" sz="1600" dirty="0">
              <a:latin typeface="Migu 1M" panose="020B0509020203020207" pitchFamily="49" charset="-128"/>
              <a:ea typeface="Migu 1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911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5652</TotalTime>
  <Words>614</Words>
  <Application>Microsoft Office PowerPoint</Application>
  <PresentationFormat>ユーザー設定</PresentationFormat>
  <Paragraphs>67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Migu 1M</vt:lpstr>
      <vt:lpstr>Migu 1M Regular</vt:lpstr>
      <vt:lpstr>ＭＳ Ｐゴシック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自主ゼミ</dc:creator>
  <cp:lastModifiedBy>中井智己</cp:lastModifiedBy>
  <cp:revision>383</cp:revision>
  <cp:lastPrinted>2015-09-01T05:35:13Z</cp:lastPrinted>
  <dcterms:created xsi:type="dcterms:W3CDTF">2015-07-10T12:32:30Z</dcterms:created>
  <dcterms:modified xsi:type="dcterms:W3CDTF">2016-08-30T05:32:24Z</dcterms:modified>
</cp:coreProperties>
</file>