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
  </p:notesMasterIdLst>
  <p:sldIdLst>
    <p:sldId id="275" r:id="rId2"/>
    <p:sldId id="270" r:id="rId3"/>
    <p:sldId id="276" r:id="rId4"/>
  </p:sldIdLst>
  <p:sldSz cx="15119350" cy="10691813"/>
  <p:notesSz cx="6735763" cy="9866313"/>
  <p:defaultTextStyle>
    <a:defPPr>
      <a:defRPr lang="ja-JP"/>
    </a:defPPr>
    <a:lvl1pPr marL="0" algn="l" defTabSz="1238892" rtl="0" eaLnBrk="1" latinLnBrk="0" hangingPunct="1">
      <a:defRPr kumimoji="1" sz="2439" kern="1200">
        <a:solidFill>
          <a:schemeClr val="tx1"/>
        </a:solidFill>
        <a:latin typeface="+mn-lt"/>
        <a:ea typeface="+mn-ea"/>
        <a:cs typeface="+mn-cs"/>
      </a:defRPr>
    </a:lvl1pPr>
    <a:lvl2pPr marL="619446" algn="l" defTabSz="1238892" rtl="0" eaLnBrk="1" latinLnBrk="0" hangingPunct="1">
      <a:defRPr kumimoji="1" sz="2439" kern="1200">
        <a:solidFill>
          <a:schemeClr val="tx1"/>
        </a:solidFill>
        <a:latin typeface="+mn-lt"/>
        <a:ea typeface="+mn-ea"/>
        <a:cs typeface="+mn-cs"/>
      </a:defRPr>
    </a:lvl2pPr>
    <a:lvl3pPr marL="1238892" algn="l" defTabSz="1238892" rtl="0" eaLnBrk="1" latinLnBrk="0" hangingPunct="1">
      <a:defRPr kumimoji="1" sz="2439" kern="1200">
        <a:solidFill>
          <a:schemeClr val="tx1"/>
        </a:solidFill>
        <a:latin typeface="+mn-lt"/>
        <a:ea typeface="+mn-ea"/>
        <a:cs typeface="+mn-cs"/>
      </a:defRPr>
    </a:lvl3pPr>
    <a:lvl4pPr marL="1858340" algn="l" defTabSz="1238892" rtl="0" eaLnBrk="1" latinLnBrk="0" hangingPunct="1">
      <a:defRPr kumimoji="1" sz="2439" kern="1200">
        <a:solidFill>
          <a:schemeClr val="tx1"/>
        </a:solidFill>
        <a:latin typeface="+mn-lt"/>
        <a:ea typeface="+mn-ea"/>
        <a:cs typeface="+mn-cs"/>
      </a:defRPr>
    </a:lvl4pPr>
    <a:lvl5pPr marL="2477786" algn="l" defTabSz="1238892" rtl="0" eaLnBrk="1" latinLnBrk="0" hangingPunct="1">
      <a:defRPr kumimoji="1" sz="2439" kern="1200">
        <a:solidFill>
          <a:schemeClr val="tx1"/>
        </a:solidFill>
        <a:latin typeface="+mn-lt"/>
        <a:ea typeface="+mn-ea"/>
        <a:cs typeface="+mn-cs"/>
      </a:defRPr>
    </a:lvl5pPr>
    <a:lvl6pPr marL="3097232" algn="l" defTabSz="1238892" rtl="0" eaLnBrk="1" latinLnBrk="0" hangingPunct="1">
      <a:defRPr kumimoji="1" sz="2439" kern="1200">
        <a:solidFill>
          <a:schemeClr val="tx1"/>
        </a:solidFill>
        <a:latin typeface="+mn-lt"/>
        <a:ea typeface="+mn-ea"/>
        <a:cs typeface="+mn-cs"/>
      </a:defRPr>
    </a:lvl6pPr>
    <a:lvl7pPr marL="3716678" algn="l" defTabSz="1238892" rtl="0" eaLnBrk="1" latinLnBrk="0" hangingPunct="1">
      <a:defRPr kumimoji="1" sz="2439" kern="1200">
        <a:solidFill>
          <a:schemeClr val="tx1"/>
        </a:solidFill>
        <a:latin typeface="+mn-lt"/>
        <a:ea typeface="+mn-ea"/>
        <a:cs typeface="+mn-cs"/>
      </a:defRPr>
    </a:lvl7pPr>
    <a:lvl8pPr marL="4336124" algn="l" defTabSz="1238892" rtl="0" eaLnBrk="1" latinLnBrk="0" hangingPunct="1">
      <a:defRPr kumimoji="1" sz="2439" kern="1200">
        <a:solidFill>
          <a:schemeClr val="tx1"/>
        </a:solidFill>
        <a:latin typeface="+mn-lt"/>
        <a:ea typeface="+mn-ea"/>
        <a:cs typeface="+mn-cs"/>
      </a:defRPr>
    </a:lvl8pPr>
    <a:lvl9pPr marL="4955572" algn="l" defTabSz="1238892"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B84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2" autoAdjust="0"/>
    <p:restoredTop sz="85432" autoAdjust="0"/>
  </p:normalViewPr>
  <p:slideViewPr>
    <p:cSldViewPr snapToGrid="0">
      <p:cViewPr varScale="1">
        <p:scale>
          <a:sx n="41" d="100"/>
          <a:sy n="41" d="100"/>
        </p:scale>
        <p:origin x="1374" y="84"/>
      </p:cViewPr>
      <p:guideLst>
        <p:guide orient="horz" pos="3367"/>
        <p:guide pos="47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2918829" cy="495029"/>
          </a:xfrm>
          <a:prstGeom prst="rect">
            <a:avLst/>
          </a:prstGeom>
        </p:spPr>
        <p:txBody>
          <a:bodyPr vert="horz" lIns="91363" tIns="45683" rIns="91363" bIns="4568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7" y="2"/>
            <a:ext cx="2918829" cy="495029"/>
          </a:xfrm>
          <a:prstGeom prst="rect">
            <a:avLst/>
          </a:prstGeom>
        </p:spPr>
        <p:txBody>
          <a:bodyPr vert="horz" lIns="91363" tIns="45683" rIns="91363" bIns="45683" rtlCol="0"/>
          <a:lstStyle>
            <a:lvl1pPr algn="r">
              <a:defRPr sz="1200"/>
            </a:lvl1pPr>
          </a:lstStyle>
          <a:p>
            <a:fld id="{ABF9F0B9-4155-48B4-8C95-FF1EF029C619}" type="datetimeFigureOut">
              <a:rPr kumimoji="1" lang="ja-JP" altLang="en-US" smtClean="0"/>
              <a:t>2016/8/30</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363" tIns="45683" rIns="91363" bIns="45683" rtlCol="0" anchor="ctr"/>
          <a:lstStyle/>
          <a:p>
            <a:endParaRPr lang="ja-JP" altLang="en-US"/>
          </a:p>
        </p:txBody>
      </p:sp>
      <p:sp>
        <p:nvSpPr>
          <p:cNvPr id="5" name="ノート プレースホルダー 4"/>
          <p:cNvSpPr>
            <a:spLocks noGrp="1"/>
          </p:cNvSpPr>
          <p:nvPr>
            <p:ph type="body" sz="quarter" idx="3"/>
          </p:nvPr>
        </p:nvSpPr>
        <p:spPr>
          <a:xfrm>
            <a:off x="673578" y="4748166"/>
            <a:ext cx="5388610" cy="3884861"/>
          </a:xfrm>
          <a:prstGeom prst="rect">
            <a:avLst/>
          </a:prstGeom>
        </p:spPr>
        <p:txBody>
          <a:bodyPr vert="horz" lIns="91363" tIns="45683" rIns="91363" bIns="4568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4" y="9371291"/>
            <a:ext cx="2918829" cy="495028"/>
          </a:xfrm>
          <a:prstGeom prst="rect">
            <a:avLst/>
          </a:prstGeom>
        </p:spPr>
        <p:txBody>
          <a:bodyPr vert="horz" lIns="91363" tIns="45683" rIns="91363" bIns="4568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7" y="9371291"/>
            <a:ext cx="2918829" cy="495028"/>
          </a:xfrm>
          <a:prstGeom prst="rect">
            <a:avLst/>
          </a:prstGeom>
        </p:spPr>
        <p:txBody>
          <a:bodyPr vert="horz" lIns="91363" tIns="45683" rIns="91363" bIns="45683" rtlCol="0" anchor="b"/>
          <a:lstStyle>
            <a:lvl1pPr algn="r">
              <a:defRPr sz="1200"/>
            </a:lvl1pPr>
          </a:lstStyle>
          <a:p>
            <a:fld id="{147E826F-A87D-435A-B3FF-2009D62C6D4A}" type="slidenum">
              <a:rPr kumimoji="1" lang="ja-JP" altLang="en-US" smtClean="0"/>
              <a:t>‹#›</a:t>
            </a:fld>
            <a:endParaRPr kumimoji="1" lang="ja-JP" altLang="en-US"/>
          </a:p>
        </p:txBody>
      </p:sp>
    </p:spTree>
    <p:extLst>
      <p:ext uri="{BB962C8B-B14F-4D97-AF65-F5344CB8AC3E}">
        <p14:creationId xmlns:p14="http://schemas.microsoft.com/office/powerpoint/2010/main" val="3227203194"/>
      </p:ext>
    </p:extLst>
  </p:cSld>
  <p:clrMap bg1="lt1" tx1="dk1" bg2="lt2" tx2="dk2" accent1="accent1" accent2="accent2" accent3="accent3" accent4="accent4" accent5="accent5" accent6="accent6" hlink="hlink" folHlink="folHlink"/>
  <p:notesStyle>
    <a:lvl1pPr marL="0" algn="l" defTabSz="1238892" rtl="0" eaLnBrk="1" latinLnBrk="0" hangingPunct="1">
      <a:defRPr kumimoji="1" sz="1626" kern="1200">
        <a:solidFill>
          <a:schemeClr val="tx1"/>
        </a:solidFill>
        <a:latin typeface="+mn-lt"/>
        <a:ea typeface="+mn-ea"/>
        <a:cs typeface="+mn-cs"/>
      </a:defRPr>
    </a:lvl1pPr>
    <a:lvl2pPr marL="619446" algn="l" defTabSz="1238892" rtl="0" eaLnBrk="1" latinLnBrk="0" hangingPunct="1">
      <a:defRPr kumimoji="1" sz="1626" kern="1200">
        <a:solidFill>
          <a:schemeClr val="tx1"/>
        </a:solidFill>
        <a:latin typeface="+mn-lt"/>
        <a:ea typeface="+mn-ea"/>
        <a:cs typeface="+mn-cs"/>
      </a:defRPr>
    </a:lvl2pPr>
    <a:lvl3pPr marL="1238892" algn="l" defTabSz="1238892" rtl="0" eaLnBrk="1" latinLnBrk="0" hangingPunct="1">
      <a:defRPr kumimoji="1" sz="1626" kern="1200">
        <a:solidFill>
          <a:schemeClr val="tx1"/>
        </a:solidFill>
        <a:latin typeface="+mn-lt"/>
        <a:ea typeface="+mn-ea"/>
        <a:cs typeface="+mn-cs"/>
      </a:defRPr>
    </a:lvl3pPr>
    <a:lvl4pPr marL="1858340" algn="l" defTabSz="1238892" rtl="0" eaLnBrk="1" latinLnBrk="0" hangingPunct="1">
      <a:defRPr kumimoji="1" sz="1626" kern="1200">
        <a:solidFill>
          <a:schemeClr val="tx1"/>
        </a:solidFill>
        <a:latin typeface="+mn-lt"/>
        <a:ea typeface="+mn-ea"/>
        <a:cs typeface="+mn-cs"/>
      </a:defRPr>
    </a:lvl4pPr>
    <a:lvl5pPr marL="2477786" algn="l" defTabSz="1238892" rtl="0" eaLnBrk="1" latinLnBrk="0" hangingPunct="1">
      <a:defRPr kumimoji="1" sz="1626" kern="1200">
        <a:solidFill>
          <a:schemeClr val="tx1"/>
        </a:solidFill>
        <a:latin typeface="+mn-lt"/>
        <a:ea typeface="+mn-ea"/>
        <a:cs typeface="+mn-cs"/>
      </a:defRPr>
    </a:lvl5pPr>
    <a:lvl6pPr marL="3097232" algn="l" defTabSz="1238892" rtl="0" eaLnBrk="1" latinLnBrk="0" hangingPunct="1">
      <a:defRPr kumimoji="1" sz="1626" kern="1200">
        <a:solidFill>
          <a:schemeClr val="tx1"/>
        </a:solidFill>
        <a:latin typeface="+mn-lt"/>
        <a:ea typeface="+mn-ea"/>
        <a:cs typeface="+mn-cs"/>
      </a:defRPr>
    </a:lvl6pPr>
    <a:lvl7pPr marL="3716678" algn="l" defTabSz="1238892" rtl="0" eaLnBrk="1" latinLnBrk="0" hangingPunct="1">
      <a:defRPr kumimoji="1" sz="1626" kern="1200">
        <a:solidFill>
          <a:schemeClr val="tx1"/>
        </a:solidFill>
        <a:latin typeface="+mn-lt"/>
        <a:ea typeface="+mn-ea"/>
        <a:cs typeface="+mn-cs"/>
      </a:defRPr>
    </a:lvl7pPr>
    <a:lvl8pPr marL="4336124" algn="l" defTabSz="1238892" rtl="0" eaLnBrk="1" latinLnBrk="0" hangingPunct="1">
      <a:defRPr kumimoji="1" sz="1626" kern="1200">
        <a:solidFill>
          <a:schemeClr val="tx1"/>
        </a:solidFill>
        <a:latin typeface="+mn-lt"/>
        <a:ea typeface="+mn-ea"/>
        <a:cs typeface="+mn-cs"/>
      </a:defRPr>
    </a:lvl8pPr>
    <a:lvl9pPr marL="4955572" algn="l" defTabSz="1238892" rtl="0" eaLnBrk="1" latinLnBrk="0" hangingPunct="1">
      <a:defRPr kumimoji="1"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1</a:t>
            </a:fld>
            <a:endParaRPr kumimoji="1" lang="ja-JP" altLang="en-US"/>
          </a:p>
        </p:txBody>
      </p:sp>
    </p:spTree>
    <p:extLst>
      <p:ext uri="{BB962C8B-B14F-4D97-AF65-F5344CB8AC3E}">
        <p14:creationId xmlns:p14="http://schemas.microsoft.com/office/powerpoint/2010/main" val="50110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2</a:t>
            </a:fld>
            <a:endParaRPr kumimoji="1" lang="ja-JP" altLang="en-US"/>
          </a:p>
        </p:txBody>
      </p:sp>
    </p:spTree>
    <p:extLst>
      <p:ext uri="{BB962C8B-B14F-4D97-AF65-F5344CB8AC3E}">
        <p14:creationId xmlns:p14="http://schemas.microsoft.com/office/powerpoint/2010/main" val="1096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3</a:t>
            </a:fld>
            <a:endParaRPr kumimoji="1" lang="ja-JP" altLang="en-US"/>
          </a:p>
        </p:txBody>
      </p:sp>
    </p:spTree>
    <p:extLst>
      <p:ext uri="{BB962C8B-B14F-4D97-AF65-F5344CB8AC3E}">
        <p14:creationId xmlns:p14="http://schemas.microsoft.com/office/powerpoint/2010/main" val="86921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1. </a:t>
            </a:r>
            <a:r>
              <a:rPr kumimoji="1" lang="ja-JP" altLang="en-US" sz="6000" dirty="0">
                <a:solidFill>
                  <a:schemeClr val="bg1"/>
                </a:solidFill>
              </a:rPr>
              <a:t>要求分析</a:t>
            </a:r>
          </a:p>
        </p:txBody>
      </p:sp>
    </p:spTree>
    <p:extLst>
      <p:ext uri="{BB962C8B-B14F-4D97-AF65-F5344CB8AC3E}">
        <p14:creationId xmlns:p14="http://schemas.microsoft.com/office/powerpoint/2010/main" val="163452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2. </a:t>
            </a:r>
            <a:r>
              <a:rPr kumimoji="1" lang="ja-JP" altLang="en-US" sz="6000" dirty="0">
                <a:solidFill>
                  <a:schemeClr val="bg1"/>
                </a:solidFill>
              </a:rPr>
              <a:t>機能</a:t>
            </a:r>
          </a:p>
        </p:txBody>
      </p:sp>
    </p:spTree>
    <p:extLst>
      <p:ext uri="{BB962C8B-B14F-4D97-AF65-F5344CB8AC3E}">
        <p14:creationId xmlns:p14="http://schemas.microsoft.com/office/powerpoint/2010/main" val="18217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810539" cy="1015663"/>
          </a:xfrm>
          <a:prstGeom prst="rect">
            <a:avLst/>
          </a:prstGeom>
          <a:noFill/>
        </p:spPr>
        <p:txBody>
          <a:bodyPr wrap="square" rtlCol="0">
            <a:spAutoFit/>
          </a:bodyPr>
          <a:lstStyle/>
          <a:p>
            <a:r>
              <a:rPr kumimoji="1" lang="en-US" altLang="ja-JP" sz="6000" dirty="0">
                <a:solidFill>
                  <a:schemeClr val="bg1"/>
                </a:solidFill>
              </a:rPr>
              <a:t>3.</a:t>
            </a:r>
            <a:r>
              <a:rPr kumimoji="1" lang="en-US" altLang="ja-JP" sz="6000" baseline="0" dirty="0">
                <a:solidFill>
                  <a:schemeClr val="bg1"/>
                </a:solidFill>
              </a:rPr>
              <a:t> </a:t>
            </a:r>
            <a:r>
              <a:rPr kumimoji="1" lang="ja-JP" altLang="en-US" sz="6000" baseline="0" dirty="0" smtClean="0">
                <a:solidFill>
                  <a:schemeClr val="bg1"/>
                </a:solidFill>
              </a:rPr>
              <a:t>機能の詳細</a:t>
            </a:r>
            <a:endParaRPr kumimoji="1" lang="ja-JP" altLang="en-US" sz="6000" dirty="0">
              <a:solidFill>
                <a:schemeClr val="bg1"/>
              </a:solidFill>
            </a:endParaRPr>
          </a:p>
        </p:txBody>
      </p:sp>
    </p:spTree>
    <p:extLst>
      <p:ext uri="{BB962C8B-B14F-4D97-AF65-F5344CB8AC3E}">
        <p14:creationId xmlns:p14="http://schemas.microsoft.com/office/powerpoint/2010/main" val="354180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4.</a:t>
            </a:r>
            <a:r>
              <a:rPr kumimoji="1" lang="en-US" altLang="ja-JP" sz="6000" baseline="0" dirty="0">
                <a:solidFill>
                  <a:schemeClr val="bg1"/>
                </a:solidFill>
              </a:rPr>
              <a:t> </a:t>
            </a:r>
            <a:r>
              <a:rPr kumimoji="1" lang="ja-JP" altLang="en-US" sz="6000" baseline="0" dirty="0" smtClean="0">
                <a:solidFill>
                  <a:schemeClr val="bg1"/>
                </a:solidFill>
              </a:rPr>
              <a:t>構造</a:t>
            </a:r>
            <a:endParaRPr kumimoji="1" lang="en-US" altLang="ja-JP" sz="6000" baseline="0" dirty="0">
              <a:solidFill>
                <a:schemeClr val="bg1"/>
              </a:solidFill>
            </a:endParaRPr>
          </a:p>
        </p:txBody>
      </p:sp>
    </p:spTree>
    <p:extLst>
      <p:ext uri="{BB962C8B-B14F-4D97-AF65-F5344CB8AC3E}">
        <p14:creationId xmlns:p14="http://schemas.microsoft.com/office/powerpoint/2010/main" val="165454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5.</a:t>
            </a:r>
            <a:r>
              <a:rPr kumimoji="1" lang="en-US" altLang="ja-JP" sz="6000" baseline="0" dirty="0">
                <a:solidFill>
                  <a:schemeClr val="bg1"/>
                </a:solidFill>
              </a:rPr>
              <a:t> </a:t>
            </a:r>
            <a:r>
              <a:rPr kumimoji="1" lang="ja-JP" altLang="en-US" sz="6000" baseline="0" dirty="0" smtClean="0">
                <a:solidFill>
                  <a:schemeClr val="bg1"/>
                </a:solidFill>
              </a:rPr>
              <a:t>振る舞い</a:t>
            </a:r>
            <a:endParaRPr kumimoji="1" lang="ja-JP" altLang="en-US" sz="6000" dirty="0">
              <a:solidFill>
                <a:schemeClr val="bg1"/>
              </a:solidFill>
            </a:endParaRPr>
          </a:p>
        </p:txBody>
      </p:sp>
    </p:spTree>
    <p:extLst>
      <p:ext uri="{BB962C8B-B14F-4D97-AF65-F5344CB8AC3E}">
        <p14:creationId xmlns:p14="http://schemas.microsoft.com/office/powerpoint/2010/main" val="3192080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15119350" cy="952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userDrawn="1"/>
        </p:nvSpPr>
        <p:spPr>
          <a:xfrm>
            <a:off x="10912337" y="122307"/>
            <a:ext cx="3595605" cy="707886"/>
          </a:xfrm>
          <a:prstGeom prst="rect">
            <a:avLst/>
          </a:prstGeom>
          <a:noFill/>
        </p:spPr>
        <p:txBody>
          <a:bodyPr wrap="square" rtlCol="0">
            <a:spAutoFit/>
          </a:bodyPr>
          <a:lstStyle/>
          <a:p>
            <a:r>
              <a:rPr kumimoji="1" lang="ja-JP" altLang="en-US" sz="4000" dirty="0">
                <a:solidFill>
                  <a:schemeClr val="bg1"/>
                </a:solidFill>
              </a:rPr>
              <a:t>香川大学</a:t>
            </a:r>
            <a:r>
              <a:rPr kumimoji="1" lang="en-US" altLang="ja-JP" sz="4000" dirty="0">
                <a:solidFill>
                  <a:schemeClr val="bg1"/>
                </a:solidFill>
              </a:rPr>
              <a:t>SLP</a:t>
            </a:r>
            <a:endParaRPr kumimoji="1" lang="ja-JP" altLang="en-US" sz="4000" dirty="0">
              <a:solidFill>
                <a:schemeClr val="bg1"/>
              </a:solidFill>
            </a:endParaRPr>
          </a:p>
        </p:txBody>
      </p:sp>
      <p:pic>
        <p:nvPicPr>
          <p:cNvPr id="2" name="図 1"/>
          <p:cNvPicPr>
            <a:picLocks noChangeAspect="1"/>
          </p:cNvPicPr>
          <p:nvPr userDrawn="1"/>
        </p:nvPicPr>
        <p:blipFill rotWithShape="1">
          <a:blip r:embed="rId7">
            <a:extLst>
              <a:ext uri="{28A0092B-C50C-407E-A947-70E740481C1C}">
                <a14:useLocalDpi xmlns:a14="http://schemas.microsoft.com/office/drawing/2010/main" val="0"/>
              </a:ext>
            </a:extLst>
          </a:blip>
          <a:srcRect b="18283"/>
          <a:stretch/>
        </p:blipFill>
        <p:spPr>
          <a:xfrm>
            <a:off x="13920290" y="156848"/>
            <a:ext cx="1413224" cy="797824"/>
          </a:xfrm>
          <a:prstGeom prst="rect">
            <a:avLst/>
          </a:prstGeom>
        </p:spPr>
      </p:pic>
    </p:spTree>
    <p:extLst>
      <p:ext uri="{BB962C8B-B14F-4D97-AF65-F5344CB8AC3E}">
        <p14:creationId xmlns:p14="http://schemas.microsoft.com/office/powerpoint/2010/main" val="1051467156"/>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77" r:id="rId3"/>
    <p:sldLayoutId id="2147483678" r:id="rId4"/>
    <p:sldLayoutId id="2147483679" r:id="rId5"/>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7"/>
          <p:cNvGrpSpPr/>
          <p:nvPr/>
        </p:nvGrpSpPr>
        <p:grpSpPr>
          <a:xfrm>
            <a:off x="5265880" y="7871881"/>
            <a:ext cx="1047220" cy="1986943"/>
            <a:chOff x="10115907" y="4022152"/>
            <a:chExt cx="413861" cy="895838"/>
          </a:xfrm>
        </p:grpSpPr>
        <p:pic>
          <p:nvPicPr>
            <p:cNvPr id="99" name="図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100" name="フリーフォーム 9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TextBox 8"/>
          <p:cNvSpPr txBox="1"/>
          <p:nvPr/>
        </p:nvSpPr>
        <p:spPr>
          <a:xfrm>
            <a:off x="84686" y="1045231"/>
            <a:ext cx="2159566"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1-1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課題</a:t>
            </a:r>
            <a:r>
              <a:rPr lang="ja-JP" altLang="en-US" sz="2400" dirty="0">
                <a:solidFill>
                  <a:schemeClr val="bg1"/>
                </a:solidFill>
                <a:latin typeface="Migu 1M" panose="020B0509020203020207" pitchFamily="49" charset="-128"/>
                <a:ea typeface="Migu 1M" panose="020B0509020203020207" pitchFamily="49" charset="-128"/>
                <a:cs typeface="Migu 1M Regular"/>
              </a:rPr>
              <a:t>設定</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8" name="Group 7"/>
          <p:cNvGrpSpPr/>
          <p:nvPr/>
        </p:nvGrpSpPr>
        <p:grpSpPr>
          <a:xfrm>
            <a:off x="3240890" y="7653301"/>
            <a:ext cx="1047220" cy="1986943"/>
            <a:chOff x="10119001" y="4075114"/>
            <a:chExt cx="413861" cy="895838"/>
          </a:xfrm>
        </p:grpSpPr>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8013" y="4316102"/>
              <a:ext cx="895838" cy="413861"/>
            </a:xfrm>
            <a:prstGeom prst="rect">
              <a:avLst/>
            </a:prstGeom>
          </p:spPr>
        </p:pic>
        <p:sp>
          <p:nvSpPr>
            <p:cNvPr id="30" name="フリーフォーム 2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テキスト ボックス 31"/>
          <p:cNvSpPr txBox="1"/>
          <p:nvPr/>
        </p:nvSpPr>
        <p:spPr>
          <a:xfrm>
            <a:off x="133131" y="1684629"/>
            <a:ext cx="6568324" cy="707886"/>
          </a:xfrm>
          <a:prstGeom prst="rect">
            <a:avLst/>
          </a:prstGeom>
          <a:noFill/>
        </p:spPr>
        <p:txBody>
          <a:bodyPr wrap="square" rtlCol="0">
            <a:spAutoFit/>
          </a:bodyPr>
          <a:lstStyle/>
          <a:p>
            <a:r>
              <a:rPr lang="ja-JP" altLang="en-US" sz="2000" dirty="0">
                <a:latin typeface="Migu 1M" panose="020B0509020203020207" pitchFamily="49" charset="-128"/>
                <a:ea typeface="Migu 1M" panose="020B0509020203020207" pitchFamily="49" charset="-128"/>
              </a:rPr>
              <a:t>選択課題 </a:t>
            </a:r>
            <a:r>
              <a:rPr lang="en-US" altLang="ja-JP" sz="2000" dirty="0">
                <a:latin typeface="Migu 1M" panose="020B0509020203020207" pitchFamily="49" charset="-128"/>
                <a:ea typeface="Migu 1M" panose="020B0509020203020207" pitchFamily="49" charset="-128"/>
              </a:rPr>
              <a:t>: </a:t>
            </a:r>
            <a:r>
              <a:rPr lang="ja-JP" altLang="en-US" sz="2000" dirty="0" smtClean="0">
                <a:latin typeface="Migu 1M" panose="020B0509020203020207" pitchFamily="49" charset="-128"/>
                <a:ea typeface="Migu 1M" panose="020B0509020203020207" pitchFamily="49" charset="-128"/>
              </a:rPr>
              <a:t>ルックアップゲートを通過する</a:t>
            </a:r>
            <a:endParaRPr lang="en-US" altLang="ja-JP" sz="2000" dirty="0">
              <a:latin typeface="Migu 1M" panose="020B0509020203020207" pitchFamily="49" charset="-128"/>
              <a:ea typeface="Migu 1M" panose="020B0509020203020207" pitchFamily="49" charset="-128"/>
            </a:endParaRPr>
          </a:p>
          <a:p>
            <a:r>
              <a:rPr lang="ja-JP" altLang="en-US" sz="2000" dirty="0">
                <a:latin typeface="Migu 1M" panose="020B0509020203020207" pitchFamily="49" charset="-128"/>
                <a:ea typeface="Migu 1M" panose="020B0509020203020207" pitchFamily="49" charset="-128"/>
              </a:rPr>
              <a:t>目標設定 </a:t>
            </a:r>
            <a:r>
              <a:rPr lang="en-US" altLang="ja-JP" sz="2000" dirty="0">
                <a:latin typeface="Migu 1M" panose="020B0509020203020207" pitchFamily="49" charset="-128"/>
                <a:ea typeface="Migu 1M" panose="020B0509020203020207" pitchFamily="49" charset="-128"/>
              </a:rPr>
              <a:t>: </a:t>
            </a:r>
            <a:r>
              <a:rPr lang="ja-JP" altLang="en-US" sz="2000" dirty="0">
                <a:latin typeface="Migu 1M" panose="020B0509020203020207" pitchFamily="49" charset="-128"/>
                <a:ea typeface="Migu 1M" panose="020B0509020203020207" pitchFamily="49" charset="-128"/>
              </a:rPr>
              <a:t>ルックアップゲート</a:t>
            </a:r>
            <a:r>
              <a:rPr lang="ja-JP" altLang="en-US" sz="2000" dirty="0" smtClean="0">
                <a:latin typeface="Migu 1M" panose="020B0509020203020207" pitchFamily="49" charset="-128"/>
                <a:ea typeface="Migu 1M" panose="020B0509020203020207" pitchFamily="49" charset="-128"/>
              </a:rPr>
              <a:t>をシングル</a:t>
            </a:r>
            <a:r>
              <a:rPr lang="ja-JP" altLang="en-US" sz="2000" dirty="0">
                <a:latin typeface="Migu 1M" panose="020B0509020203020207" pitchFamily="49" charset="-128"/>
                <a:ea typeface="Migu 1M" panose="020B0509020203020207" pitchFamily="49" charset="-128"/>
              </a:rPr>
              <a:t>で攻略する</a:t>
            </a:r>
            <a:endParaRPr lang="en-US" altLang="ja-JP" sz="2000" dirty="0">
              <a:latin typeface="Migu 1M" panose="020B0509020203020207" pitchFamily="49" charset="-128"/>
              <a:ea typeface="Migu 1M" panose="020B0509020203020207" pitchFamily="49" charset="-128"/>
            </a:endParaRPr>
          </a:p>
        </p:txBody>
      </p:sp>
      <p:sp>
        <p:nvSpPr>
          <p:cNvPr id="68" name="TextBox 8"/>
          <p:cNvSpPr txBox="1"/>
          <p:nvPr/>
        </p:nvSpPr>
        <p:spPr>
          <a:xfrm>
            <a:off x="90133" y="2724016"/>
            <a:ext cx="2775119"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1-2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攻略</a:t>
            </a:r>
            <a:r>
              <a:rPr lang="ja-JP" altLang="en-US" sz="2400" dirty="0">
                <a:solidFill>
                  <a:schemeClr val="bg1"/>
                </a:solidFill>
                <a:latin typeface="Migu 1M" panose="020B0509020203020207" pitchFamily="49" charset="-128"/>
                <a:ea typeface="Migu 1M" panose="020B0509020203020207" pitchFamily="49" charset="-128"/>
                <a:cs typeface="Migu 1M Regular"/>
              </a:rPr>
              <a:t>のながれ</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69" name="テキスト ボックス 31"/>
          <p:cNvSpPr txBox="1"/>
          <p:nvPr/>
        </p:nvSpPr>
        <p:spPr>
          <a:xfrm>
            <a:off x="134847" y="3306437"/>
            <a:ext cx="4792310" cy="400110"/>
          </a:xfrm>
          <a:prstGeom prst="rect">
            <a:avLst/>
          </a:prstGeom>
          <a:noFill/>
        </p:spPr>
        <p:txBody>
          <a:bodyPr wrap="square" rtlCol="0">
            <a:spAutoFit/>
          </a:bodyPr>
          <a:lstStyle/>
          <a:p>
            <a:r>
              <a:rPr lang="ja-JP" altLang="en-US" sz="2000" u="sng" dirty="0" smtClean="0">
                <a:latin typeface="+mn-ea"/>
              </a:rPr>
              <a:t>事前条件</a:t>
            </a:r>
            <a:endParaRPr lang="en-US" altLang="ja-JP" sz="2000" u="sng" dirty="0">
              <a:latin typeface="+mn-ea"/>
            </a:endParaRPr>
          </a:p>
        </p:txBody>
      </p:sp>
      <p:sp>
        <p:nvSpPr>
          <p:cNvPr id="70" name="テキスト ボックス 31"/>
          <p:cNvSpPr txBox="1"/>
          <p:nvPr/>
        </p:nvSpPr>
        <p:spPr>
          <a:xfrm>
            <a:off x="125101" y="3746599"/>
            <a:ext cx="6187999" cy="1200329"/>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・ゴールゲート</a:t>
            </a:r>
            <a:r>
              <a:rPr lang="en-US" altLang="ja-JP" sz="1800" dirty="0">
                <a:latin typeface="Migu 1M" panose="020B0509020203020207" pitchFamily="49" charset="-128"/>
                <a:ea typeface="Migu 1M" panose="020B0509020203020207" pitchFamily="49" charset="-128"/>
              </a:rPr>
              <a:t>L</a:t>
            </a:r>
            <a:r>
              <a:rPr lang="ja-JP" altLang="en-US" sz="1800" dirty="0">
                <a:latin typeface="Migu 1M" panose="020B0509020203020207" pitchFamily="49" charset="-128"/>
                <a:ea typeface="Migu 1M" panose="020B0509020203020207" pitchFamily="49" charset="-128"/>
              </a:rPr>
              <a:t>をクリアし、ルックアップゲート前</a:t>
            </a:r>
            <a:r>
              <a:rPr lang="ja-JP" altLang="en-US" sz="1800" dirty="0" smtClean="0">
                <a:latin typeface="Migu 1M" panose="020B0509020203020207" pitchFamily="49" charset="-128"/>
                <a:ea typeface="Migu 1M" panose="020B0509020203020207" pitchFamily="49" charset="-128"/>
              </a:rPr>
              <a:t>の</a:t>
            </a:r>
            <a:endParaRPr lang="en-US" altLang="ja-JP" sz="1800" dirty="0" smtClean="0">
              <a:latin typeface="Migu 1M" panose="020B0509020203020207" pitchFamily="49" charset="-128"/>
              <a:ea typeface="Migu 1M" panose="020B0509020203020207" pitchFamily="49" charset="-128"/>
            </a:endParaRPr>
          </a:p>
          <a:p>
            <a:r>
              <a:rPr lang="en-US" altLang="ja-JP" sz="1800" dirty="0">
                <a:latin typeface="Migu 1M" panose="020B0509020203020207" pitchFamily="49" charset="-128"/>
                <a:ea typeface="Migu 1M" panose="020B0509020203020207" pitchFamily="49" charset="-128"/>
              </a:rPr>
              <a:t> </a:t>
            </a:r>
            <a:r>
              <a:rPr lang="en-US" altLang="ja-JP" sz="1800" dirty="0" smtClean="0">
                <a:latin typeface="Migu 1M" panose="020B0509020203020207" pitchFamily="49" charset="-128"/>
                <a:ea typeface="Migu 1M" panose="020B0509020203020207" pitchFamily="49" charset="-128"/>
              </a:rPr>
              <a:t> </a:t>
            </a:r>
            <a:r>
              <a:rPr lang="ja-JP" altLang="en-US" sz="1800" dirty="0" smtClean="0">
                <a:latin typeface="Migu 1M" panose="020B0509020203020207" pitchFamily="49" charset="-128"/>
                <a:ea typeface="Migu 1M" panose="020B0509020203020207" pitchFamily="49" charset="-128"/>
              </a:rPr>
              <a:t>灰色</a:t>
            </a:r>
            <a:r>
              <a:rPr lang="ja-JP" altLang="en-US" sz="1800" dirty="0">
                <a:latin typeface="Migu 1M" panose="020B0509020203020207" pitchFamily="49" charset="-128"/>
                <a:ea typeface="Migu 1M" panose="020B0509020203020207" pitchFamily="49" charset="-128"/>
              </a:rPr>
              <a:t>の線を通過している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a:t>
            </a:r>
            <a:r>
              <a:rPr lang="ja-JP" altLang="en-US" sz="1800" dirty="0" smtClean="0">
                <a:latin typeface="Migu 1M" panose="020B0509020203020207" pitchFamily="49" charset="-128"/>
                <a:ea typeface="Migu 1M" panose="020B0509020203020207" pitchFamily="49" charset="-128"/>
              </a:rPr>
              <a:t>は倒立走行</a:t>
            </a:r>
            <a:r>
              <a:rPr lang="ja-JP" altLang="en-US" sz="1800" dirty="0">
                <a:latin typeface="Migu 1M" panose="020B0509020203020207" pitchFamily="49" charset="-128"/>
                <a:ea typeface="Migu 1M" panose="020B0509020203020207" pitchFamily="49" charset="-128"/>
              </a:rPr>
              <a:t>を行っている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・走行体は緩やかなスピードで走行している</a:t>
            </a:r>
            <a:endParaRPr lang="en-US" altLang="ja-JP" sz="1800" dirty="0">
              <a:latin typeface="Migu 1M" panose="020B0509020203020207" pitchFamily="49" charset="-128"/>
              <a:ea typeface="Migu 1M" panose="020B0509020203020207" pitchFamily="49" charset="-128"/>
            </a:endParaRPr>
          </a:p>
        </p:txBody>
      </p:sp>
      <p:sp>
        <p:nvSpPr>
          <p:cNvPr id="72" name="テキスト ボックス 31"/>
          <p:cNvSpPr txBox="1"/>
          <p:nvPr/>
        </p:nvSpPr>
        <p:spPr>
          <a:xfrm>
            <a:off x="220726" y="5862329"/>
            <a:ext cx="5542324" cy="1169551"/>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① </a:t>
            </a:r>
            <a:r>
              <a:rPr lang="ja-JP" altLang="en-US" sz="1800" dirty="0" smtClean="0">
                <a:latin typeface="Migu 1M" panose="020B0509020203020207" pitchFamily="49" charset="-128"/>
                <a:ea typeface="Migu 1M" panose="020B0509020203020207" pitchFamily="49" charset="-128"/>
              </a:rPr>
              <a:t>ライントレースを行いながらゲートを検知する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② ゲートを通れるように姿勢を</a:t>
            </a:r>
            <a:r>
              <a:rPr lang="ja-JP" altLang="en-US" sz="1800" dirty="0" smtClean="0">
                <a:latin typeface="Migu 1M" panose="020B0509020203020207" pitchFamily="49" charset="-128"/>
                <a:ea typeface="Migu 1M" panose="020B0509020203020207" pitchFamily="49" charset="-128"/>
              </a:rPr>
              <a:t>変える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③ ゲートを通過する</a:t>
            </a:r>
            <a:endParaRPr lang="en-US" altLang="ja-JP" sz="1800" dirty="0">
              <a:latin typeface="Migu 1M" panose="020B0509020203020207" pitchFamily="49" charset="-128"/>
              <a:ea typeface="Migu 1M" panose="020B0509020203020207" pitchFamily="49" charset="-128"/>
            </a:endParaRPr>
          </a:p>
        </p:txBody>
      </p:sp>
      <p:grpSp>
        <p:nvGrpSpPr>
          <p:cNvPr id="73" name="Group 14"/>
          <p:cNvGrpSpPr/>
          <p:nvPr/>
        </p:nvGrpSpPr>
        <p:grpSpPr>
          <a:xfrm>
            <a:off x="515821" y="7756883"/>
            <a:ext cx="1040722" cy="2007387"/>
            <a:chOff x="10638898" y="1750752"/>
            <a:chExt cx="423310" cy="1041793"/>
          </a:xfrm>
        </p:grpSpPr>
        <p:pic>
          <p:nvPicPr>
            <p:cNvPr id="81" name="図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329656" y="2059994"/>
              <a:ext cx="1041793" cy="423310"/>
            </a:xfrm>
            <a:prstGeom prst="rect">
              <a:avLst/>
            </a:prstGeom>
          </p:spPr>
        </p:pic>
        <p:sp>
          <p:nvSpPr>
            <p:cNvPr id="77" name="フリーフォーム 76"/>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1953414" y="7563973"/>
            <a:ext cx="520438" cy="2279866"/>
            <a:chOff x="1999508" y="6323445"/>
            <a:chExt cx="520438" cy="2097861"/>
          </a:xfrm>
        </p:grpSpPr>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17" name="直線コネクタ 1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クリックすると新しいウィンドウで開きます"/>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145360">
            <a:off x="1401281" y="7552873"/>
            <a:ext cx="614422" cy="612465"/>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31"/>
          <p:cNvSpPr txBox="1"/>
          <p:nvPr/>
        </p:nvSpPr>
        <p:spPr>
          <a:xfrm>
            <a:off x="279278" y="7345755"/>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a:t>
            </a:r>
            <a:endParaRPr lang="en-US" altLang="ja-JP" sz="1600" dirty="0">
              <a:latin typeface="Migu 1M" panose="020B0509020203020207" pitchFamily="49" charset="-128"/>
              <a:ea typeface="Migu 1M" panose="020B0509020203020207" pitchFamily="49" charset="-128"/>
            </a:endParaRPr>
          </a:p>
        </p:txBody>
      </p:sp>
      <p:sp>
        <p:nvSpPr>
          <p:cNvPr id="84" name="テキスト ボックス 31"/>
          <p:cNvSpPr txBox="1"/>
          <p:nvPr/>
        </p:nvSpPr>
        <p:spPr>
          <a:xfrm>
            <a:off x="2542683" y="7377202"/>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②</a:t>
            </a:r>
            <a:endParaRPr lang="en-US" altLang="ja-JP" sz="1600" dirty="0">
              <a:latin typeface="Migu 1M" panose="020B0509020203020207" pitchFamily="49" charset="-128"/>
              <a:ea typeface="Migu 1M" panose="020B0509020203020207" pitchFamily="49" charset="-128"/>
            </a:endParaRPr>
          </a:p>
        </p:txBody>
      </p:sp>
      <p:sp>
        <p:nvSpPr>
          <p:cNvPr id="28" name="右カーブ矢印 27"/>
          <p:cNvSpPr/>
          <p:nvPr/>
        </p:nvSpPr>
        <p:spPr>
          <a:xfrm rot="3971918">
            <a:off x="3126976" y="7231926"/>
            <a:ext cx="279441" cy="904767"/>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31"/>
          <p:cNvSpPr txBox="1"/>
          <p:nvPr/>
        </p:nvSpPr>
        <p:spPr>
          <a:xfrm>
            <a:off x="4731426" y="7388544"/>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③</a:t>
            </a:r>
            <a:endParaRPr lang="en-US" altLang="ja-JP" sz="1600" dirty="0">
              <a:latin typeface="Migu 1M" panose="020B0509020203020207" pitchFamily="49" charset="-128"/>
              <a:ea typeface="Migu 1M" panose="020B0509020203020207" pitchFamily="49" charset="-128"/>
            </a:endParaRPr>
          </a:p>
        </p:txBody>
      </p:sp>
      <p:grpSp>
        <p:nvGrpSpPr>
          <p:cNvPr id="95" name="グループ化 94"/>
          <p:cNvGrpSpPr/>
          <p:nvPr/>
        </p:nvGrpSpPr>
        <p:grpSpPr>
          <a:xfrm>
            <a:off x="5789617" y="7463273"/>
            <a:ext cx="520438" cy="2363765"/>
            <a:chOff x="1999508" y="6323445"/>
            <a:chExt cx="520438" cy="2097861"/>
          </a:xfrm>
        </p:grpSpPr>
        <p:pic>
          <p:nvPicPr>
            <p:cNvPr id="96" name="図 95"/>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97" name="直線コネクタ 9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8"/>
          <p:cNvSpPr txBox="1"/>
          <p:nvPr/>
        </p:nvSpPr>
        <p:spPr>
          <a:xfrm>
            <a:off x="6773713" y="1045231"/>
            <a:ext cx="2467342"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1-3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要求の抽出</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57" name="テキスト ボックス 31"/>
          <p:cNvSpPr txBox="1"/>
          <p:nvPr/>
        </p:nvSpPr>
        <p:spPr>
          <a:xfrm>
            <a:off x="6897850" y="1684629"/>
            <a:ext cx="7558925"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ルックアップゲートの通過をするのに必要な要素を検討した。</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競合した要素に対しては、検証や考察を行った結果から採用を行った。</a:t>
            </a:r>
            <a:endParaRPr lang="en-US" altLang="ja-JP" sz="1600" dirty="0">
              <a:latin typeface="Migu 1M" panose="020B0509020203020207" pitchFamily="49" charset="-128"/>
              <a:ea typeface="Migu 1M" panose="020B0509020203020207" pitchFamily="49" charset="-128"/>
            </a:endParaRPr>
          </a:p>
        </p:txBody>
      </p:sp>
      <p:sp>
        <p:nvSpPr>
          <p:cNvPr id="38" name="正方形/長方形 37"/>
          <p:cNvSpPr/>
          <p:nvPr/>
        </p:nvSpPr>
        <p:spPr>
          <a:xfrm>
            <a:off x="75963" y="1026066"/>
            <a:ext cx="6482304" cy="14841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9923" y="2716659"/>
            <a:ext cx="6482304" cy="779894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1"/>
          <p:cNvSpPr txBox="1"/>
          <p:nvPr/>
        </p:nvSpPr>
        <p:spPr>
          <a:xfrm>
            <a:off x="147975" y="5367006"/>
            <a:ext cx="1962413" cy="400110"/>
          </a:xfrm>
          <a:prstGeom prst="rect">
            <a:avLst/>
          </a:prstGeom>
          <a:noFill/>
        </p:spPr>
        <p:txBody>
          <a:bodyPr wrap="square" rtlCol="0">
            <a:spAutoFit/>
          </a:bodyPr>
          <a:lstStyle/>
          <a:p>
            <a:r>
              <a:rPr lang="ja-JP" altLang="en-US" sz="2000" u="sng" dirty="0">
                <a:latin typeface="Migu 1M" panose="020B0509020203020207" pitchFamily="49" charset="-128"/>
                <a:ea typeface="Migu 1M" panose="020B0509020203020207" pitchFamily="49" charset="-128"/>
              </a:rPr>
              <a:t>攻略の</a:t>
            </a:r>
            <a:r>
              <a:rPr lang="ja-JP" altLang="en-US" sz="2000" u="sng" dirty="0" smtClean="0">
                <a:latin typeface="Migu 1M" panose="020B0509020203020207" pitchFamily="49" charset="-128"/>
                <a:ea typeface="Migu 1M" panose="020B0509020203020207" pitchFamily="49" charset="-128"/>
              </a:rPr>
              <a:t>ながれ</a:t>
            </a:r>
            <a:endParaRPr lang="en-US" altLang="ja-JP" sz="2000" u="sng" dirty="0">
              <a:latin typeface="Migu 1M" panose="020B0509020203020207" pitchFamily="49" charset="-128"/>
              <a:ea typeface="Migu 1M" panose="020B0509020203020207" pitchFamily="49" charset="-128"/>
            </a:endParaRPr>
          </a:p>
        </p:txBody>
      </p:sp>
      <p:sp>
        <p:nvSpPr>
          <p:cNvPr id="41" name="正方形/長方形 40"/>
          <p:cNvSpPr/>
          <p:nvPr/>
        </p:nvSpPr>
        <p:spPr>
          <a:xfrm>
            <a:off x="6758622" y="1026579"/>
            <a:ext cx="8303577" cy="948902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2759868" y="2495588"/>
            <a:ext cx="2191657" cy="503590"/>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ライン</a:t>
            </a:r>
            <a:r>
              <a:rPr lang="ja-JP" altLang="en-US" sz="1400" dirty="0">
                <a:ea typeface="Migu 1M" panose="020B0509020203020207"/>
              </a:rPr>
              <a:t>に対して滑らかに</a:t>
            </a:r>
            <a:r>
              <a:rPr lang="ja-JP" altLang="en-US" sz="1400" dirty="0" smtClean="0">
                <a:ea typeface="Migu 1M" panose="020B0509020203020207"/>
              </a:rPr>
              <a:t>走行できる</a:t>
            </a:r>
            <a:r>
              <a:rPr lang="en-US" altLang="ja-JP" sz="1400" dirty="0" smtClean="0">
                <a:ea typeface="Migu 1M" panose="020B0509020203020207"/>
              </a:rPr>
              <a:t>PID</a:t>
            </a:r>
            <a:r>
              <a:rPr lang="ja-JP" altLang="en-US" sz="1400" dirty="0" smtClean="0">
                <a:ea typeface="Migu 1M" panose="020B0509020203020207"/>
              </a:rPr>
              <a:t>制御を採用</a:t>
            </a:r>
            <a:endParaRPr lang="ja-JP" altLang="en-US" sz="1400" dirty="0">
              <a:ea typeface="Migu 1M" panose="020B0509020203020207"/>
            </a:endParaRPr>
          </a:p>
        </p:txBody>
      </p:sp>
      <p:sp>
        <p:nvSpPr>
          <p:cNvPr id="49" name="テキスト ボックス 48"/>
          <p:cNvSpPr txBox="1"/>
          <p:nvPr/>
        </p:nvSpPr>
        <p:spPr>
          <a:xfrm>
            <a:off x="12759868" y="3189116"/>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尻尾で支えきれず倒れる可能性があるので一旦尻尾を出す方を採用</a:t>
            </a:r>
            <a:endParaRPr lang="ja-JP" altLang="en-US" sz="1400" dirty="0">
              <a:ea typeface="Migu 1M" panose="020B0509020203020207"/>
            </a:endParaRPr>
          </a:p>
        </p:txBody>
      </p:sp>
      <p:sp>
        <p:nvSpPr>
          <p:cNvPr id="50" name="テキスト ボックス 49"/>
          <p:cNvSpPr txBox="1"/>
          <p:nvPr/>
        </p:nvSpPr>
        <p:spPr>
          <a:xfrm>
            <a:off x="12759868" y="4177527"/>
            <a:ext cx="2191657" cy="934478"/>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勢いよく尻尾を出すと</a:t>
            </a:r>
            <a:endParaRPr lang="en-US" altLang="ja-JP" sz="1400" dirty="0" smtClean="0">
              <a:ea typeface="Migu 1M" panose="020B0509020203020207"/>
            </a:endParaRPr>
          </a:p>
          <a:p>
            <a:r>
              <a:rPr lang="ja-JP" altLang="en-US" sz="1400" dirty="0" smtClean="0">
                <a:ea typeface="Migu 1M" panose="020B0509020203020207"/>
              </a:rPr>
              <a:t>反動で走行体が倒れる</a:t>
            </a:r>
            <a:endParaRPr lang="en-US" altLang="ja-JP" sz="1400" dirty="0" smtClean="0">
              <a:ea typeface="Migu 1M" panose="020B0509020203020207"/>
            </a:endParaRPr>
          </a:p>
          <a:p>
            <a:r>
              <a:rPr lang="ja-JP" altLang="en-US" sz="1400" dirty="0" smtClean="0">
                <a:ea typeface="Migu 1M" panose="020B0509020203020207"/>
              </a:rPr>
              <a:t>可能性があるので</a:t>
            </a:r>
            <a:endParaRPr lang="en-US" altLang="ja-JP" sz="1400" dirty="0" smtClean="0">
              <a:ea typeface="Migu 1M" panose="020B0509020203020207"/>
            </a:endParaRPr>
          </a:p>
          <a:p>
            <a:r>
              <a:rPr lang="ja-JP" altLang="en-US" sz="1400" dirty="0" smtClean="0">
                <a:ea typeface="Migu 1M" panose="020B0509020203020207"/>
              </a:rPr>
              <a:t>等速の</a:t>
            </a:r>
            <a:r>
              <a:rPr lang="en-US" altLang="ja-JP" sz="1400" dirty="0" smtClean="0">
                <a:ea typeface="Migu 1M" panose="020B0509020203020207"/>
              </a:rPr>
              <a:t>ON/OFF</a:t>
            </a:r>
            <a:r>
              <a:rPr lang="ja-JP" altLang="en-US" sz="1400" dirty="0" smtClean="0">
                <a:ea typeface="Migu 1M" panose="020B0509020203020207"/>
              </a:rPr>
              <a:t>制御を採用</a:t>
            </a:r>
            <a:endParaRPr lang="ja-JP" altLang="en-US" sz="1400" dirty="0">
              <a:ea typeface="Migu 1M" panose="020B0509020203020207"/>
            </a:endParaRPr>
          </a:p>
        </p:txBody>
      </p:sp>
      <p:sp>
        <p:nvSpPr>
          <p:cNvPr id="51" name="テキスト ボックス 50"/>
          <p:cNvSpPr txBox="1"/>
          <p:nvPr/>
        </p:nvSpPr>
        <p:spPr>
          <a:xfrm>
            <a:off x="12759868" y="5567061"/>
            <a:ext cx="2191657" cy="1365365"/>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一番安定するのは</a:t>
            </a:r>
            <a:r>
              <a:rPr lang="en-US" altLang="ja-JP" sz="1400" dirty="0" smtClean="0">
                <a:ea typeface="Migu 1M" panose="020B0509020203020207"/>
              </a:rPr>
              <a:t>PID</a:t>
            </a:r>
            <a:r>
              <a:rPr lang="ja-JP" altLang="en-US" sz="1400" dirty="0" smtClean="0">
                <a:ea typeface="Migu 1M" panose="020B0509020203020207"/>
              </a:rPr>
              <a:t>制御であると予想したが</a:t>
            </a:r>
            <a:endParaRPr lang="en-US" altLang="ja-JP" sz="1400" dirty="0" smtClean="0">
              <a:ea typeface="Migu 1M" panose="020B0509020203020207"/>
            </a:endParaRPr>
          </a:p>
          <a:p>
            <a:r>
              <a:rPr lang="ja-JP" altLang="en-US" sz="1400" dirty="0" smtClean="0">
                <a:ea typeface="Migu 1M" panose="020B0509020203020207"/>
              </a:rPr>
              <a:t>比例ゲインを</a:t>
            </a:r>
            <a:r>
              <a:rPr lang="en-US" altLang="ja-JP" sz="1400" dirty="0" smtClean="0">
                <a:ea typeface="Migu 1M" panose="020B0509020203020207"/>
              </a:rPr>
              <a:t>2</a:t>
            </a:r>
            <a:r>
              <a:rPr lang="ja-JP" altLang="en-US" sz="1400" dirty="0" smtClean="0">
                <a:ea typeface="Migu 1M" panose="020B0509020203020207"/>
              </a:rPr>
              <a:t>つ使用した</a:t>
            </a:r>
            <a:endParaRPr lang="en-US" altLang="ja-JP" sz="1400" dirty="0" smtClean="0">
              <a:ea typeface="Migu 1M" panose="020B0509020203020207"/>
            </a:endParaRPr>
          </a:p>
          <a:p>
            <a:r>
              <a:rPr lang="ja-JP" altLang="en-US" sz="1400" dirty="0" smtClean="0">
                <a:ea typeface="Migu 1M" panose="020B0509020203020207"/>
              </a:rPr>
              <a:t>比例制御が十分な成功率であったため制作コストの低いこちらを採用</a:t>
            </a:r>
            <a:endParaRPr lang="ja-JP" altLang="en-US" sz="1400" dirty="0">
              <a:ea typeface="Migu 1M" panose="020B0509020203020207"/>
            </a:endParaRPr>
          </a:p>
        </p:txBody>
      </p:sp>
      <p:pic>
        <p:nvPicPr>
          <p:cNvPr id="20" name="図 19"/>
          <p:cNvPicPr>
            <a:picLocks noChangeAspect="1"/>
          </p:cNvPicPr>
          <p:nvPr/>
        </p:nvPicPr>
        <p:blipFill>
          <a:blip r:embed="rId8"/>
          <a:stretch>
            <a:fillRect/>
          </a:stretch>
        </p:blipFill>
        <p:spPr>
          <a:xfrm>
            <a:off x="6814907" y="2510233"/>
            <a:ext cx="6572847" cy="7721507"/>
          </a:xfrm>
          <a:prstGeom prst="rect">
            <a:avLst/>
          </a:prstGeom>
        </p:spPr>
      </p:pic>
      <p:sp>
        <p:nvSpPr>
          <p:cNvPr id="53" name="テキスト ボックス 52"/>
          <p:cNvSpPr txBox="1"/>
          <p:nvPr/>
        </p:nvSpPr>
        <p:spPr>
          <a:xfrm>
            <a:off x="12759867" y="7982112"/>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尻尾で支えきれず倒れる可能性があるので時間をかけて倒れる方を採用</a:t>
            </a:r>
            <a:endParaRPr lang="ja-JP" altLang="en-US" sz="1400" dirty="0">
              <a:ea typeface="Migu 1M" panose="020B0509020203020207"/>
            </a:endParaRPr>
          </a:p>
        </p:txBody>
      </p:sp>
      <p:sp>
        <p:nvSpPr>
          <p:cNvPr id="56" name="テキスト ボックス 55"/>
          <p:cNvSpPr txBox="1"/>
          <p:nvPr/>
        </p:nvSpPr>
        <p:spPr>
          <a:xfrm>
            <a:off x="12759867" y="9281432"/>
            <a:ext cx="2191657" cy="1149921"/>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練習と本番で生じる</a:t>
            </a:r>
            <a:endParaRPr lang="en-US" altLang="ja-JP" sz="1400" dirty="0" smtClean="0">
              <a:ea typeface="Migu 1M" panose="020B0509020203020207"/>
            </a:endParaRPr>
          </a:p>
          <a:p>
            <a:r>
              <a:rPr lang="ja-JP" altLang="en-US" sz="1400" dirty="0" smtClean="0">
                <a:ea typeface="Migu 1M" panose="020B0509020203020207"/>
              </a:rPr>
              <a:t>コースの摩擦の差の</a:t>
            </a:r>
            <a:endParaRPr lang="en-US" altLang="ja-JP" sz="1400" dirty="0" smtClean="0">
              <a:ea typeface="Migu 1M" panose="020B0509020203020207"/>
            </a:endParaRPr>
          </a:p>
          <a:p>
            <a:r>
              <a:rPr lang="ja-JP" altLang="en-US" sz="1400" dirty="0" smtClean="0">
                <a:ea typeface="Migu 1M" panose="020B0509020203020207"/>
              </a:rPr>
              <a:t>影響を受けにくい</a:t>
            </a:r>
            <a:endParaRPr lang="en-US" altLang="ja-JP" sz="1400" dirty="0" smtClean="0">
              <a:ea typeface="Migu 1M" panose="020B0509020203020207"/>
            </a:endParaRPr>
          </a:p>
          <a:p>
            <a:r>
              <a:rPr lang="ja-JP" altLang="en-US" sz="1400" dirty="0" smtClean="0">
                <a:ea typeface="Migu 1M" panose="020B0509020203020207"/>
              </a:rPr>
              <a:t>モーターのエンコーダ値を採用</a:t>
            </a:r>
            <a:endParaRPr lang="ja-JP" altLang="en-US" sz="1400" dirty="0">
              <a:ea typeface="Migu 1M" panose="020B0509020203020207"/>
            </a:endParaRPr>
          </a:p>
        </p:txBody>
      </p:sp>
    </p:spTree>
    <p:extLst>
      <p:ext uri="{BB962C8B-B14F-4D97-AF65-F5344CB8AC3E}">
        <p14:creationId xmlns:p14="http://schemas.microsoft.com/office/powerpoint/2010/main" val="415857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296701" y="1340014"/>
            <a:ext cx="3220222"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2-1 </a:t>
            </a:r>
            <a:r>
              <a:rPr lang="ja-JP" altLang="en-US" dirty="0" smtClean="0">
                <a:solidFill>
                  <a:schemeClr val="bg1"/>
                </a:solidFill>
                <a:latin typeface="Migu 1M" panose="020B0509020203020207" pitchFamily="49" charset="-128"/>
                <a:ea typeface="Migu 1M" panose="020B0509020203020207" pitchFamily="49" charset="-128"/>
              </a:rPr>
              <a:t>システムの機能</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30" name="テキスト ボックス 31"/>
          <p:cNvSpPr txBox="1"/>
          <p:nvPr/>
        </p:nvSpPr>
        <p:spPr>
          <a:xfrm>
            <a:off x="296701" y="2026026"/>
            <a:ext cx="6521844" cy="1323439"/>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a:t>
            </a:r>
            <a:r>
              <a:rPr lang="ja-JP" altLang="en-US" sz="1600" dirty="0" smtClean="0">
                <a:latin typeface="Migu 1M" panose="020B0509020203020207" pitchFamily="49" charset="-128"/>
                <a:ea typeface="Migu 1M" panose="020B0509020203020207" pitchFamily="49" charset="-128"/>
              </a:rPr>
              <a:t>ユースケース図を用いて、ユーザーが果たす役割とシステムに必要な機能を表す。システムとしては、競技者が必要とする機能は「</a:t>
            </a:r>
            <a:r>
              <a:rPr lang="en-US" altLang="ja-JP" sz="1600" dirty="0" smtClean="0">
                <a:latin typeface="Migu 1M" panose="020B0509020203020207" pitchFamily="49" charset="-128"/>
                <a:ea typeface="Migu 1M" panose="020B0509020203020207" pitchFamily="49" charset="-128"/>
              </a:rPr>
              <a:t>L</a:t>
            </a:r>
            <a:r>
              <a:rPr lang="ja-JP" altLang="en-US" sz="1600" dirty="0" smtClean="0">
                <a:latin typeface="Migu 1M" panose="020B0509020203020207" pitchFamily="49" charset="-128"/>
                <a:ea typeface="Migu 1M" panose="020B0509020203020207" pitchFamily="49" charset="-128"/>
              </a:rPr>
              <a:t>コースをクリアする」である</a:t>
            </a:r>
            <a:r>
              <a:rPr lang="ja-JP" altLang="en-US" sz="1600" dirty="0">
                <a:latin typeface="Migu 1M" panose="020B0509020203020207" pitchFamily="49" charset="-128"/>
                <a:ea typeface="Migu 1M" panose="020B0509020203020207" pitchFamily="49" charset="-128"/>
              </a:rPr>
              <a:t>が、選択した</a:t>
            </a:r>
            <a:r>
              <a:rPr lang="ja-JP" altLang="en-US" sz="1600" dirty="0" smtClean="0">
                <a:latin typeface="Migu 1M" panose="020B0509020203020207" pitchFamily="49" charset="-128"/>
                <a:ea typeface="Migu 1M" panose="020B0509020203020207" pitchFamily="49" charset="-128"/>
              </a:rPr>
              <a:t>課題は「ルックアップゲート</a:t>
            </a:r>
            <a:r>
              <a:rPr lang="ja-JP" altLang="en-US" sz="1600" dirty="0">
                <a:latin typeface="Migu 1M" panose="020B0509020203020207" pitchFamily="49" charset="-128"/>
                <a:ea typeface="Migu 1M" panose="020B0509020203020207" pitchFamily="49" charset="-128"/>
              </a:rPr>
              <a:t>を</a:t>
            </a:r>
            <a:r>
              <a:rPr lang="ja-JP" altLang="en-US" sz="1600" dirty="0" smtClean="0">
                <a:latin typeface="Migu 1M" panose="020B0509020203020207" pitchFamily="49" charset="-128"/>
                <a:ea typeface="Migu 1M" panose="020B0509020203020207" pitchFamily="49" charset="-128"/>
              </a:rPr>
              <a:t>通過する」であるため、詳細の説明はルックアップゲートの攻略に関わる機能のみ行う。</a:t>
            </a:r>
            <a:endParaRPr lang="en-US" altLang="ja-JP" sz="1600" dirty="0">
              <a:latin typeface="Migu 1M" panose="020B0509020203020207" pitchFamily="49" charset="-128"/>
              <a:ea typeface="Migu 1M" panose="020B0509020203020207" pitchFamily="49" charset="-128"/>
            </a:endParaRPr>
          </a:p>
        </p:txBody>
      </p:sp>
      <p:graphicFrame>
        <p:nvGraphicFramePr>
          <p:cNvPr id="14" name="Table 13"/>
          <p:cNvGraphicFramePr>
            <a:graphicFrameLocks noGrp="1"/>
          </p:cNvGraphicFramePr>
          <p:nvPr>
            <p:extLst>
              <p:ext uri="{D42A27DB-BD31-4B8C-83A1-F6EECF244321}">
                <p14:modId xmlns:p14="http://schemas.microsoft.com/office/powerpoint/2010/main" val="1802460325"/>
              </p:ext>
            </p:extLst>
          </p:nvPr>
        </p:nvGraphicFramePr>
        <p:xfrm>
          <a:off x="296702" y="7730792"/>
          <a:ext cx="7395870" cy="2846762"/>
        </p:xfrm>
        <a:graphic>
          <a:graphicData uri="http://schemas.openxmlformats.org/drawingml/2006/table">
            <a:tbl>
              <a:tblPr firstRow="1" bandRow="1">
                <a:tableStyleId>{D7AC3CCA-C797-4891-BE02-D94E43425B78}</a:tableStyleId>
              </a:tblPr>
              <a:tblGrid>
                <a:gridCol w="1430501">
                  <a:extLst>
                    <a:ext uri="{9D8B030D-6E8A-4147-A177-3AD203B41FA5}">
                      <a16:colId xmlns="" xmlns:a16="http://schemas.microsoft.com/office/drawing/2014/main" val="20000"/>
                    </a:ext>
                  </a:extLst>
                </a:gridCol>
                <a:gridCol w="5965369">
                  <a:extLst>
                    <a:ext uri="{9D8B030D-6E8A-4147-A177-3AD203B41FA5}">
                      <a16:colId xmlns="" xmlns:a16="http://schemas.microsoft.com/office/drawing/2014/main" val="20001"/>
                    </a:ext>
                  </a:extLst>
                </a:gridCol>
              </a:tblGrid>
              <a:tr h="294831">
                <a:tc>
                  <a:txBody>
                    <a:bodyPr/>
                    <a:lstStyle/>
                    <a:p>
                      <a:r>
                        <a:rPr lang="ja-JP" altLang="en-US" sz="1400" dirty="0" smtClean="0">
                          <a:latin typeface="Migu 1M" charset="-128"/>
                          <a:ea typeface="Migu 1M" charset="-128"/>
                          <a:cs typeface="Migu 1M" charset="-128"/>
                        </a:rPr>
                        <a:t>ユースケース名</a:t>
                      </a:r>
                      <a:endParaRPr lang="en-US" sz="1400" dirty="0">
                        <a:latin typeface="Migu 1M" charset="-128"/>
                        <a:ea typeface="Migu 1M" charset="-128"/>
                        <a:cs typeface="Migu 1M" charset="-128"/>
                      </a:endParaRPr>
                    </a:p>
                  </a:txBody>
                  <a:tcPr/>
                </a:tc>
                <a:tc>
                  <a:txBody>
                    <a:bodyPr/>
                    <a:lstStyle/>
                    <a:p>
                      <a:r>
                        <a:rPr lang="ja-JP" altLang="en-US" sz="1400" dirty="0" smtClean="0">
                          <a:latin typeface="Migu 1M" charset="-128"/>
                          <a:ea typeface="Migu 1M" charset="-128"/>
                          <a:cs typeface="Migu 1M" charset="-128"/>
                        </a:rPr>
                        <a:t>ルックアップゲートを通過する</a:t>
                      </a:r>
                      <a:endParaRPr lang="en-US" sz="1400" dirty="0">
                        <a:latin typeface="Migu 1M" charset="-128"/>
                        <a:ea typeface="Migu 1M" charset="-128"/>
                        <a:cs typeface="Migu 1M" charset="-128"/>
                      </a:endParaRPr>
                    </a:p>
                  </a:txBody>
                  <a:tcPr/>
                </a:tc>
                <a:extLst>
                  <a:ext uri="{0D108BD9-81ED-4DB2-BD59-A6C34878D82A}">
                    <a16:rowId xmlns="" xmlns:a16="http://schemas.microsoft.com/office/drawing/2014/main" val="10000"/>
                  </a:ext>
                </a:extLst>
              </a:tr>
              <a:tr h="326101">
                <a:tc>
                  <a:txBody>
                    <a:bodyPr/>
                    <a:lstStyle/>
                    <a:p>
                      <a:r>
                        <a:rPr lang="ja-JP" altLang="en-US" sz="1400" dirty="0" smtClean="0">
                          <a:latin typeface="Migu 1M" charset="-128"/>
                          <a:ea typeface="Migu 1M" charset="-128"/>
                          <a:cs typeface="Migu 1M" charset="-128"/>
                        </a:rPr>
                        <a:t>機能の概要</a:t>
                      </a:r>
                      <a:endParaRPr lang="en-US" sz="1400" dirty="0">
                        <a:latin typeface="Migu 1M" charset="-128"/>
                        <a:ea typeface="Migu 1M" charset="-128"/>
                        <a:cs typeface="Migu 1M" charset="-128"/>
                      </a:endParaRPr>
                    </a:p>
                  </a:txBody>
                  <a:tcPr/>
                </a:tc>
                <a:tc>
                  <a:txBody>
                    <a:bodyPr/>
                    <a:lstStyle/>
                    <a:p>
                      <a:r>
                        <a:rPr lang="ja-JP" altLang="en-US" sz="1400" dirty="0" smtClean="0">
                          <a:latin typeface="Migu 1M" charset="-128"/>
                          <a:ea typeface="Migu 1M" charset="-128"/>
                          <a:cs typeface="Migu 1M" charset="-128"/>
                        </a:rPr>
                        <a:t>走行体を制御し、ルックアップゲートを通過する</a:t>
                      </a:r>
                      <a:endParaRPr lang="en-US" sz="1400" dirty="0">
                        <a:latin typeface="Migu 1M" charset="-128"/>
                        <a:ea typeface="Migu 1M" charset="-128"/>
                        <a:cs typeface="Migu 1M" charset="-128"/>
                      </a:endParaRPr>
                    </a:p>
                  </a:txBody>
                  <a:tcPr/>
                </a:tc>
                <a:extLst>
                  <a:ext uri="{0D108BD9-81ED-4DB2-BD59-A6C34878D82A}">
                    <a16:rowId xmlns="" xmlns:a16="http://schemas.microsoft.com/office/drawing/2014/main" val="10001"/>
                  </a:ext>
                </a:extLst>
              </a:tr>
              <a:tr h="326101">
                <a:tc>
                  <a:txBody>
                    <a:bodyPr/>
                    <a:lstStyle/>
                    <a:p>
                      <a:r>
                        <a:rPr lang="ja-JP" altLang="en-US" sz="1400" dirty="0" smtClean="0">
                          <a:latin typeface="Migu 1M" charset="-128"/>
                          <a:ea typeface="Migu 1M" charset="-128"/>
                          <a:cs typeface="Migu 1M" charset="-128"/>
                        </a:rPr>
                        <a:t>アクター</a:t>
                      </a:r>
                      <a:endParaRPr lang="en-US" sz="1400" dirty="0">
                        <a:latin typeface="Migu 1M" charset="-128"/>
                        <a:ea typeface="Migu 1M" charset="-128"/>
                        <a:cs typeface="Migu 1M" charset="-128"/>
                      </a:endParaRPr>
                    </a:p>
                  </a:txBody>
                  <a:tcPr/>
                </a:tc>
                <a:tc>
                  <a:txBody>
                    <a:bodyPr/>
                    <a:lstStyle/>
                    <a:p>
                      <a:r>
                        <a:rPr lang="ja-JP" altLang="en-US" sz="1400" dirty="0" smtClean="0">
                          <a:latin typeface="Migu 1M" charset="-128"/>
                          <a:ea typeface="Migu 1M" charset="-128"/>
                          <a:cs typeface="Migu 1M" charset="-128"/>
                        </a:rPr>
                        <a:t>競技者</a:t>
                      </a:r>
                      <a:endParaRPr lang="en-US" sz="1400" dirty="0">
                        <a:latin typeface="Migu 1M" charset="-128"/>
                        <a:ea typeface="Migu 1M" charset="-128"/>
                        <a:cs typeface="Migu 1M" charset="-128"/>
                      </a:endParaRPr>
                    </a:p>
                  </a:txBody>
                  <a:tcPr/>
                </a:tc>
                <a:extLst>
                  <a:ext uri="{0D108BD9-81ED-4DB2-BD59-A6C34878D82A}">
                    <a16:rowId xmlns="" xmlns:a16="http://schemas.microsoft.com/office/drawing/2014/main" val="10002"/>
                  </a:ext>
                </a:extLst>
              </a:tr>
              <a:tr h="509253">
                <a:tc>
                  <a:txBody>
                    <a:bodyPr/>
                    <a:lstStyle/>
                    <a:p>
                      <a:r>
                        <a:rPr lang="ja-JP" altLang="en-US" sz="1400" dirty="0" smtClean="0">
                          <a:latin typeface="Migu 1M" charset="-128"/>
                          <a:ea typeface="Migu 1M" charset="-128"/>
                          <a:cs typeface="Migu 1M" charset="-128"/>
                        </a:rPr>
                        <a:t>事前条件</a:t>
                      </a:r>
                      <a:endParaRPr lang="en-US" sz="1400" dirty="0">
                        <a:latin typeface="Migu 1M" charset="-128"/>
                        <a:ea typeface="Migu 1M" charset="-128"/>
                        <a:cs typeface="Migu 1M" charset="-128"/>
                      </a:endParaRPr>
                    </a:p>
                  </a:txBody>
                  <a:tcPr/>
                </a:tc>
                <a:tc>
                  <a:txBody>
                    <a:bodyPr/>
                    <a:lstStyle/>
                    <a:p>
                      <a:r>
                        <a:rPr lang="ja-JP" altLang="en-US" sz="1400" dirty="0" smtClean="0">
                          <a:latin typeface="Migu 1M" charset="-128"/>
                          <a:ea typeface="Migu 1M" charset="-128"/>
                          <a:cs typeface="Migu 1M" charset="-128"/>
                        </a:rPr>
                        <a:t>競技者は</a:t>
                      </a:r>
                      <a:r>
                        <a:rPr lang="en-US" altLang="ja-JP" sz="1400" dirty="0" smtClean="0">
                          <a:latin typeface="Migu 1M" charset="-128"/>
                          <a:ea typeface="Migu 1M" charset="-128"/>
                          <a:cs typeface="Migu 1M" charset="-128"/>
                        </a:rPr>
                        <a:t>L</a:t>
                      </a:r>
                      <a:r>
                        <a:rPr lang="ja-JP" altLang="en-US" sz="1400" dirty="0" smtClean="0">
                          <a:latin typeface="Migu 1M" charset="-128"/>
                          <a:ea typeface="Migu 1M" charset="-128"/>
                          <a:cs typeface="Migu 1M" charset="-128"/>
                        </a:rPr>
                        <a:t>コースを攻略するためのシステムを実行している</a:t>
                      </a:r>
                      <a:endParaRPr lang="en-US" altLang="ja-JP" sz="1400" dirty="0" smtClean="0">
                        <a:latin typeface="Migu 1M" charset="-128"/>
                        <a:ea typeface="Migu 1M" charset="-128"/>
                        <a:cs typeface="Migu 1M" charset="-128"/>
                      </a:endParaRPr>
                    </a:p>
                    <a:p>
                      <a:r>
                        <a:rPr lang="ja-JP" altLang="en-US" sz="1400" dirty="0" smtClean="0">
                          <a:latin typeface="Migu 1M" charset="-128"/>
                          <a:ea typeface="Migu 1M" charset="-128"/>
                          <a:cs typeface="Migu 1M" charset="-128"/>
                        </a:rPr>
                        <a:t>ゴールゲート</a:t>
                      </a:r>
                      <a:r>
                        <a:rPr lang="en-US" altLang="ja-JP" sz="1400" dirty="0" smtClean="0">
                          <a:latin typeface="Migu 1M" charset="-128"/>
                          <a:ea typeface="Migu 1M" charset="-128"/>
                          <a:cs typeface="Migu 1M" charset="-128"/>
                        </a:rPr>
                        <a:t>L</a:t>
                      </a:r>
                      <a:r>
                        <a:rPr lang="ja-JP" altLang="en-US" sz="1400" dirty="0" smtClean="0">
                          <a:latin typeface="Migu 1M" charset="-128"/>
                          <a:ea typeface="Migu 1M" charset="-128"/>
                          <a:cs typeface="Migu 1M" charset="-128"/>
                        </a:rPr>
                        <a:t>をクリアし、ルックアップゲート前の灰色を越えている</a:t>
                      </a:r>
                      <a:endParaRPr lang="en-US" sz="1400" dirty="0">
                        <a:latin typeface="Migu 1M" charset="-128"/>
                        <a:ea typeface="Migu 1M" charset="-128"/>
                        <a:cs typeface="Migu 1M" charset="-128"/>
                      </a:endParaRPr>
                    </a:p>
                  </a:txBody>
                  <a:tcPr/>
                </a:tc>
                <a:extLst>
                  <a:ext uri="{0D108BD9-81ED-4DB2-BD59-A6C34878D82A}">
                    <a16:rowId xmlns="" xmlns:a16="http://schemas.microsoft.com/office/drawing/2014/main" val="10003"/>
                  </a:ext>
                </a:extLst>
              </a:tr>
              <a:tr h="1329087">
                <a:tc>
                  <a:txBody>
                    <a:bodyPr/>
                    <a:lstStyle/>
                    <a:p>
                      <a:r>
                        <a:rPr lang="ja-JP" altLang="en-US" sz="1400" dirty="0" smtClean="0">
                          <a:latin typeface="Migu 1M" charset="-128"/>
                          <a:ea typeface="Migu 1M" charset="-128"/>
                          <a:cs typeface="Migu 1M" charset="-128"/>
                        </a:rPr>
                        <a:t>シナリオ</a:t>
                      </a:r>
                      <a:endParaRPr lang="en-US" sz="1400" dirty="0">
                        <a:latin typeface="Migu 1M" charset="-128"/>
                        <a:ea typeface="Migu 1M" charset="-128"/>
                        <a:cs typeface="Migu 1M" charset="-128"/>
                      </a:endParaRPr>
                    </a:p>
                  </a:txBody>
                  <a:tcPr/>
                </a:tc>
                <a:tc>
                  <a:txBody>
                    <a:bodyPr/>
                    <a:lstStyle/>
                    <a:p>
                      <a:r>
                        <a:rPr lang="en-US" altLang="ja-JP" sz="1400" dirty="0" smtClean="0">
                          <a:latin typeface="Migu 1M" charset="-128"/>
                          <a:ea typeface="Migu 1M" charset="-128"/>
                          <a:cs typeface="Migu 1M" charset="-128"/>
                        </a:rPr>
                        <a:t>(1) </a:t>
                      </a:r>
                      <a:r>
                        <a:rPr lang="ja-JP" altLang="en-US" sz="1400" dirty="0" smtClean="0">
                          <a:latin typeface="Migu 1M" charset="-128"/>
                          <a:ea typeface="Migu 1M" charset="-128"/>
                          <a:cs typeface="Migu 1M" charset="-128"/>
                        </a:rPr>
                        <a:t>ルックアップゲートが検知されるまで、</a:t>
                      </a:r>
                      <a:endParaRPr lang="en-US" altLang="ja-JP" sz="1400" dirty="0" smtClean="0">
                        <a:latin typeface="Migu 1M" charset="-128"/>
                        <a:ea typeface="Migu 1M" charset="-128"/>
                        <a:cs typeface="Migu 1M" charset="-128"/>
                      </a:endParaRPr>
                    </a:p>
                    <a:p>
                      <a:r>
                        <a:rPr lang="en-US" altLang="ja-JP" sz="1400" dirty="0" smtClean="0">
                          <a:latin typeface="Migu 1M" charset="-128"/>
                          <a:ea typeface="Migu 1M" charset="-128"/>
                          <a:cs typeface="Migu 1M" charset="-128"/>
                        </a:rPr>
                        <a:t>    </a:t>
                      </a:r>
                      <a:r>
                        <a:rPr lang="ja-JP" altLang="en-US" sz="1400" dirty="0" smtClean="0">
                          <a:latin typeface="Migu 1M" charset="-128"/>
                          <a:ea typeface="Migu 1M" charset="-128"/>
                          <a:cs typeface="Migu 1M" charset="-128"/>
                        </a:rPr>
                        <a:t>倒立を維持しながらライントレースを行う。</a:t>
                      </a:r>
                    </a:p>
                    <a:p>
                      <a:r>
                        <a:rPr lang="en-US" altLang="ja-JP" sz="1400" dirty="0" smtClean="0">
                          <a:latin typeface="Migu 1M" charset="-128"/>
                          <a:ea typeface="Migu 1M" charset="-128"/>
                          <a:cs typeface="Migu 1M" charset="-128"/>
                        </a:rPr>
                        <a:t>(2) </a:t>
                      </a:r>
                      <a:r>
                        <a:rPr lang="ja-JP" altLang="en-US" sz="1400" dirty="0" smtClean="0">
                          <a:latin typeface="Migu 1M" charset="-128"/>
                          <a:ea typeface="Migu 1M" charset="-128"/>
                          <a:cs typeface="Migu 1M" charset="-128"/>
                        </a:rPr>
                        <a:t>倒立を維持しながら停止し、尻尾を出す。</a:t>
                      </a:r>
                    </a:p>
                    <a:p>
                      <a:r>
                        <a:rPr lang="en-US" altLang="ja-JP" sz="1400" dirty="0" smtClean="0">
                          <a:latin typeface="Migu 1M" charset="-128"/>
                          <a:ea typeface="Migu 1M" charset="-128"/>
                          <a:cs typeface="Migu 1M" charset="-128"/>
                        </a:rPr>
                        <a:t>(3) </a:t>
                      </a:r>
                      <a:r>
                        <a:rPr lang="ja-JP" altLang="en-US" sz="1400" dirty="0" smtClean="0">
                          <a:latin typeface="Migu 1M" charset="-128"/>
                          <a:ea typeface="Migu 1M" charset="-128"/>
                          <a:cs typeface="Migu 1M" charset="-128"/>
                        </a:rPr>
                        <a:t>倒立走行をしている状態から後ろに倒れ、尻尾で走行体を支える。</a:t>
                      </a:r>
                      <a:r>
                        <a:rPr lang="en-US" altLang="ja-JP" sz="1400" dirty="0" smtClean="0">
                          <a:latin typeface="Migu 1M" charset="-128"/>
                          <a:ea typeface="Migu 1M" charset="-128"/>
                          <a:cs typeface="Migu 1M" charset="-128"/>
                        </a:rPr>
                        <a:t>(4) </a:t>
                      </a:r>
                      <a:r>
                        <a:rPr lang="ja-JP" altLang="en-US" sz="1400" dirty="0" smtClean="0">
                          <a:latin typeface="Migu 1M" charset="-128"/>
                          <a:ea typeface="Migu 1M" charset="-128"/>
                          <a:cs typeface="Migu 1M" charset="-128"/>
                        </a:rPr>
                        <a:t>尻尾を下げてさらに後ろに倒れ、ゲートを通過できるようにする。</a:t>
                      </a:r>
                    </a:p>
                    <a:p>
                      <a:r>
                        <a:rPr lang="en-US" altLang="ja-JP" sz="1400" dirty="0" smtClean="0">
                          <a:latin typeface="Migu 1M" charset="-128"/>
                          <a:ea typeface="Migu 1M" charset="-128"/>
                          <a:cs typeface="Migu 1M" charset="-128"/>
                        </a:rPr>
                        <a:t>(5) </a:t>
                      </a:r>
                      <a:r>
                        <a:rPr lang="ja-JP" altLang="en-US" sz="1400" dirty="0" smtClean="0">
                          <a:latin typeface="Migu 1M" charset="-128"/>
                          <a:ea typeface="Migu 1M" charset="-128"/>
                          <a:cs typeface="Migu 1M" charset="-128"/>
                        </a:rPr>
                        <a:t>直進してゲートを通過する。</a:t>
                      </a:r>
                    </a:p>
                  </a:txBody>
                  <a:tcPr/>
                </a:tc>
                <a:extLst>
                  <a:ext uri="{0D108BD9-81ED-4DB2-BD59-A6C34878D82A}">
                    <a16:rowId xmlns="" xmlns:a16="http://schemas.microsoft.com/office/drawing/2014/main" val="10004"/>
                  </a:ext>
                </a:extLst>
              </a:tr>
            </a:tbl>
          </a:graphicData>
        </a:graphic>
      </p:graphicFrame>
      <p:sp>
        <p:nvSpPr>
          <p:cNvPr id="41" name="テキスト ボックス 9"/>
          <p:cNvSpPr txBox="1"/>
          <p:nvPr/>
        </p:nvSpPr>
        <p:spPr>
          <a:xfrm>
            <a:off x="8206810" y="1340014"/>
            <a:ext cx="2694074"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kumimoji="1" lang="en-US" altLang="ja-JP" dirty="0" smtClean="0">
                <a:solidFill>
                  <a:schemeClr val="bg1"/>
                </a:solidFill>
                <a:latin typeface="Migu 1M" panose="020B0509020203020207" pitchFamily="49" charset="-128"/>
                <a:ea typeface="Migu 1M" panose="020B0509020203020207" pitchFamily="49" charset="-128"/>
              </a:rPr>
              <a:t>2-2 </a:t>
            </a:r>
            <a:r>
              <a:rPr kumimoji="1" lang="ja-JP" altLang="en-US" dirty="0" smtClean="0">
                <a:solidFill>
                  <a:schemeClr val="bg1"/>
                </a:solidFill>
                <a:latin typeface="Migu 1M" panose="020B0509020203020207" pitchFamily="49" charset="-128"/>
                <a:ea typeface="Migu 1M" panose="020B0509020203020207" pitchFamily="49" charset="-128"/>
              </a:rPr>
              <a:t>機能の実現</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8" name="テキスト ボックス 31"/>
          <p:cNvSpPr txBox="1"/>
          <p:nvPr/>
        </p:nvSpPr>
        <p:spPr>
          <a:xfrm>
            <a:off x="8048956" y="1951628"/>
            <a:ext cx="6521844"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アクティビ</a:t>
            </a:r>
            <a:r>
              <a:rPr lang="ja-JP" altLang="en-US" sz="1600" dirty="0" smtClean="0">
                <a:latin typeface="Migu 1M" panose="020B0509020203020207" pitchFamily="49" charset="-128"/>
                <a:ea typeface="Migu 1M" panose="020B0509020203020207" pitchFamily="49" charset="-128"/>
              </a:rPr>
              <a:t>図を用いて</a:t>
            </a:r>
            <a:r>
              <a:rPr lang="ja-JP" altLang="en-US" sz="1600" dirty="0">
                <a:latin typeface="Migu 1M" panose="020B0509020203020207" pitchFamily="49" charset="-128"/>
                <a:ea typeface="Migu 1M" panose="020B0509020203020207" pitchFamily="49" charset="-128"/>
              </a:rPr>
              <a:t>、</a:t>
            </a:r>
            <a:r>
              <a:rPr lang="ja-JP" altLang="en-US" sz="1600" dirty="0" smtClean="0">
                <a:latin typeface="Migu 1M" panose="020B0509020203020207" pitchFamily="49" charset="-128"/>
                <a:ea typeface="Migu 1M" panose="020B0509020203020207" pitchFamily="49" charset="-128"/>
              </a:rPr>
              <a:t>機能を実現する仕様を表す。</a:t>
            </a:r>
            <a:endParaRPr lang="en-US" altLang="ja-JP" sz="1600" dirty="0">
              <a:latin typeface="Migu 1M" panose="020B0509020203020207" pitchFamily="49" charset="-128"/>
              <a:ea typeface="Migu 1M" panose="020B0509020203020207" pitchFamily="49"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43" y="3505890"/>
            <a:ext cx="5087756" cy="406847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915" y="2434104"/>
            <a:ext cx="3146963" cy="8257709"/>
          </a:xfrm>
          <a:prstGeom prst="rect">
            <a:avLst/>
          </a:prstGeom>
        </p:spPr>
      </p:pic>
    </p:spTree>
    <p:extLst>
      <p:ext uri="{BB962C8B-B14F-4D97-AF65-F5344CB8AC3E}">
        <p14:creationId xmlns:p14="http://schemas.microsoft.com/office/powerpoint/2010/main" val="148790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31"/>
          <p:cNvSpPr txBox="1"/>
          <p:nvPr/>
        </p:nvSpPr>
        <p:spPr>
          <a:xfrm>
            <a:off x="234461" y="2068564"/>
            <a:ext cx="7252189" cy="2560585"/>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ライントレースの実装には</a:t>
            </a:r>
            <a:r>
              <a:rPr lang="en-US" altLang="ja-JP" sz="1600" dirty="0" smtClean="0">
                <a:latin typeface="Migu 1M" panose="020B0509020203020207" pitchFamily="49" charset="-128"/>
                <a:ea typeface="Migu 1M" panose="020B0509020203020207" pitchFamily="49" charset="-128"/>
              </a:rPr>
              <a:t>PID</a:t>
            </a:r>
            <a:r>
              <a:rPr lang="ja-JP" altLang="en-US" sz="1600" dirty="0" smtClean="0">
                <a:latin typeface="Migu 1M" panose="020B0509020203020207" pitchFamily="49" charset="-128"/>
                <a:ea typeface="Migu 1M" panose="020B0509020203020207" pitchFamily="49" charset="-128"/>
              </a:rPr>
              <a:t>制御を用いる。</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黒のラインに対して滑らかに走行することができ、</a:t>
            </a:r>
            <a:r>
              <a:rPr lang="en-US" altLang="ja-JP" sz="1600" dirty="0">
                <a:latin typeface="Migu 1M" panose="020B0509020203020207" pitchFamily="49" charset="-128"/>
                <a:ea typeface="Migu 1M" panose="020B0509020203020207" pitchFamily="49" charset="-128"/>
              </a:rPr>
              <a:t> ON/OFF</a:t>
            </a:r>
            <a:r>
              <a:rPr lang="ja-JP" altLang="en-US" sz="1600" dirty="0">
                <a:latin typeface="Migu 1M" panose="020B0509020203020207" pitchFamily="49" charset="-128"/>
                <a:ea typeface="Migu 1M" panose="020B0509020203020207" pitchFamily="49" charset="-128"/>
              </a:rPr>
              <a:t>制御に</a:t>
            </a:r>
            <a:r>
              <a:rPr lang="ja-JP" altLang="en-US" sz="1600" dirty="0" smtClean="0">
                <a:latin typeface="Migu 1M" panose="020B0509020203020207" pitchFamily="49" charset="-128"/>
                <a:ea typeface="Migu 1M" panose="020B0509020203020207" pitchFamily="49" charset="-128"/>
              </a:rPr>
              <a:t>比べてゲートを検知したときにより垂直に向くことができる。</a:t>
            </a:r>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ライントレースでは、カラーセンサの</a:t>
            </a:r>
            <a:r>
              <a:rPr lang="ja-JP" altLang="en-US" sz="1600" dirty="0">
                <a:latin typeface="Migu 1M" panose="020B0509020203020207" pitchFamily="49" charset="-128"/>
                <a:ea typeface="Migu 1M" panose="020B0509020203020207" pitchFamily="49" charset="-128"/>
              </a:rPr>
              <a:t>値と目標の</a:t>
            </a:r>
            <a:r>
              <a:rPr lang="ja-JP" altLang="en-US" sz="1600" dirty="0" smtClean="0">
                <a:latin typeface="Migu 1M" panose="020B0509020203020207" pitchFamily="49" charset="-128"/>
                <a:ea typeface="Migu 1M" panose="020B0509020203020207" pitchFamily="49" charset="-128"/>
              </a:rPr>
              <a:t>輝度値との差を偏差とし、</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走行体の旋回量</a:t>
            </a:r>
            <a:r>
              <a:rPr lang="ja-JP" altLang="en-US" sz="1600" dirty="0">
                <a:latin typeface="Migu 1M" panose="020B0509020203020207" pitchFamily="49" charset="-128"/>
                <a:ea typeface="Migu 1M" panose="020B0509020203020207" pitchFamily="49" charset="-128"/>
              </a:rPr>
              <a:t>を</a:t>
            </a:r>
            <a:r>
              <a:rPr lang="ja-JP" altLang="en-US" sz="1600" dirty="0" smtClean="0">
                <a:latin typeface="Migu 1M" panose="020B0509020203020207" pitchFamily="49" charset="-128"/>
                <a:ea typeface="Migu 1M" panose="020B0509020203020207" pitchFamily="49" charset="-128"/>
              </a:rPr>
              <a:t>操作量として算出している。</a:t>
            </a:r>
            <a:endParaRPr lang="en-US" altLang="ja-JP" sz="1600" dirty="0">
              <a:latin typeface="Migu 1M" panose="020B0509020203020207" pitchFamily="49" charset="-128"/>
              <a:ea typeface="Migu 1M" panose="020B0509020203020207" pitchFamily="49"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43319" y="2963904"/>
                <a:ext cx="5055996" cy="961315"/>
              </a:xfrm>
              <a:prstGeom prst="rect">
                <a:avLst/>
              </a:prstGeom>
              <a:noFill/>
              <a:ln>
                <a:solidFill>
                  <a:schemeClr val="accent1"/>
                </a:solidFill>
              </a:ln>
            </p:spPr>
            <p:txBody>
              <a:bodyPr wrap="square" rtlCol="0">
                <a:noAutofit/>
              </a:bodyPr>
              <a:lstStyle/>
              <a:p>
                <a:r>
                  <a:rPr kumimoji="1" lang="ja-JP" altLang="en-US" sz="2000" b="1" dirty="0" smtClean="0"/>
                  <a:t>操作量</a:t>
                </a:r>
                <a:r>
                  <a:rPr kumimoji="1" lang="ja-JP" altLang="en-US" sz="2000" dirty="0" smtClean="0"/>
                  <a:t> </a:t>
                </a:r>
                <a:r>
                  <a:rPr kumimoji="1" lang="en-US" altLang="ja-JP" sz="2000" dirty="0" smtClean="0"/>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a:rPr kumimoji="1" lang="en-US" altLang="ja-JP" sz="2000" b="0" i="1" smtClean="0">
                            <a:latin typeface="Cambria Math" panose="02040503050406030204" pitchFamily="18" charset="0"/>
                          </a:rPr>
                          <m:t>𝑝</m:t>
                        </m:r>
                      </m:sub>
                    </m:sSub>
                    <m:r>
                      <a:rPr kumimoji="1" lang="en-US" altLang="ja-JP" sz="2000" b="0" i="1" smtClean="0">
                        <a:latin typeface="Cambria Math" panose="02040503050406030204" pitchFamily="18" charset="0"/>
                      </a:rPr>
                      <m:t>𝑒</m:t>
                    </m:r>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a:rPr kumimoji="1" lang="en-US" altLang="ja-JP" sz="2000" b="0" i="1" smtClean="0">
                            <a:latin typeface="Cambria Math" panose="02040503050406030204" pitchFamily="18" charset="0"/>
                          </a:rPr>
                          <m:t>𝑖</m:t>
                        </m:r>
                      </m:sub>
                    </m:sSub>
                    <m:nary>
                      <m:naryPr>
                        <m:limLoc m:val="undOvr"/>
                        <m:subHide m:val="on"/>
                        <m:supHide m:val="on"/>
                        <m:ctrlPr>
                          <a:rPr kumimoji="1" lang="en-US" altLang="ja-JP" sz="2000" b="0" i="1" smtClean="0">
                            <a:latin typeface="Cambria Math" panose="02040503050406030204" pitchFamily="18" charset="0"/>
                          </a:rPr>
                        </m:ctrlPr>
                      </m:naryPr>
                      <m:sub/>
                      <m:sup/>
                      <m:e>
                        <m:r>
                          <a:rPr kumimoji="1" lang="en-US" altLang="ja-JP" sz="2000" b="0" i="1" smtClean="0">
                            <a:latin typeface="Cambria Math" panose="02040503050406030204" pitchFamily="18" charset="0"/>
                          </a:rPr>
                          <m:t>𝑒𝑑𝑡</m:t>
                        </m:r>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a:rPr kumimoji="1" lang="en-US" altLang="ja-JP" sz="2000" b="0" i="1" smtClean="0">
                                <a:latin typeface="Cambria Math" panose="02040503050406030204" pitchFamily="18" charset="0"/>
                              </a:rPr>
                              <m:t>𝑑</m:t>
                            </m:r>
                          </m:sub>
                        </m:sSub>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𝑑𝑒</m:t>
                            </m:r>
                          </m:num>
                          <m:den>
                            <m:r>
                              <a:rPr kumimoji="1" lang="en-US" altLang="ja-JP" sz="2000" b="0" i="1" smtClean="0">
                                <a:latin typeface="Cambria Math" panose="02040503050406030204" pitchFamily="18" charset="0"/>
                              </a:rPr>
                              <m:t>𝑑𝑡</m:t>
                            </m:r>
                          </m:den>
                        </m:f>
                      </m:e>
                    </m:nary>
                  </m:oMath>
                </a14:m>
                <a:endParaRPr kumimoji="1" lang="en-US" altLang="ja-JP" sz="2000" dirty="0" smtClean="0"/>
              </a:p>
              <a:p>
                <a:endParaRPr lang="en-US" altLang="ja-JP" sz="800" dirty="0" smtClean="0"/>
              </a:p>
              <a:p>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𝐾</m:t>
                        </m:r>
                      </m:e>
                      <m:sub>
                        <m:r>
                          <a:rPr lang="en-US" altLang="ja-JP" sz="1600" i="1">
                            <a:latin typeface="Cambria Math" panose="02040503050406030204" pitchFamily="18" charset="0"/>
                          </a:rPr>
                          <m:t>𝑝</m:t>
                        </m:r>
                      </m:sub>
                    </m:sSub>
                  </m:oMath>
                </a14:m>
                <a:r>
                  <a:rPr lang="en-US" altLang="ja-JP" sz="1600" dirty="0" smtClean="0"/>
                  <a:t> : </a:t>
                </a:r>
                <a:r>
                  <a:rPr lang="ja-JP" altLang="en-US" sz="1600" dirty="0" smtClean="0"/>
                  <a:t>比例ゲイン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𝐾</m:t>
                        </m:r>
                      </m:e>
                      <m:sub>
                        <m:r>
                          <a:rPr lang="en-US" altLang="ja-JP" sz="1600" i="1">
                            <a:latin typeface="Cambria Math" panose="02040503050406030204" pitchFamily="18" charset="0"/>
                          </a:rPr>
                          <m:t>𝑖</m:t>
                        </m:r>
                      </m:sub>
                    </m:sSub>
                  </m:oMath>
                </a14:m>
                <a:r>
                  <a:rPr lang="en-US" altLang="ja-JP" sz="1600" dirty="0" smtClean="0"/>
                  <a:t> : </a:t>
                </a:r>
                <a:r>
                  <a:rPr lang="ja-JP" altLang="en-US" sz="1600" dirty="0" smtClean="0"/>
                  <a:t>積分ゲイン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𝐾</m:t>
                        </m:r>
                      </m:e>
                      <m:sub>
                        <m:r>
                          <a:rPr lang="en-US" altLang="ja-JP" sz="1600" i="1">
                            <a:latin typeface="Cambria Math" panose="02040503050406030204" pitchFamily="18" charset="0"/>
                          </a:rPr>
                          <m:t>𝑑</m:t>
                        </m:r>
                      </m:sub>
                    </m:sSub>
                  </m:oMath>
                </a14:m>
                <a:r>
                  <a:rPr lang="en-US" altLang="ja-JP" sz="1600" dirty="0" smtClean="0"/>
                  <a:t> : </a:t>
                </a:r>
                <a:r>
                  <a:rPr lang="ja-JP" altLang="en-US" sz="1600" dirty="0" smtClean="0"/>
                  <a:t>微分ゲイン  </a:t>
                </a:r>
                <a14:m>
                  <m:oMath xmlns:m="http://schemas.openxmlformats.org/officeDocument/2006/math">
                    <m:r>
                      <a:rPr lang="en-US" altLang="ja-JP" sz="1600" i="1">
                        <a:latin typeface="Cambria Math" panose="02040503050406030204" pitchFamily="18" charset="0"/>
                      </a:rPr>
                      <m:t>𝑒</m:t>
                    </m:r>
                  </m:oMath>
                </a14:m>
                <a:r>
                  <a:rPr lang="en-US" altLang="ja-JP" sz="1600" dirty="0" smtClean="0"/>
                  <a:t> : </a:t>
                </a:r>
                <a:r>
                  <a:rPr lang="ja-JP" altLang="en-US" sz="1600" dirty="0" smtClean="0"/>
                  <a:t>偏差</a:t>
                </a:r>
                <a:endParaRPr lang="en-US" altLang="ja-JP" sz="16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43319" y="2963904"/>
                <a:ext cx="5055996" cy="961315"/>
              </a:xfrm>
              <a:prstGeom prst="rect">
                <a:avLst/>
              </a:prstGeom>
              <a:blipFill rotWithShape="0">
                <a:blip r:embed="rId3"/>
                <a:stretch>
                  <a:fillRect l="-1082" r="-240" b="-1250"/>
                </a:stretch>
              </a:blipFill>
              <a:ln>
                <a:solidFill>
                  <a:schemeClr val="accent1"/>
                </a:solidFill>
              </a:ln>
            </p:spPr>
            <p:txBody>
              <a:bodyPr/>
              <a:lstStyle/>
              <a:p>
                <a:r>
                  <a:rPr lang="ja-JP" altLang="en-US">
                    <a:noFill/>
                  </a:rPr>
                  <a:t> </a:t>
                </a:r>
              </a:p>
            </p:txBody>
          </p:sp>
        </mc:Fallback>
      </mc:AlternateContent>
      <p:sp>
        <p:nvSpPr>
          <p:cNvPr id="8" name="テキスト ボックス 31"/>
          <p:cNvSpPr txBox="1"/>
          <p:nvPr/>
        </p:nvSpPr>
        <p:spPr>
          <a:xfrm>
            <a:off x="343319" y="5657826"/>
            <a:ext cx="5628856" cy="1055636"/>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勢いよく尻尾を出すと、反動で走行体が倒れる可能性があるため、比例制御で操作せずに等速の</a:t>
            </a:r>
            <a:r>
              <a:rPr lang="en-US" altLang="ja-JP" sz="1600" dirty="0" smtClean="0">
                <a:latin typeface="Migu 1M" panose="020B0509020203020207" pitchFamily="49" charset="-128"/>
                <a:ea typeface="Migu 1M" panose="020B0509020203020207" pitchFamily="49" charset="-128"/>
              </a:rPr>
              <a:t>ON/OFF</a:t>
            </a:r>
            <a:r>
              <a:rPr lang="ja-JP" altLang="en-US" sz="1600" dirty="0" smtClean="0">
                <a:latin typeface="Migu 1M" panose="020B0509020203020207" pitchFamily="49" charset="-128"/>
                <a:ea typeface="Migu 1M" panose="020B0509020203020207" pitchFamily="49" charset="-128"/>
              </a:rPr>
              <a:t>制御で行う。</a:t>
            </a:r>
            <a:endParaRPr lang="en-US" altLang="ja-JP" sz="1600" dirty="0" smtClean="0">
              <a:latin typeface="Migu 1M" panose="020B0509020203020207" pitchFamily="49" charset="-128"/>
              <a:ea typeface="Migu 1M" panose="020B0509020203020207" pitchFamily="49" charset="-128"/>
            </a:endParaRPr>
          </a:p>
        </p:txBody>
      </p:sp>
      <p:sp>
        <p:nvSpPr>
          <p:cNvPr id="10" name="角丸四角形 9"/>
          <p:cNvSpPr/>
          <p:nvPr/>
        </p:nvSpPr>
        <p:spPr>
          <a:xfrm>
            <a:off x="234461" y="1260003"/>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ea typeface="Migu 1M" panose="020B0509020203020207"/>
              </a:rPr>
              <a:t>ライントレースを行う</a:t>
            </a:r>
            <a:endParaRPr kumimoji="1" lang="ja-JP" altLang="en-US" dirty="0">
              <a:ea typeface="Migu 1M" panose="020B0509020203020207"/>
            </a:endParaRPr>
          </a:p>
        </p:txBody>
      </p:sp>
      <p:sp>
        <p:nvSpPr>
          <p:cNvPr id="11" name="角丸四角形 10"/>
          <p:cNvSpPr/>
          <p:nvPr/>
        </p:nvSpPr>
        <p:spPr>
          <a:xfrm>
            <a:off x="343319" y="4815749"/>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ea typeface="Migu 1M" panose="020B0509020203020207"/>
              </a:rPr>
              <a:t>尻尾を出す</a:t>
            </a:r>
            <a:endParaRPr kumimoji="1" lang="ja-JP" altLang="en-US" dirty="0">
              <a:ea typeface="Migu 1M" panose="020B0509020203020207"/>
            </a:endParaRPr>
          </a:p>
        </p:txBody>
      </p:sp>
      <p:sp>
        <p:nvSpPr>
          <p:cNvPr id="12" name="角丸四角形 11"/>
          <p:cNvSpPr/>
          <p:nvPr/>
        </p:nvSpPr>
        <p:spPr>
          <a:xfrm>
            <a:off x="343319" y="6900062"/>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ea typeface="Migu 1M" panose="020B0509020203020207"/>
              </a:rPr>
              <a:t>後ろに倒れる</a:t>
            </a:r>
            <a:endParaRPr kumimoji="1" lang="ja-JP" altLang="en-US" dirty="0">
              <a:ea typeface="Migu 1M" panose="020B0509020203020207"/>
            </a:endParaRPr>
          </a:p>
        </p:txBody>
      </p:sp>
      <p:sp>
        <p:nvSpPr>
          <p:cNvPr id="13" name="角丸四角形 12"/>
          <p:cNvSpPr/>
          <p:nvPr/>
        </p:nvSpPr>
        <p:spPr>
          <a:xfrm>
            <a:off x="8439569" y="1260002"/>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Migu 1M" panose="020B0509020203020207"/>
              </a:rPr>
              <a:t>尻尾</a:t>
            </a:r>
            <a:r>
              <a:rPr lang="ja-JP" altLang="en-US" dirty="0" smtClean="0">
                <a:ea typeface="Migu 1M" panose="020B0509020203020207"/>
              </a:rPr>
              <a:t>で走行体を支える</a:t>
            </a:r>
            <a:endParaRPr kumimoji="1" lang="ja-JP" altLang="en-US" dirty="0">
              <a:ea typeface="Migu 1M" panose="020B0509020203020207"/>
            </a:endParaRPr>
          </a:p>
        </p:txBody>
      </p:sp>
      <p:sp>
        <p:nvSpPr>
          <p:cNvPr id="14" name="角丸四角形 13"/>
          <p:cNvSpPr/>
          <p:nvPr/>
        </p:nvSpPr>
        <p:spPr>
          <a:xfrm>
            <a:off x="8439566" y="3586330"/>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ea typeface="Migu 1M" panose="020B0509020203020207"/>
              </a:rPr>
              <a:t>尻尾を下げる</a:t>
            </a:r>
            <a:endParaRPr kumimoji="1" lang="ja-JP" altLang="en-US" dirty="0">
              <a:ea typeface="Migu 1M" panose="020B0509020203020207"/>
            </a:endParaRPr>
          </a:p>
        </p:txBody>
      </p:sp>
      <p:sp>
        <p:nvSpPr>
          <p:cNvPr id="15" name="角丸四角形 14"/>
          <p:cNvSpPr/>
          <p:nvPr/>
        </p:nvSpPr>
        <p:spPr>
          <a:xfrm>
            <a:off x="8439567" y="5741888"/>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ea typeface="Migu 1M" panose="020B0509020203020207"/>
              </a:rPr>
              <a:t>直進する</a:t>
            </a:r>
            <a:endParaRPr kumimoji="1" lang="ja-JP" altLang="en-US" dirty="0">
              <a:ea typeface="Migu 1M" panose="020B0509020203020207"/>
            </a:endParaRPr>
          </a:p>
        </p:txBody>
      </p:sp>
      <p:sp>
        <p:nvSpPr>
          <p:cNvPr id="16" name="テキスト ボックス 31"/>
          <p:cNvSpPr txBox="1"/>
          <p:nvPr/>
        </p:nvSpPr>
        <p:spPr>
          <a:xfrm>
            <a:off x="8439567" y="2102459"/>
            <a:ext cx="5886033" cy="1094783"/>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尻尾の制御を比例制御で行い、走行体を支える。</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また、尻尾で支えきれずに転倒するのを防ぐため、目標値以上と目標値以下の場合で</a:t>
            </a:r>
            <a:r>
              <a:rPr lang="en-US" altLang="ja-JP" sz="1600" dirty="0" smtClean="0">
                <a:latin typeface="Migu 1M" panose="020B0509020203020207" pitchFamily="49" charset="-128"/>
                <a:ea typeface="Migu 1M" panose="020B0509020203020207" pitchFamily="49" charset="-128"/>
              </a:rPr>
              <a:t>2</a:t>
            </a:r>
            <a:r>
              <a:rPr lang="ja-JP" altLang="en-US" sz="1600" dirty="0">
                <a:latin typeface="Migu 1M" panose="020B0509020203020207" pitchFamily="49" charset="-128"/>
                <a:ea typeface="Migu 1M" panose="020B0509020203020207" pitchFamily="49" charset="-128"/>
              </a:rPr>
              <a:t>種類の比例ゲインを</a:t>
            </a:r>
            <a:r>
              <a:rPr lang="ja-JP" altLang="en-US" sz="1600" dirty="0" smtClean="0">
                <a:latin typeface="Migu 1M" panose="020B0509020203020207" pitchFamily="49" charset="-128"/>
                <a:ea typeface="Migu 1M" panose="020B0509020203020207" pitchFamily="49" charset="-128"/>
              </a:rPr>
              <a:t>用意し、支える方向の</a:t>
            </a:r>
            <a:r>
              <a:rPr lang="ja-JP" altLang="en-US" sz="1600" dirty="0">
                <a:latin typeface="Migu 1M" panose="020B0509020203020207" pitchFamily="49" charset="-128"/>
                <a:ea typeface="Migu 1M" panose="020B0509020203020207" pitchFamily="49" charset="-128"/>
              </a:rPr>
              <a:t>比例</a:t>
            </a:r>
            <a:r>
              <a:rPr lang="ja-JP" altLang="en-US" sz="1600" dirty="0" smtClean="0">
                <a:latin typeface="Migu 1M" panose="020B0509020203020207" pitchFamily="49" charset="-128"/>
                <a:ea typeface="Migu 1M" panose="020B0509020203020207" pitchFamily="49" charset="-128"/>
              </a:rPr>
              <a:t>ゲインを高めに設定する。</a:t>
            </a:r>
            <a:endParaRPr lang="en-US" altLang="ja-JP" sz="1600" dirty="0" smtClean="0">
              <a:latin typeface="Migu 1M" panose="020B0509020203020207" pitchFamily="49" charset="-128"/>
              <a:ea typeface="Migu 1M" panose="020B0509020203020207" pitchFamily="49" charset="-128"/>
            </a:endParaRPr>
          </a:p>
          <a:p>
            <a:endParaRPr lang="en-US" altLang="ja-JP" sz="1600" dirty="0">
              <a:latin typeface="Migu 1M" panose="020B0509020203020207" pitchFamily="49" charset="-128"/>
              <a:ea typeface="Migu 1M" panose="020B0509020203020207" pitchFamily="49" charset="-128"/>
            </a:endParaRPr>
          </a:p>
        </p:txBody>
      </p:sp>
      <p:sp>
        <p:nvSpPr>
          <p:cNvPr id="17" name="テキスト ボックス 31"/>
          <p:cNvSpPr txBox="1"/>
          <p:nvPr/>
        </p:nvSpPr>
        <p:spPr>
          <a:xfrm>
            <a:off x="8439567" y="6588871"/>
            <a:ext cx="6076534" cy="1419768"/>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直進を行うときにはモーターのエンコーダー値を用いる。</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左右のモーターに対して同じ出力を設定した場合、個々のモーターの特性によってズレが生じる。そこで、左右のモーターのエンコーダー値を比較し、値の低い方のモーターの出力をわずかに高くする。</a:t>
            </a:r>
            <a:endParaRPr lang="en-US" altLang="ja-JP" sz="1600" dirty="0" smtClean="0">
              <a:latin typeface="Migu 1M" panose="020B0509020203020207" pitchFamily="49" charset="-128"/>
              <a:ea typeface="Migu 1M" panose="020B0509020203020207" pitchFamily="49" charset="-128"/>
            </a:endParaRPr>
          </a:p>
        </p:txBody>
      </p:sp>
      <p:sp>
        <p:nvSpPr>
          <p:cNvPr id="18" name="テキスト ボックス 31"/>
          <p:cNvSpPr txBox="1"/>
          <p:nvPr/>
        </p:nvSpPr>
        <p:spPr>
          <a:xfrm>
            <a:off x="234461" y="7742138"/>
            <a:ext cx="5409781" cy="1382811"/>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倒立振子ライブラリを使用し、倒立</a:t>
            </a:r>
            <a:r>
              <a:rPr lang="ja-JP" altLang="en-US" sz="1600" dirty="0">
                <a:latin typeface="Migu 1M" panose="020B0509020203020207" pitchFamily="49" charset="-128"/>
                <a:ea typeface="Migu 1M" panose="020B0509020203020207" pitchFamily="49" charset="-128"/>
              </a:rPr>
              <a:t>している状態から後ろに</a:t>
            </a:r>
            <a:r>
              <a:rPr lang="ja-JP" altLang="en-US" sz="1600" dirty="0" smtClean="0">
                <a:latin typeface="Migu 1M" panose="020B0509020203020207" pitchFamily="49" charset="-128"/>
                <a:ea typeface="Migu 1M" panose="020B0509020203020207" pitchFamily="49" charset="-128"/>
              </a:rPr>
              <a:t>倒れる。倒立ライブラリのパラメータのジャイロセンサーのオフセット値を</a:t>
            </a:r>
            <a:r>
              <a:rPr lang="ja-JP" altLang="en-US" sz="1600" dirty="0">
                <a:latin typeface="Migu 1M" panose="020B0509020203020207" pitchFamily="49" charset="-128"/>
                <a:ea typeface="Migu 1M" panose="020B0509020203020207" pitchFamily="49" charset="-128"/>
              </a:rPr>
              <a:t>数ミリ</a:t>
            </a:r>
            <a:r>
              <a:rPr lang="ja-JP" altLang="en-US" sz="1600" dirty="0" smtClean="0">
                <a:latin typeface="Migu 1M" panose="020B0509020203020207" pitchFamily="49" charset="-128"/>
                <a:ea typeface="Migu 1M" panose="020B0509020203020207" pitchFamily="49" charset="-128"/>
              </a:rPr>
              <a:t>秒間だけ負の値にする。それにより、後ろに倒れた状態を</a:t>
            </a:r>
            <a:r>
              <a:rPr lang="ja-JP" altLang="en-US" sz="1600" dirty="0" smtClean="0">
                <a:latin typeface="Migu 1M" panose="020B0509020203020207" pitchFamily="49" charset="-128"/>
                <a:ea typeface="Migu 1M" panose="020B0509020203020207" pitchFamily="49" charset="-128"/>
              </a:rPr>
              <a:t>目指</a:t>
            </a:r>
            <a:r>
              <a:rPr lang="ja-JP" altLang="en-US" sz="1600" dirty="0" smtClean="0">
                <a:latin typeface="Migu 1M" panose="020B0509020203020207" pitchFamily="49" charset="-128"/>
                <a:ea typeface="Migu 1M" panose="020B0509020203020207" pitchFamily="49" charset="-128"/>
              </a:rPr>
              <a:t>し</a:t>
            </a:r>
            <a:r>
              <a:rPr lang="ja-JP" altLang="en-US" sz="1600" dirty="0">
                <a:latin typeface="Migu 1M" panose="020B0509020203020207" pitchFamily="49" charset="-128"/>
                <a:ea typeface="Migu 1M" panose="020B0509020203020207" pitchFamily="49" charset="-128"/>
              </a:rPr>
              <a:t>て</a:t>
            </a:r>
            <a:r>
              <a:rPr lang="ja-JP" altLang="en-US" sz="1600" dirty="0" smtClean="0">
                <a:latin typeface="Migu 1M" panose="020B0509020203020207" pitchFamily="49" charset="-128"/>
                <a:ea typeface="Migu 1M" panose="020B0509020203020207" pitchFamily="49" charset="-128"/>
              </a:rPr>
              <a:t>走行</a:t>
            </a:r>
            <a:r>
              <a:rPr lang="ja-JP" altLang="en-US" sz="1600" dirty="0" smtClean="0">
                <a:latin typeface="Migu 1M" panose="020B0509020203020207" pitchFamily="49" charset="-128"/>
                <a:ea typeface="Migu 1M" panose="020B0509020203020207" pitchFamily="49" charset="-128"/>
              </a:rPr>
              <a:t>する。</a:t>
            </a:r>
            <a:endParaRPr lang="en-US" altLang="ja-JP" sz="1600" dirty="0" smtClean="0">
              <a:latin typeface="Migu 1M" panose="020B0509020203020207" pitchFamily="49" charset="-128"/>
              <a:ea typeface="Migu 1M" panose="020B0509020203020207" pitchFamily="49" charset="-128"/>
            </a:endParaRPr>
          </a:p>
        </p:txBody>
      </p:sp>
      <p:sp>
        <p:nvSpPr>
          <p:cNvPr id="19" name="角丸四角形 18"/>
          <p:cNvSpPr/>
          <p:nvPr/>
        </p:nvSpPr>
        <p:spPr>
          <a:xfrm>
            <a:off x="8439567" y="8219194"/>
            <a:ext cx="3676233"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ea typeface="Migu 1M" panose="020B0509020203020207"/>
              </a:rPr>
              <a:t>ゲートの通過を判断する</a:t>
            </a:r>
            <a:endParaRPr kumimoji="1" lang="ja-JP" altLang="en-US" dirty="0">
              <a:ea typeface="Migu 1M" panose="020B0509020203020207"/>
            </a:endParaRPr>
          </a:p>
        </p:txBody>
      </p:sp>
      <p:sp>
        <p:nvSpPr>
          <p:cNvPr id="20" name="テキスト ボックス 31"/>
          <p:cNvSpPr txBox="1"/>
          <p:nvPr/>
        </p:nvSpPr>
        <p:spPr>
          <a:xfrm>
            <a:off x="8439567" y="9085226"/>
            <a:ext cx="6076534" cy="1419768"/>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ゲートの通過は、左右のモーターのエンコーダ値が一定の回転角度を超えたかで判断する。</a:t>
            </a:r>
            <a:endParaRPr lang="en-US" altLang="ja-JP" sz="1600" dirty="0" smtClean="0">
              <a:latin typeface="Migu 1M" panose="020B0509020203020207" pitchFamily="49" charset="-128"/>
              <a:ea typeface="Migu 1M" panose="020B0509020203020207" pitchFamily="49" charset="-128"/>
            </a:endParaRPr>
          </a:p>
        </p:txBody>
      </p:sp>
      <p:sp>
        <p:nvSpPr>
          <p:cNvPr id="21" name="テキスト ボックス 31"/>
          <p:cNvSpPr txBox="1"/>
          <p:nvPr/>
        </p:nvSpPr>
        <p:spPr>
          <a:xfrm>
            <a:off x="8397593" y="4417501"/>
            <a:ext cx="5886033" cy="1094783"/>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比例制御の目標値を</a:t>
            </a:r>
            <a:r>
              <a:rPr lang="en-US" altLang="ja-JP" sz="1600" dirty="0" smtClean="0">
                <a:latin typeface="Migu 1M" panose="020B0509020203020207" pitchFamily="49" charset="-128"/>
                <a:ea typeface="Migu 1M" panose="020B0509020203020207" pitchFamily="49" charset="-128"/>
              </a:rPr>
              <a:t>5</a:t>
            </a:r>
            <a:r>
              <a:rPr lang="ja-JP" altLang="en-US" sz="1600" dirty="0" smtClean="0">
                <a:latin typeface="Migu 1M" panose="020B0509020203020207" pitchFamily="49" charset="-128"/>
                <a:ea typeface="Migu 1M" panose="020B0509020203020207" pitchFamily="49" charset="-128"/>
              </a:rPr>
              <a:t>秒程度の時間をかけて変化させ、ゆっくりと尻尾を下げる</a:t>
            </a:r>
            <a:endParaRPr lang="en-US" altLang="ja-JP" sz="1600" dirty="0" smtClean="0">
              <a:latin typeface="Migu 1M" panose="020B0509020203020207" pitchFamily="49" charset="-128"/>
              <a:ea typeface="Migu 1M" panose="020B0509020203020207" pitchFamily="49" charset="-128"/>
            </a:endParaRPr>
          </a:p>
          <a:p>
            <a:endParaRPr lang="en-US" altLang="ja-JP" sz="1600" dirty="0">
              <a:latin typeface="Migu 1M" panose="020B0509020203020207" pitchFamily="49" charset="-128"/>
              <a:ea typeface="Migu 1M" panose="020B0509020203020207" pitchFamily="49" charset="-128"/>
            </a:endParaRPr>
          </a:p>
        </p:txBody>
      </p:sp>
    </p:spTree>
    <p:extLst>
      <p:ext uri="{BB962C8B-B14F-4D97-AF65-F5344CB8AC3E}">
        <p14:creationId xmlns:p14="http://schemas.microsoft.com/office/powerpoint/2010/main" val="31691180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5829</TotalTime>
  <Words>725</Words>
  <Application>Microsoft Office PowerPoint</Application>
  <PresentationFormat>ユーザー設定</PresentationFormat>
  <Paragraphs>84</Paragraphs>
  <Slides>3</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Migu 1M</vt:lpstr>
      <vt:lpstr>Migu 1M Regular</vt:lpstr>
      <vt:lpstr>ＭＳ Ｐゴシック</vt:lpstr>
      <vt:lpstr>Arial</vt:lpstr>
      <vt:lpstr>Calibri</vt:lpstr>
      <vt:lpstr>Cambria Math</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自主ゼミ</dc:creator>
  <cp:lastModifiedBy>中井智己</cp:lastModifiedBy>
  <cp:revision>394</cp:revision>
  <cp:lastPrinted>2016-08-30T10:20:53Z</cp:lastPrinted>
  <dcterms:created xsi:type="dcterms:W3CDTF">2015-07-10T12:32:30Z</dcterms:created>
  <dcterms:modified xsi:type="dcterms:W3CDTF">2016-08-30T11:21:43Z</dcterms:modified>
</cp:coreProperties>
</file>