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
  </p:notesMasterIdLst>
  <p:sldIdLst>
    <p:sldId id="275" r:id="rId2"/>
    <p:sldId id="270" r:id="rId3"/>
    <p:sldId id="276" r:id="rId4"/>
  </p:sldIdLst>
  <p:sldSz cx="15119350" cy="10691813"/>
  <p:notesSz cx="6735763" cy="9866313"/>
  <p:defaultTextStyle>
    <a:defPPr>
      <a:defRPr lang="ja-JP"/>
    </a:defPPr>
    <a:lvl1pPr marL="0" algn="l" defTabSz="1238892" rtl="0" eaLnBrk="1" latinLnBrk="0" hangingPunct="1">
      <a:defRPr kumimoji="1" sz="2439" kern="1200">
        <a:solidFill>
          <a:schemeClr val="tx1"/>
        </a:solidFill>
        <a:latin typeface="+mn-lt"/>
        <a:ea typeface="+mn-ea"/>
        <a:cs typeface="+mn-cs"/>
      </a:defRPr>
    </a:lvl1pPr>
    <a:lvl2pPr marL="619446" algn="l" defTabSz="1238892" rtl="0" eaLnBrk="1" latinLnBrk="0" hangingPunct="1">
      <a:defRPr kumimoji="1" sz="2439" kern="1200">
        <a:solidFill>
          <a:schemeClr val="tx1"/>
        </a:solidFill>
        <a:latin typeface="+mn-lt"/>
        <a:ea typeface="+mn-ea"/>
        <a:cs typeface="+mn-cs"/>
      </a:defRPr>
    </a:lvl2pPr>
    <a:lvl3pPr marL="1238892" algn="l" defTabSz="1238892" rtl="0" eaLnBrk="1" latinLnBrk="0" hangingPunct="1">
      <a:defRPr kumimoji="1" sz="2439" kern="1200">
        <a:solidFill>
          <a:schemeClr val="tx1"/>
        </a:solidFill>
        <a:latin typeface="+mn-lt"/>
        <a:ea typeface="+mn-ea"/>
        <a:cs typeface="+mn-cs"/>
      </a:defRPr>
    </a:lvl3pPr>
    <a:lvl4pPr marL="1858340" algn="l" defTabSz="1238892" rtl="0" eaLnBrk="1" latinLnBrk="0" hangingPunct="1">
      <a:defRPr kumimoji="1" sz="2439" kern="1200">
        <a:solidFill>
          <a:schemeClr val="tx1"/>
        </a:solidFill>
        <a:latin typeface="+mn-lt"/>
        <a:ea typeface="+mn-ea"/>
        <a:cs typeface="+mn-cs"/>
      </a:defRPr>
    </a:lvl4pPr>
    <a:lvl5pPr marL="2477786" algn="l" defTabSz="1238892" rtl="0" eaLnBrk="1" latinLnBrk="0" hangingPunct="1">
      <a:defRPr kumimoji="1" sz="2439" kern="1200">
        <a:solidFill>
          <a:schemeClr val="tx1"/>
        </a:solidFill>
        <a:latin typeface="+mn-lt"/>
        <a:ea typeface="+mn-ea"/>
        <a:cs typeface="+mn-cs"/>
      </a:defRPr>
    </a:lvl5pPr>
    <a:lvl6pPr marL="3097232" algn="l" defTabSz="1238892" rtl="0" eaLnBrk="1" latinLnBrk="0" hangingPunct="1">
      <a:defRPr kumimoji="1" sz="2439" kern="1200">
        <a:solidFill>
          <a:schemeClr val="tx1"/>
        </a:solidFill>
        <a:latin typeface="+mn-lt"/>
        <a:ea typeface="+mn-ea"/>
        <a:cs typeface="+mn-cs"/>
      </a:defRPr>
    </a:lvl6pPr>
    <a:lvl7pPr marL="3716678" algn="l" defTabSz="1238892" rtl="0" eaLnBrk="1" latinLnBrk="0" hangingPunct="1">
      <a:defRPr kumimoji="1" sz="2439" kern="1200">
        <a:solidFill>
          <a:schemeClr val="tx1"/>
        </a:solidFill>
        <a:latin typeface="+mn-lt"/>
        <a:ea typeface="+mn-ea"/>
        <a:cs typeface="+mn-cs"/>
      </a:defRPr>
    </a:lvl7pPr>
    <a:lvl8pPr marL="4336124" algn="l" defTabSz="1238892" rtl="0" eaLnBrk="1" latinLnBrk="0" hangingPunct="1">
      <a:defRPr kumimoji="1" sz="2439" kern="1200">
        <a:solidFill>
          <a:schemeClr val="tx1"/>
        </a:solidFill>
        <a:latin typeface="+mn-lt"/>
        <a:ea typeface="+mn-ea"/>
        <a:cs typeface="+mn-cs"/>
      </a:defRPr>
    </a:lvl8pPr>
    <a:lvl9pPr marL="4955572" algn="l" defTabSz="1238892"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EDFF"/>
    <a:srgbClr val="8BE1FF"/>
    <a:srgbClr val="ECFEE6"/>
    <a:srgbClr val="548235"/>
    <a:srgbClr val="B84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2" autoAdjust="0"/>
    <p:restoredTop sz="95126" autoAdjust="0"/>
  </p:normalViewPr>
  <p:slideViewPr>
    <p:cSldViewPr snapToGrid="0">
      <p:cViewPr varScale="1">
        <p:scale>
          <a:sx n="48" d="100"/>
          <a:sy n="48" d="100"/>
        </p:scale>
        <p:origin x="1026" y="72"/>
      </p:cViewPr>
      <p:guideLst>
        <p:guide orient="horz" pos="3367"/>
        <p:guide pos="47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2918829" cy="495029"/>
          </a:xfrm>
          <a:prstGeom prst="rect">
            <a:avLst/>
          </a:prstGeom>
        </p:spPr>
        <p:txBody>
          <a:bodyPr vert="horz" lIns="91363" tIns="45683" rIns="91363" bIns="4568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7" y="2"/>
            <a:ext cx="2918829" cy="495029"/>
          </a:xfrm>
          <a:prstGeom prst="rect">
            <a:avLst/>
          </a:prstGeom>
        </p:spPr>
        <p:txBody>
          <a:bodyPr vert="horz" lIns="91363" tIns="45683" rIns="91363" bIns="45683" rtlCol="0"/>
          <a:lstStyle>
            <a:lvl1pPr algn="r">
              <a:defRPr sz="1200"/>
            </a:lvl1pPr>
          </a:lstStyle>
          <a:p>
            <a:fld id="{ABF9F0B9-4155-48B4-8C95-FF1EF029C619}" type="datetimeFigureOut">
              <a:rPr kumimoji="1" lang="ja-JP" altLang="en-US" smtClean="0"/>
              <a:t>2016/8/31</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363" tIns="45683" rIns="91363" bIns="45683" rtlCol="0" anchor="ctr"/>
          <a:lstStyle/>
          <a:p>
            <a:endParaRPr lang="ja-JP" altLang="en-US"/>
          </a:p>
        </p:txBody>
      </p:sp>
      <p:sp>
        <p:nvSpPr>
          <p:cNvPr id="5" name="ノート プレースホルダー 4"/>
          <p:cNvSpPr>
            <a:spLocks noGrp="1"/>
          </p:cNvSpPr>
          <p:nvPr>
            <p:ph type="body" sz="quarter" idx="3"/>
          </p:nvPr>
        </p:nvSpPr>
        <p:spPr>
          <a:xfrm>
            <a:off x="673578" y="4748166"/>
            <a:ext cx="5388610" cy="3884861"/>
          </a:xfrm>
          <a:prstGeom prst="rect">
            <a:avLst/>
          </a:prstGeom>
        </p:spPr>
        <p:txBody>
          <a:bodyPr vert="horz" lIns="91363" tIns="45683" rIns="91363" bIns="4568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4" y="9371291"/>
            <a:ext cx="2918829" cy="495028"/>
          </a:xfrm>
          <a:prstGeom prst="rect">
            <a:avLst/>
          </a:prstGeom>
        </p:spPr>
        <p:txBody>
          <a:bodyPr vert="horz" lIns="91363" tIns="45683" rIns="91363" bIns="4568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7" y="9371291"/>
            <a:ext cx="2918829" cy="495028"/>
          </a:xfrm>
          <a:prstGeom prst="rect">
            <a:avLst/>
          </a:prstGeom>
        </p:spPr>
        <p:txBody>
          <a:bodyPr vert="horz" lIns="91363" tIns="45683" rIns="91363" bIns="45683" rtlCol="0" anchor="b"/>
          <a:lstStyle>
            <a:lvl1pPr algn="r">
              <a:defRPr sz="1200"/>
            </a:lvl1pPr>
          </a:lstStyle>
          <a:p>
            <a:fld id="{147E826F-A87D-435A-B3FF-2009D62C6D4A}" type="slidenum">
              <a:rPr kumimoji="1" lang="ja-JP" altLang="en-US" smtClean="0"/>
              <a:t>‹#›</a:t>
            </a:fld>
            <a:endParaRPr kumimoji="1" lang="ja-JP" altLang="en-US"/>
          </a:p>
        </p:txBody>
      </p:sp>
    </p:spTree>
    <p:extLst>
      <p:ext uri="{BB962C8B-B14F-4D97-AF65-F5344CB8AC3E}">
        <p14:creationId xmlns:p14="http://schemas.microsoft.com/office/powerpoint/2010/main" val="3227203194"/>
      </p:ext>
    </p:extLst>
  </p:cSld>
  <p:clrMap bg1="lt1" tx1="dk1" bg2="lt2" tx2="dk2" accent1="accent1" accent2="accent2" accent3="accent3" accent4="accent4" accent5="accent5" accent6="accent6" hlink="hlink" folHlink="folHlink"/>
  <p:notesStyle>
    <a:lvl1pPr marL="0" algn="l" defTabSz="1238892" rtl="0" eaLnBrk="1" latinLnBrk="0" hangingPunct="1">
      <a:defRPr kumimoji="1" sz="1626" kern="1200">
        <a:solidFill>
          <a:schemeClr val="tx1"/>
        </a:solidFill>
        <a:latin typeface="+mn-lt"/>
        <a:ea typeface="+mn-ea"/>
        <a:cs typeface="+mn-cs"/>
      </a:defRPr>
    </a:lvl1pPr>
    <a:lvl2pPr marL="619446" algn="l" defTabSz="1238892" rtl="0" eaLnBrk="1" latinLnBrk="0" hangingPunct="1">
      <a:defRPr kumimoji="1" sz="1626" kern="1200">
        <a:solidFill>
          <a:schemeClr val="tx1"/>
        </a:solidFill>
        <a:latin typeface="+mn-lt"/>
        <a:ea typeface="+mn-ea"/>
        <a:cs typeface="+mn-cs"/>
      </a:defRPr>
    </a:lvl2pPr>
    <a:lvl3pPr marL="1238892" algn="l" defTabSz="1238892" rtl="0" eaLnBrk="1" latinLnBrk="0" hangingPunct="1">
      <a:defRPr kumimoji="1" sz="1626" kern="1200">
        <a:solidFill>
          <a:schemeClr val="tx1"/>
        </a:solidFill>
        <a:latin typeface="+mn-lt"/>
        <a:ea typeface="+mn-ea"/>
        <a:cs typeface="+mn-cs"/>
      </a:defRPr>
    </a:lvl3pPr>
    <a:lvl4pPr marL="1858340" algn="l" defTabSz="1238892" rtl="0" eaLnBrk="1" latinLnBrk="0" hangingPunct="1">
      <a:defRPr kumimoji="1" sz="1626" kern="1200">
        <a:solidFill>
          <a:schemeClr val="tx1"/>
        </a:solidFill>
        <a:latin typeface="+mn-lt"/>
        <a:ea typeface="+mn-ea"/>
        <a:cs typeface="+mn-cs"/>
      </a:defRPr>
    </a:lvl4pPr>
    <a:lvl5pPr marL="2477786" algn="l" defTabSz="1238892" rtl="0" eaLnBrk="1" latinLnBrk="0" hangingPunct="1">
      <a:defRPr kumimoji="1" sz="1626" kern="1200">
        <a:solidFill>
          <a:schemeClr val="tx1"/>
        </a:solidFill>
        <a:latin typeface="+mn-lt"/>
        <a:ea typeface="+mn-ea"/>
        <a:cs typeface="+mn-cs"/>
      </a:defRPr>
    </a:lvl5pPr>
    <a:lvl6pPr marL="3097232" algn="l" defTabSz="1238892" rtl="0" eaLnBrk="1" latinLnBrk="0" hangingPunct="1">
      <a:defRPr kumimoji="1" sz="1626" kern="1200">
        <a:solidFill>
          <a:schemeClr val="tx1"/>
        </a:solidFill>
        <a:latin typeface="+mn-lt"/>
        <a:ea typeface="+mn-ea"/>
        <a:cs typeface="+mn-cs"/>
      </a:defRPr>
    </a:lvl6pPr>
    <a:lvl7pPr marL="3716678" algn="l" defTabSz="1238892" rtl="0" eaLnBrk="1" latinLnBrk="0" hangingPunct="1">
      <a:defRPr kumimoji="1" sz="1626" kern="1200">
        <a:solidFill>
          <a:schemeClr val="tx1"/>
        </a:solidFill>
        <a:latin typeface="+mn-lt"/>
        <a:ea typeface="+mn-ea"/>
        <a:cs typeface="+mn-cs"/>
      </a:defRPr>
    </a:lvl7pPr>
    <a:lvl8pPr marL="4336124" algn="l" defTabSz="1238892" rtl="0" eaLnBrk="1" latinLnBrk="0" hangingPunct="1">
      <a:defRPr kumimoji="1" sz="1626" kern="1200">
        <a:solidFill>
          <a:schemeClr val="tx1"/>
        </a:solidFill>
        <a:latin typeface="+mn-lt"/>
        <a:ea typeface="+mn-ea"/>
        <a:cs typeface="+mn-cs"/>
      </a:defRPr>
    </a:lvl8pPr>
    <a:lvl9pPr marL="4955572" algn="l" defTabSz="1238892"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1</a:t>
            </a:fld>
            <a:endParaRPr kumimoji="1" lang="ja-JP" altLang="en-US"/>
          </a:p>
        </p:txBody>
      </p:sp>
    </p:spTree>
    <p:extLst>
      <p:ext uri="{BB962C8B-B14F-4D97-AF65-F5344CB8AC3E}">
        <p14:creationId xmlns:p14="http://schemas.microsoft.com/office/powerpoint/2010/main" val="50110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2</a:t>
            </a:fld>
            <a:endParaRPr kumimoji="1" lang="ja-JP" altLang="en-US"/>
          </a:p>
        </p:txBody>
      </p:sp>
    </p:spTree>
    <p:extLst>
      <p:ext uri="{BB962C8B-B14F-4D97-AF65-F5344CB8AC3E}">
        <p14:creationId xmlns:p14="http://schemas.microsoft.com/office/powerpoint/2010/main" val="1096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3</a:t>
            </a:fld>
            <a:endParaRPr kumimoji="1" lang="ja-JP" altLang="en-US"/>
          </a:p>
        </p:txBody>
      </p:sp>
    </p:spTree>
    <p:extLst>
      <p:ext uri="{BB962C8B-B14F-4D97-AF65-F5344CB8AC3E}">
        <p14:creationId xmlns:p14="http://schemas.microsoft.com/office/powerpoint/2010/main" val="86921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1. </a:t>
            </a:r>
            <a:r>
              <a:rPr kumimoji="1" lang="ja-JP" altLang="en-US" sz="6000" dirty="0">
                <a:solidFill>
                  <a:schemeClr val="bg1"/>
                </a:solidFill>
              </a:rPr>
              <a:t>要求分析</a:t>
            </a:r>
          </a:p>
        </p:txBody>
      </p:sp>
    </p:spTree>
    <p:extLst>
      <p:ext uri="{BB962C8B-B14F-4D97-AF65-F5344CB8AC3E}">
        <p14:creationId xmlns:p14="http://schemas.microsoft.com/office/powerpoint/2010/main" val="16345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2. </a:t>
            </a:r>
            <a:r>
              <a:rPr kumimoji="1" lang="ja-JP" altLang="en-US" sz="6000" dirty="0">
                <a:solidFill>
                  <a:schemeClr val="bg1"/>
                </a:solidFill>
              </a:rPr>
              <a:t>機能</a:t>
            </a:r>
          </a:p>
        </p:txBody>
      </p:sp>
    </p:spTree>
    <p:extLst>
      <p:ext uri="{BB962C8B-B14F-4D97-AF65-F5344CB8AC3E}">
        <p14:creationId xmlns:p14="http://schemas.microsoft.com/office/powerpoint/2010/main" val="1821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810539" cy="1015663"/>
          </a:xfrm>
          <a:prstGeom prst="rect">
            <a:avLst/>
          </a:prstGeom>
          <a:noFill/>
        </p:spPr>
        <p:txBody>
          <a:bodyPr wrap="square" rtlCol="0">
            <a:spAutoFit/>
          </a:bodyPr>
          <a:lstStyle/>
          <a:p>
            <a:r>
              <a:rPr kumimoji="1" lang="en-US" altLang="ja-JP" sz="6000" dirty="0">
                <a:solidFill>
                  <a:schemeClr val="bg1"/>
                </a:solidFill>
              </a:rPr>
              <a:t>3.</a:t>
            </a:r>
            <a:r>
              <a:rPr kumimoji="1" lang="en-US" altLang="ja-JP" sz="6000" baseline="0" dirty="0">
                <a:solidFill>
                  <a:schemeClr val="bg1"/>
                </a:solidFill>
              </a:rPr>
              <a:t> </a:t>
            </a:r>
            <a:r>
              <a:rPr kumimoji="1" lang="ja-JP" altLang="en-US" sz="6000" baseline="0" dirty="0" smtClean="0">
                <a:solidFill>
                  <a:schemeClr val="bg1"/>
                </a:solidFill>
              </a:rPr>
              <a:t>機能の詳細</a:t>
            </a:r>
            <a:endParaRPr kumimoji="1" lang="ja-JP" altLang="en-US" sz="6000" dirty="0">
              <a:solidFill>
                <a:schemeClr val="bg1"/>
              </a:solidFill>
            </a:endParaRPr>
          </a:p>
        </p:txBody>
      </p:sp>
    </p:spTree>
    <p:extLst>
      <p:ext uri="{BB962C8B-B14F-4D97-AF65-F5344CB8AC3E}">
        <p14:creationId xmlns:p14="http://schemas.microsoft.com/office/powerpoint/2010/main" val="354180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4.</a:t>
            </a:r>
            <a:r>
              <a:rPr kumimoji="1" lang="en-US" altLang="ja-JP" sz="6000" baseline="0" dirty="0">
                <a:solidFill>
                  <a:schemeClr val="bg1"/>
                </a:solidFill>
              </a:rPr>
              <a:t> </a:t>
            </a:r>
            <a:r>
              <a:rPr kumimoji="1" lang="ja-JP" altLang="en-US" sz="6000" baseline="0" dirty="0" smtClean="0">
                <a:solidFill>
                  <a:schemeClr val="bg1"/>
                </a:solidFill>
              </a:rPr>
              <a:t>構造</a:t>
            </a:r>
            <a:endParaRPr kumimoji="1" lang="en-US" altLang="ja-JP" sz="6000" baseline="0" dirty="0">
              <a:solidFill>
                <a:schemeClr val="bg1"/>
              </a:solidFill>
            </a:endParaRPr>
          </a:p>
        </p:txBody>
      </p:sp>
    </p:spTree>
    <p:extLst>
      <p:ext uri="{BB962C8B-B14F-4D97-AF65-F5344CB8AC3E}">
        <p14:creationId xmlns:p14="http://schemas.microsoft.com/office/powerpoint/2010/main" val="165454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5.</a:t>
            </a:r>
            <a:r>
              <a:rPr kumimoji="1" lang="en-US" altLang="ja-JP" sz="6000" baseline="0" dirty="0">
                <a:solidFill>
                  <a:schemeClr val="bg1"/>
                </a:solidFill>
              </a:rPr>
              <a:t> </a:t>
            </a:r>
            <a:r>
              <a:rPr kumimoji="1" lang="ja-JP" altLang="en-US" sz="6000" baseline="0" dirty="0" smtClean="0">
                <a:solidFill>
                  <a:schemeClr val="bg1"/>
                </a:solidFill>
              </a:rPr>
              <a:t>振る舞い</a:t>
            </a:r>
            <a:endParaRPr kumimoji="1" lang="ja-JP" altLang="en-US" sz="6000" dirty="0">
              <a:solidFill>
                <a:schemeClr val="bg1"/>
              </a:solidFill>
            </a:endParaRPr>
          </a:p>
        </p:txBody>
      </p:sp>
    </p:spTree>
    <p:extLst>
      <p:ext uri="{BB962C8B-B14F-4D97-AF65-F5344CB8AC3E}">
        <p14:creationId xmlns:p14="http://schemas.microsoft.com/office/powerpoint/2010/main" val="3192080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15119350" cy="952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10912337" y="122307"/>
            <a:ext cx="3595605" cy="707886"/>
          </a:xfrm>
          <a:prstGeom prst="rect">
            <a:avLst/>
          </a:prstGeom>
          <a:noFill/>
        </p:spPr>
        <p:txBody>
          <a:bodyPr wrap="square" rtlCol="0">
            <a:spAutoFit/>
          </a:bodyPr>
          <a:lstStyle/>
          <a:p>
            <a:r>
              <a:rPr kumimoji="1" lang="ja-JP" altLang="en-US" sz="4000" dirty="0">
                <a:solidFill>
                  <a:schemeClr val="bg1"/>
                </a:solidFill>
              </a:rPr>
              <a:t>香川大学</a:t>
            </a:r>
            <a:r>
              <a:rPr kumimoji="1" lang="en-US" altLang="ja-JP" sz="4000" dirty="0">
                <a:solidFill>
                  <a:schemeClr val="bg1"/>
                </a:solidFill>
              </a:rPr>
              <a:t>SLP</a:t>
            </a:r>
            <a:endParaRPr kumimoji="1" lang="ja-JP" altLang="en-US" sz="4000" dirty="0">
              <a:solidFill>
                <a:schemeClr val="bg1"/>
              </a:solidFill>
            </a:endParaRPr>
          </a:p>
        </p:txBody>
      </p:sp>
      <p:pic>
        <p:nvPicPr>
          <p:cNvPr id="2" name="図 1"/>
          <p:cNvPicPr>
            <a:picLocks noChangeAspect="1"/>
          </p:cNvPicPr>
          <p:nvPr userDrawn="1"/>
        </p:nvPicPr>
        <p:blipFill rotWithShape="1">
          <a:blip r:embed="rId7">
            <a:extLst>
              <a:ext uri="{28A0092B-C50C-407E-A947-70E740481C1C}">
                <a14:useLocalDpi xmlns:a14="http://schemas.microsoft.com/office/drawing/2010/main" val="0"/>
              </a:ext>
            </a:extLst>
          </a:blip>
          <a:srcRect b="18283"/>
          <a:stretch/>
        </p:blipFill>
        <p:spPr>
          <a:xfrm>
            <a:off x="13920290" y="156848"/>
            <a:ext cx="1413224" cy="797824"/>
          </a:xfrm>
          <a:prstGeom prst="rect">
            <a:avLst/>
          </a:prstGeom>
        </p:spPr>
      </p:pic>
    </p:spTree>
    <p:extLst>
      <p:ext uri="{BB962C8B-B14F-4D97-AF65-F5344CB8AC3E}">
        <p14:creationId xmlns:p14="http://schemas.microsoft.com/office/powerpoint/2010/main" val="1051467156"/>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77" r:id="rId3"/>
    <p:sldLayoutId id="2147483678" r:id="rId4"/>
    <p:sldLayoutId id="2147483679" r:id="rId5"/>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コネクタ 28"/>
          <p:cNvCxnSpPr>
            <a:endCxn id="26" idx="2"/>
          </p:cNvCxnSpPr>
          <p:nvPr/>
        </p:nvCxnSpPr>
        <p:spPr>
          <a:xfrm>
            <a:off x="315886" y="9614702"/>
            <a:ext cx="6096273" cy="15721"/>
          </a:xfrm>
          <a:prstGeom prst="line">
            <a:avLst/>
          </a:prstGeom>
          <a:ln w="76200"/>
        </p:spPr>
        <p:style>
          <a:lnRef idx="1">
            <a:schemeClr val="dk1"/>
          </a:lnRef>
          <a:fillRef idx="0">
            <a:schemeClr val="dk1"/>
          </a:fillRef>
          <a:effectRef idx="0">
            <a:schemeClr val="dk1"/>
          </a:effectRef>
          <a:fontRef idx="minor">
            <a:schemeClr val="tx1"/>
          </a:fontRef>
        </p:style>
      </p:cxnSp>
      <p:sp>
        <p:nvSpPr>
          <p:cNvPr id="26" name="平行四辺形 25"/>
          <p:cNvSpPr/>
          <p:nvPr/>
        </p:nvSpPr>
        <p:spPr>
          <a:xfrm flipV="1">
            <a:off x="220726" y="9377688"/>
            <a:ext cx="6310039" cy="505471"/>
          </a:xfrm>
          <a:prstGeom prst="parallelogram">
            <a:avLst>
              <a:gd name="adj" fmla="val 469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14" y="2329372"/>
            <a:ext cx="6594627" cy="8047535"/>
          </a:xfrm>
          <a:prstGeom prst="rect">
            <a:avLst/>
          </a:prstGeom>
        </p:spPr>
      </p:pic>
      <p:grpSp>
        <p:nvGrpSpPr>
          <p:cNvPr id="98" name="Group 7"/>
          <p:cNvGrpSpPr/>
          <p:nvPr/>
        </p:nvGrpSpPr>
        <p:grpSpPr>
          <a:xfrm>
            <a:off x="5033130" y="7871881"/>
            <a:ext cx="1047220" cy="1986943"/>
            <a:chOff x="10115907" y="4022152"/>
            <a:chExt cx="413861" cy="895838"/>
          </a:xfrm>
        </p:grpSpPr>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100" name="フリーフォーム 9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TextBox 8"/>
          <p:cNvSpPr txBox="1"/>
          <p:nvPr/>
        </p:nvSpPr>
        <p:spPr>
          <a:xfrm>
            <a:off x="84686" y="1045231"/>
            <a:ext cx="2159566"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1-1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課題</a:t>
            </a:r>
            <a:r>
              <a:rPr lang="ja-JP" altLang="en-US" sz="2400" dirty="0">
                <a:solidFill>
                  <a:schemeClr val="bg1"/>
                </a:solidFill>
                <a:latin typeface="Migu 1M" panose="020B0509020203020207" pitchFamily="49" charset="-128"/>
                <a:ea typeface="Migu 1M" panose="020B0509020203020207" pitchFamily="49" charset="-128"/>
                <a:cs typeface="Migu 1M Regular"/>
              </a:rPr>
              <a:t>設定</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8" name="Group 7"/>
          <p:cNvGrpSpPr/>
          <p:nvPr/>
        </p:nvGrpSpPr>
        <p:grpSpPr>
          <a:xfrm>
            <a:off x="3058015" y="7886065"/>
            <a:ext cx="1047220" cy="1986943"/>
            <a:chOff x="10119001" y="4075114"/>
            <a:chExt cx="413861" cy="895838"/>
          </a:xfrm>
        </p:grpSpPr>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67895">
              <a:off x="9878013" y="4316102"/>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テキスト ボックス 31"/>
          <p:cNvSpPr txBox="1"/>
          <p:nvPr/>
        </p:nvSpPr>
        <p:spPr>
          <a:xfrm>
            <a:off x="133131" y="1684629"/>
            <a:ext cx="6568324" cy="707886"/>
          </a:xfrm>
          <a:prstGeom prst="rect">
            <a:avLst/>
          </a:prstGeom>
          <a:noFill/>
        </p:spPr>
        <p:txBody>
          <a:bodyPr wrap="square" rtlCol="0">
            <a:spAutoFit/>
          </a:bodyPr>
          <a:lstStyle/>
          <a:p>
            <a:r>
              <a:rPr lang="ja-JP" altLang="en-US" sz="2000" dirty="0">
                <a:latin typeface="Migu 1M" panose="020B0509020203020207" pitchFamily="49" charset="-128"/>
                <a:ea typeface="Migu 1M" panose="020B0509020203020207" pitchFamily="49" charset="-128"/>
              </a:rPr>
              <a:t>選択課題 </a:t>
            </a:r>
            <a:r>
              <a:rPr lang="en-US" altLang="ja-JP" sz="2000" dirty="0">
                <a:latin typeface="Migu 1M" panose="020B0509020203020207" pitchFamily="49" charset="-128"/>
                <a:ea typeface="Migu 1M" panose="020B0509020203020207" pitchFamily="49" charset="-128"/>
              </a:rPr>
              <a:t>: </a:t>
            </a:r>
            <a:r>
              <a:rPr lang="ja-JP" altLang="en-US" sz="2000" dirty="0" smtClean="0">
                <a:latin typeface="Migu 1M" panose="020B0509020203020207" pitchFamily="49" charset="-128"/>
                <a:ea typeface="Migu 1M" panose="020B0509020203020207" pitchFamily="49" charset="-128"/>
              </a:rPr>
              <a:t>ルックアップゲートを通過する</a:t>
            </a:r>
            <a:endParaRPr lang="en-US" altLang="ja-JP" sz="2000" dirty="0">
              <a:latin typeface="Migu 1M" panose="020B0509020203020207" pitchFamily="49" charset="-128"/>
              <a:ea typeface="Migu 1M" panose="020B0509020203020207" pitchFamily="49" charset="-128"/>
            </a:endParaRPr>
          </a:p>
          <a:p>
            <a:r>
              <a:rPr lang="ja-JP" altLang="en-US" sz="2000" dirty="0">
                <a:latin typeface="Migu 1M" panose="020B0509020203020207" pitchFamily="49" charset="-128"/>
                <a:ea typeface="Migu 1M" panose="020B0509020203020207" pitchFamily="49" charset="-128"/>
              </a:rPr>
              <a:t>目標設定 </a:t>
            </a:r>
            <a:r>
              <a:rPr lang="en-US" altLang="ja-JP" sz="2000" dirty="0">
                <a:latin typeface="Migu 1M" panose="020B0509020203020207" pitchFamily="49" charset="-128"/>
                <a:ea typeface="Migu 1M" panose="020B0509020203020207" pitchFamily="49" charset="-128"/>
              </a:rPr>
              <a:t>: </a:t>
            </a:r>
            <a:r>
              <a:rPr lang="ja-JP" altLang="en-US" sz="2000" dirty="0">
                <a:latin typeface="Migu 1M" panose="020B0509020203020207" pitchFamily="49" charset="-128"/>
                <a:ea typeface="Migu 1M" panose="020B0509020203020207" pitchFamily="49" charset="-128"/>
              </a:rPr>
              <a:t>ルックアップゲート</a:t>
            </a:r>
            <a:r>
              <a:rPr lang="ja-JP" altLang="en-US" sz="2000" dirty="0" smtClean="0">
                <a:latin typeface="Migu 1M" panose="020B0509020203020207" pitchFamily="49" charset="-128"/>
                <a:ea typeface="Migu 1M" panose="020B0509020203020207" pitchFamily="49" charset="-128"/>
              </a:rPr>
              <a:t>をシングル</a:t>
            </a:r>
            <a:r>
              <a:rPr lang="ja-JP" altLang="en-US" sz="2000" dirty="0">
                <a:latin typeface="Migu 1M" panose="020B0509020203020207" pitchFamily="49" charset="-128"/>
                <a:ea typeface="Migu 1M" panose="020B0509020203020207" pitchFamily="49" charset="-128"/>
              </a:rPr>
              <a:t>で攻略する</a:t>
            </a:r>
            <a:endParaRPr lang="en-US" altLang="ja-JP" sz="2000" dirty="0">
              <a:latin typeface="Migu 1M" panose="020B0509020203020207" pitchFamily="49" charset="-128"/>
              <a:ea typeface="Migu 1M" panose="020B0509020203020207" pitchFamily="49" charset="-128"/>
            </a:endParaRPr>
          </a:p>
        </p:txBody>
      </p:sp>
      <p:sp>
        <p:nvSpPr>
          <p:cNvPr id="68" name="TextBox 8"/>
          <p:cNvSpPr txBox="1"/>
          <p:nvPr/>
        </p:nvSpPr>
        <p:spPr>
          <a:xfrm>
            <a:off x="90133" y="2724016"/>
            <a:ext cx="2775119"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1-2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攻略</a:t>
            </a:r>
            <a:r>
              <a:rPr lang="ja-JP" altLang="en-US" sz="2400" dirty="0">
                <a:solidFill>
                  <a:schemeClr val="bg1"/>
                </a:solidFill>
                <a:latin typeface="Migu 1M" panose="020B0509020203020207" pitchFamily="49" charset="-128"/>
                <a:ea typeface="Migu 1M" panose="020B0509020203020207" pitchFamily="49" charset="-128"/>
                <a:cs typeface="Migu 1M Regular"/>
              </a:rPr>
              <a:t>のながれ</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69" name="テキスト ボックス 31"/>
          <p:cNvSpPr txBox="1"/>
          <p:nvPr/>
        </p:nvSpPr>
        <p:spPr>
          <a:xfrm>
            <a:off x="134847" y="3306437"/>
            <a:ext cx="4792310" cy="400110"/>
          </a:xfrm>
          <a:prstGeom prst="rect">
            <a:avLst/>
          </a:prstGeom>
          <a:noFill/>
        </p:spPr>
        <p:txBody>
          <a:bodyPr wrap="square" rtlCol="0">
            <a:spAutoFit/>
          </a:bodyPr>
          <a:lstStyle/>
          <a:p>
            <a:r>
              <a:rPr lang="ja-JP" altLang="en-US" sz="2000" u="sng" dirty="0" smtClean="0">
                <a:latin typeface="+mn-ea"/>
                <a:ea typeface="Migu 1M" panose="020B0509020203020207"/>
              </a:rPr>
              <a:t>事前条件</a:t>
            </a:r>
            <a:endParaRPr lang="en-US" altLang="ja-JP" sz="2000" u="sng" dirty="0">
              <a:latin typeface="+mn-ea"/>
              <a:ea typeface="Migu 1M" panose="020B0509020203020207"/>
            </a:endParaRPr>
          </a:p>
        </p:txBody>
      </p:sp>
      <p:sp>
        <p:nvSpPr>
          <p:cNvPr id="70" name="テキスト ボックス 31"/>
          <p:cNvSpPr txBox="1"/>
          <p:nvPr/>
        </p:nvSpPr>
        <p:spPr>
          <a:xfrm>
            <a:off x="125101" y="3746599"/>
            <a:ext cx="6187999" cy="1200329"/>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・ゴールゲート</a:t>
            </a:r>
            <a:r>
              <a:rPr lang="en-US" altLang="ja-JP" sz="1800" dirty="0">
                <a:latin typeface="Migu 1M" panose="020B0509020203020207" pitchFamily="49" charset="-128"/>
                <a:ea typeface="Migu 1M" panose="020B0509020203020207" pitchFamily="49" charset="-128"/>
              </a:rPr>
              <a:t>L</a:t>
            </a:r>
            <a:r>
              <a:rPr lang="ja-JP" altLang="en-US" sz="1800" dirty="0">
                <a:latin typeface="Migu 1M" panose="020B0509020203020207" pitchFamily="49" charset="-128"/>
                <a:ea typeface="Migu 1M" panose="020B0509020203020207" pitchFamily="49" charset="-128"/>
              </a:rPr>
              <a:t>をクリアし、ルックアップゲート前</a:t>
            </a:r>
            <a:r>
              <a:rPr lang="ja-JP" altLang="en-US" sz="1800" dirty="0" smtClean="0">
                <a:latin typeface="Migu 1M" panose="020B0509020203020207" pitchFamily="49" charset="-128"/>
                <a:ea typeface="Migu 1M" panose="020B0509020203020207" pitchFamily="49" charset="-128"/>
              </a:rPr>
              <a:t>の</a:t>
            </a:r>
            <a:endParaRPr lang="en-US" altLang="ja-JP" sz="1800" dirty="0" smtClean="0">
              <a:latin typeface="Migu 1M" panose="020B0509020203020207" pitchFamily="49" charset="-128"/>
              <a:ea typeface="Migu 1M" panose="020B0509020203020207" pitchFamily="49" charset="-128"/>
            </a:endParaRPr>
          </a:p>
          <a:p>
            <a:r>
              <a:rPr lang="en-US" altLang="ja-JP" sz="1800" dirty="0">
                <a:latin typeface="Migu 1M" panose="020B0509020203020207" pitchFamily="49" charset="-128"/>
                <a:ea typeface="Migu 1M" panose="020B0509020203020207" pitchFamily="49" charset="-128"/>
              </a:rPr>
              <a:t> </a:t>
            </a:r>
            <a:r>
              <a:rPr lang="en-US" altLang="ja-JP" sz="1800" dirty="0" smtClean="0">
                <a:latin typeface="Migu 1M" panose="020B0509020203020207" pitchFamily="49" charset="-128"/>
                <a:ea typeface="Migu 1M" panose="020B0509020203020207" pitchFamily="49" charset="-128"/>
              </a:rPr>
              <a:t> </a:t>
            </a:r>
            <a:r>
              <a:rPr lang="ja-JP" altLang="en-US" sz="1800" dirty="0" smtClean="0">
                <a:latin typeface="Migu 1M" panose="020B0509020203020207" pitchFamily="49" charset="-128"/>
                <a:ea typeface="Migu 1M" panose="020B0509020203020207" pitchFamily="49" charset="-128"/>
              </a:rPr>
              <a:t>灰色</a:t>
            </a:r>
            <a:r>
              <a:rPr lang="ja-JP" altLang="en-US" sz="1800" dirty="0">
                <a:latin typeface="Migu 1M" panose="020B0509020203020207" pitchFamily="49" charset="-128"/>
                <a:ea typeface="Migu 1M" panose="020B0509020203020207" pitchFamily="49" charset="-128"/>
              </a:rPr>
              <a:t>の線を通過している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a:t>
            </a:r>
            <a:r>
              <a:rPr lang="ja-JP" altLang="en-US" sz="1800" dirty="0" smtClean="0">
                <a:latin typeface="Migu 1M" panose="020B0509020203020207" pitchFamily="49" charset="-128"/>
                <a:ea typeface="Migu 1M" panose="020B0509020203020207" pitchFamily="49" charset="-128"/>
              </a:rPr>
              <a:t>は倒立走行</a:t>
            </a:r>
            <a:r>
              <a:rPr lang="ja-JP" altLang="en-US" sz="1800" dirty="0">
                <a:latin typeface="Migu 1M" panose="020B0509020203020207" pitchFamily="49" charset="-128"/>
                <a:ea typeface="Migu 1M" panose="020B0509020203020207" pitchFamily="49" charset="-128"/>
              </a:rPr>
              <a:t>を行っている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・走行体は緩やかなスピードで走行している</a:t>
            </a:r>
            <a:endParaRPr lang="en-US" altLang="ja-JP" sz="1800" dirty="0">
              <a:latin typeface="Migu 1M" panose="020B0509020203020207" pitchFamily="49" charset="-128"/>
              <a:ea typeface="Migu 1M" panose="020B0509020203020207" pitchFamily="49" charset="-128"/>
            </a:endParaRPr>
          </a:p>
        </p:txBody>
      </p:sp>
      <p:sp>
        <p:nvSpPr>
          <p:cNvPr id="72" name="テキスト ボックス 31"/>
          <p:cNvSpPr txBox="1"/>
          <p:nvPr/>
        </p:nvSpPr>
        <p:spPr>
          <a:xfrm>
            <a:off x="220726" y="5862329"/>
            <a:ext cx="5542324" cy="1169551"/>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① </a:t>
            </a:r>
            <a:r>
              <a:rPr lang="ja-JP" altLang="en-US" sz="1800" dirty="0" smtClean="0">
                <a:latin typeface="Migu 1M" panose="020B0509020203020207" pitchFamily="49" charset="-128"/>
                <a:ea typeface="Migu 1M" panose="020B0509020203020207" pitchFamily="49" charset="-128"/>
              </a:rPr>
              <a:t>ライントレースを行いながらゲートを検知する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② ゲートを通れるように姿勢を</a:t>
            </a:r>
            <a:r>
              <a:rPr lang="ja-JP" altLang="en-US" sz="1800" dirty="0" smtClean="0">
                <a:latin typeface="Migu 1M" panose="020B0509020203020207" pitchFamily="49" charset="-128"/>
                <a:ea typeface="Migu 1M" panose="020B0509020203020207" pitchFamily="49" charset="-128"/>
              </a:rPr>
              <a:t>変える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③ ゲートを通過する</a:t>
            </a:r>
            <a:endParaRPr lang="en-US" altLang="ja-JP" sz="1800" dirty="0">
              <a:latin typeface="Migu 1M" panose="020B0509020203020207" pitchFamily="49" charset="-128"/>
              <a:ea typeface="Migu 1M" panose="020B0509020203020207" pitchFamily="49" charset="-128"/>
            </a:endParaRPr>
          </a:p>
        </p:txBody>
      </p:sp>
      <p:grpSp>
        <p:nvGrpSpPr>
          <p:cNvPr id="73" name="Group 14"/>
          <p:cNvGrpSpPr/>
          <p:nvPr/>
        </p:nvGrpSpPr>
        <p:grpSpPr>
          <a:xfrm>
            <a:off x="515821" y="7756883"/>
            <a:ext cx="1040722" cy="2007387"/>
            <a:chOff x="10638898" y="1750752"/>
            <a:chExt cx="423310" cy="1041793"/>
          </a:xfrm>
        </p:grpSpPr>
        <p:pic>
          <p:nvPicPr>
            <p:cNvPr id="81" name="図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0329656" y="2059994"/>
              <a:ext cx="1041793" cy="423310"/>
            </a:xfrm>
            <a:prstGeom prst="rect">
              <a:avLst/>
            </a:prstGeom>
          </p:spPr>
        </p:pic>
        <p:sp>
          <p:nvSpPr>
            <p:cNvPr id="77" name="フリーフォーム 76"/>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1886914" y="7563973"/>
            <a:ext cx="520438" cy="2279866"/>
            <a:chOff x="1999508" y="6323445"/>
            <a:chExt cx="520438" cy="2097861"/>
          </a:xfrm>
        </p:grpSpPr>
        <p:pic>
          <p:nvPicPr>
            <p:cNvPr id="10" name="図 9"/>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17" name="直線コネクタ 1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145360">
            <a:off x="1401281" y="7552873"/>
            <a:ext cx="614422" cy="612465"/>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31"/>
          <p:cNvSpPr txBox="1"/>
          <p:nvPr/>
        </p:nvSpPr>
        <p:spPr>
          <a:xfrm>
            <a:off x="279278" y="7345755"/>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a:t>
            </a:r>
            <a:endParaRPr lang="en-US" altLang="ja-JP" sz="1600" dirty="0">
              <a:latin typeface="Migu 1M" panose="020B0509020203020207" pitchFamily="49" charset="-128"/>
              <a:ea typeface="Migu 1M" panose="020B0509020203020207" pitchFamily="49" charset="-128"/>
            </a:endParaRPr>
          </a:p>
        </p:txBody>
      </p:sp>
      <p:sp>
        <p:nvSpPr>
          <p:cNvPr id="84" name="テキスト ボックス 31"/>
          <p:cNvSpPr txBox="1"/>
          <p:nvPr/>
        </p:nvSpPr>
        <p:spPr>
          <a:xfrm>
            <a:off x="2542683" y="7377202"/>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②</a:t>
            </a:r>
            <a:endParaRPr lang="en-US" altLang="ja-JP" sz="1600" dirty="0">
              <a:latin typeface="Migu 1M" panose="020B0509020203020207" pitchFamily="49" charset="-128"/>
              <a:ea typeface="Migu 1M" panose="020B0509020203020207" pitchFamily="49" charset="-128"/>
            </a:endParaRPr>
          </a:p>
        </p:txBody>
      </p:sp>
      <p:sp>
        <p:nvSpPr>
          <p:cNvPr id="28" name="右カーブ矢印 27"/>
          <p:cNvSpPr/>
          <p:nvPr/>
        </p:nvSpPr>
        <p:spPr>
          <a:xfrm rot="3971918">
            <a:off x="2910851" y="7298426"/>
            <a:ext cx="279441" cy="904767"/>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31"/>
          <p:cNvSpPr txBox="1"/>
          <p:nvPr/>
        </p:nvSpPr>
        <p:spPr>
          <a:xfrm>
            <a:off x="4731426" y="7388544"/>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③</a:t>
            </a:r>
            <a:endParaRPr lang="en-US" altLang="ja-JP" sz="1600" dirty="0">
              <a:latin typeface="Migu 1M" panose="020B0509020203020207" pitchFamily="49" charset="-128"/>
              <a:ea typeface="Migu 1M" panose="020B0509020203020207" pitchFamily="49" charset="-128"/>
            </a:endParaRPr>
          </a:p>
        </p:txBody>
      </p:sp>
      <p:sp>
        <p:nvSpPr>
          <p:cNvPr id="55" name="TextBox 8"/>
          <p:cNvSpPr txBox="1"/>
          <p:nvPr/>
        </p:nvSpPr>
        <p:spPr>
          <a:xfrm>
            <a:off x="6773713" y="1045231"/>
            <a:ext cx="2467342"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1-3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要求の抽出</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57" name="テキスト ボックス 31"/>
          <p:cNvSpPr txBox="1"/>
          <p:nvPr/>
        </p:nvSpPr>
        <p:spPr>
          <a:xfrm>
            <a:off x="7042228" y="1556293"/>
            <a:ext cx="7558925"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ルックアップゲートの通過をするのに必要な要素を検討した。</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競合した要素に対しては、検証や考察を行った結果から採用を行った。</a:t>
            </a:r>
            <a:endParaRPr lang="en-US" altLang="ja-JP" sz="1600" dirty="0">
              <a:latin typeface="Migu 1M" panose="020B0509020203020207" pitchFamily="49" charset="-128"/>
              <a:ea typeface="Migu 1M" panose="020B0509020203020207" pitchFamily="49" charset="-128"/>
            </a:endParaRPr>
          </a:p>
        </p:txBody>
      </p:sp>
      <p:sp>
        <p:nvSpPr>
          <p:cNvPr id="38" name="正方形/長方形 37"/>
          <p:cNvSpPr/>
          <p:nvPr/>
        </p:nvSpPr>
        <p:spPr>
          <a:xfrm>
            <a:off x="75963" y="1026066"/>
            <a:ext cx="6482304" cy="14841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9923" y="2716659"/>
            <a:ext cx="6482304" cy="779894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1"/>
          <p:cNvSpPr txBox="1"/>
          <p:nvPr/>
        </p:nvSpPr>
        <p:spPr>
          <a:xfrm>
            <a:off x="147975" y="5367006"/>
            <a:ext cx="1962413" cy="400110"/>
          </a:xfrm>
          <a:prstGeom prst="rect">
            <a:avLst/>
          </a:prstGeom>
          <a:noFill/>
        </p:spPr>
        <p:txBody>
          <a:bodyPr wrap="square" rtlCol="0">
            <a:spAutoFit/>
          </a:bodyPr>
          <a:lstStyle/>
          <a:p>
            <a:r>
              <a:rPr lang="ja-JP" altLang="en-US" sz="2000" u="sng" dirty="0">
                <a:latin typeface="Migu 1M" panose="020B0509020203020207" pitchFamily="49" charset="-128"/>
                <a:ea typeface="Migu 1M" panose="020B0509020203020207" pitchFamily="49" charset="-128"/>
              </a:rPr>
              <a:t>攻略の</a:t>
            </a:r>
            <a:r>
              <a:rPr lang="ja-JP" altLang="en-US" sz="2000" u="sng" dirty="0" smtClean="0">
                <a:latin typeface="Migu 1M" panose="020B0509020203020207" pitchFamily="49" charset="-128"/>
                <a:ea typeface="Migu 1M" panose="020B0509020203020207" pitchFamily="49" charset="-128"/>
              </a:rPr>
              <a:t>ながれ</a:t>
            </a:r>
            <a:endParaRPr lang="en-US" altLang="ja-JP" sz="2000" u="sng" dirty="0">
              <a:latin typeface="Migu 1M" panose="020B0509020203020207" pitchFamily="49" charset="-128"/>
              <a:ea typeface="Migu 1M" panose="020B0509020203020207" pitchFamily="49" charset="-128"/>
            </a:endParaRPr>
          </a:p>
        </p:txBody>
      </p:sp>
      <p:sp>
        <p:nvSpPr>
          <p:cNvPr id="41" name="正方形/長方形 40"/>
          <p:cNvSpPr/>
          <p:nvPr/>
        </p:nvSpPr>
        <p:spPr>
          <a:xfrm>
            <a:off x="6758622" y="1026579"/>
            <a:ext cx="8303577" cy="948902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759868" y="2495588"/>
            <a:ext cx="2191657" cy="503590"/>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ライン</a:t>
            </a:r>
            <a:r>
              <a:rPr lang="ja-JP" altLang="en-US" sz="1400" dirty="0">
                <a:ea typeface="Migu 1M" panose="020B0509020203020207"/>
              </a:rPr>
              <a:t>に対して滑らかに</a:t>
            </a:r>
            <a:r>
              <a:rPr lang="ja-JP" altLang="en-US" sz="1400" dirty="0" smtClean="0">
                <a:ea typeface="Migu 1M" panose="020B0509020203020207"/>
              </a:rPr>
              <a:t>走行できる</a:t>
            </a:r>
            <a:r>
              <a:rPr lang="en-US" altLang="ja-JP" sz="1400" dirty="0" smtClean="0">
                <a:ea typeface="Migu 1M" panose="020B0509020203020207"/>
              </a:rPr>
              <a:t>PID</a:t>
            </a:r>
            <a:r>
              <a:rPr lang="ja-JP" altLang="en-US" sz="1400" dirty="0" smtClean="0">
                <a:ea typeface="Migu 1M" panose="020B0509020203020207"/>
              </a:rPr>
              <a:t>制御を採用</a:t>
            </a:r>
            <a:endParaRPr lang="ja-JP" altLang="en-US" sz="1400" dirty="0">
              <a:ea typeface="Migu 1M" panose="020B0509020203020207"/>
            </a:endParaRPr>
          </a:p>
        </p:txBody>
      </p:sp>
      <p:sp>
        <p:nvSpPr>
          <p:cNvPr id="49" name="テキスト ボックス 48"/>
          <p:cNvSpPr txBox="1"/>
          <p:nvPr/>
        </p:nvSpPr>
        <p:spPr>
          <a:xfrm>
            <a:off x="12759868" y="3189116"/>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a:t>
            </a:r>
            <a:r>
              <a:rPr lang="ja-JP" altLang="en-US" sz="1400" dirty="0" smtClean="0">
                <a:ea typeface="Migu 1M" panose="020B0509020203020207"/>
              </a:rPr>
              <a:t>一旦</a:t>
            </a:r>
            <a:endParaRPr lang="en-US" altLang="ja-JP" sz="1400" dirty="0" smtClean="0">
              <a:ea typeface="Migu 1M" panose="020B0509020203020207"/>
            </a:endParaRPr>
          </a:p>
          <a:p>
            <a:r>
              <a:rPr lang="ja-JP" altLang="en-US" sz="1400" dirty="0" smtClean="0">
                <a:ea typeface="Migu 1M" panose="020B0509020203020207"/>
              </a:rPr>
              <a:t>尻尾</a:t>
            </a:r>
            <a:r>
              <a:rPr lang="ja-JP" altLang="en-US" sz="1400" dirty="0" smtClean="0">
                <a:ea typeface="Migu 1M" panose="020B0509020203020207"/>
              </a:rPr>
              <a:t>を出す方を採用</a:t>
            </a:r>
            <a:endParaRPr lang="ja-JP" altLang="en-US" sz="1400" dirty="0">
              <a:ea typeface="Migu 1M" panose="020B0509020203020207"/>
            </a:endParaRPr>
          </a:p>
        </p:txBody>
      </p:sp>
      <p:sp>
        <p:nvSpPr>
          <p:cNvPr id="50" name="テキスト ボックス 49"/>
          <p:cNvSpPr txBox="1"/>
          <p:nvPr/>
        </p:nvSpPr>
        <p:spPr>
          <a:xfrm>
            <a:off x="12759868" y="4177527"/>
            <a:ext cx="2191657" cy="934478"/>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勢いよく尻尾を出すと</a:t>
            </a:r>
            <a:endParaRPr lang="en-US" altLang="ja-JP" sz="1400" dirty="0" smtClean="0">
              <a:ea typeface="Migu 1M" panose="020B0509020203020207"/>
            </a:endParaRPr>
          </a:p>
          <a:p>
            <a:r>
              <a:rPr lang="ja-JP" altLang="en-US" sz="1400" dirty="0" smtClean="0">
                <a:ea typeface="Migu 1M" panose="020B0509020203020207"/>
              </a:rPr>
              <a:t>反動で走行体が倒れる</a:t>
            </a:r>
            <a:endParaRPr lang="en-US" altLang="ja-JP" sz="1400" dirty="0" smtClean="0">
              <a:ea typeface="Migu 1M" panose="020B0509020203020207"/>
            </a:endParaRPr>
          </a:p>
          <a:p>
            <a:r>
              <a:rPr lang="ja-JP" altLang="en-US" sz="1400" dirty="0" smtClean="0">
                <a:ea typeface="Migu 1M" panose="020B0509020203020207"/>
              </a:rPr>
              <a:t>可能性があるので</a:t>
            </a:r>
            <a:endParaRPr lang="en-US" altLang="ja-JP" sz="1400" dirty="0" smtClean="0">
              <a:ea typeface="Migu 1M" panose="020B0509020203020207"/>
            </a:endParaRPr>
          </a:p>
          <a:p>
            <a:r>
              <a:rPr lang="ja-JP" altLang="en-US" sz="1400" dirty="0" smtClean="0">
                <a:ea typeface="Migu 1M" panose="020B0509020203020207"/>
              </a:rPr>
              <a:t>等速の</a:t>
            </a:r>
            <a:r>
              <a:rPr lang="en-US" altLang="ja-JP" sz="1400" dirty="0" smtClean="0">
                <a:ea typeface="Migu 1M" panose="020B0509020203020207"/>
              </a:rPr>
              <a:t>ON/OFF</a:t>
            </a:r>
            <a:r>
              <a:rPr lang="ja-JP" altLang="en-US" sz="1400" dirty="0" smtClean="0">
                <a:ea typeface="Migu 1M" panose="020B0509020203020207"/>
              </a:rPr>
              <a:t>制御を採用</a:t>
            </a:r>
            <a:endParaRPr lang="ja-JP" altLang="en-US" sz="1400" dirty="0">
              <a:ea typeface="Migu 1M" panose="020B0509020203020207"/>
            </a:endParaRPr>
          </a:p>
        </p:txBody>
      </p:sp>
      <p:sp>
        <p:nvSpPr>
          <p:cNvPr id="51" name="テキスト ボックス 50"/>
          <p:cNvSpPr txBox="1"/>
          <p:nvPr/>
        </p:nvSpPr>
        <p:spPr>
          <a:xfrm>
            <a:off x="12759868" y="5567061"/>
            <a:ext cx="2191657" cy="1365365"/>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一番安定するのは</a:t>
            </a:r>
            <a:r>
              <a:rPr lang="en-US" altLang="ja-JP" sz="1400" dirty="0" smtClean="0">
                <a:ea typeface="Migu 1M" panose="020B0509020203020207"/>
              </a:rPr>
              <a:t>PID</a:t>
            </a:r>
            <a:r>
              <a:rPr lang="ja-JP" altLang="en-US" sz="1400" dirty="0" smtClean="0">
                <a:ea typeface="Migu 1M" panose="020B0509020203020207"/>
              </a:rPr>
              <a:t>制御であると予想したが</a:t>
            </a:r>
            <a:endParaRPr lang="en-US" altLang="ja-JP" sz="1400" dirty="0" smtClean="0">
              <a:ea typeface="Migu 1M" panose="020B0509020203020207"/>
            </a:endParaRPr>
          </a:p>
          <a:p>
            <a:r>
              <a:rPr lang="ja-JP" altLang="en-US" sz="1400" dirty="0" smtClean="0">
                <a:ea typeface="Migu 1M" panose="020B0509020203020207"/>
              </a:rPr>
              <a:t>比例ゲインを</a:t>
            </a:r>
            <a:r>
              <a:rPr lang="en-US" altLang="ja-JP" sz="1400" dirty="0" smtClean="0">
                <a:ea typeface="Migu 1M" panose="020B0509020203020207"/>
              </a:rPr>
              <a:t>2</a:t>
            </a:r>
            <a:r>
              <a:rPr lang="ja-JP" altLang="en-US" sz="1400" dirty="0" smtClean="0">
                <a:ea typeface="Migu 1M" panose="020B0509020203020207"/>
              </a:rPr>
              <a:t>つ使用した</a:t>
            </a:r>
            <a:endParaRPr lang="en-US" altLang="ja-JP" sz="1400" dirty="0" smtClean="0">
              <a:ea typeface="Migu 1M" panose="020B0509020203020207"/>
            </a:endParaRPr>
          </a:p>
          <a:p>
            <a:r>
              <a:rPr lang="ja-JP" altLang="en-US" sz="1400" dirty="0" smtClean="0">
                <a:ea typeface="Migu 1M" panose="020B0509020203020207"/>
              </a:rPr>
              <a:t>比例制御が十分な成功率であったため制作コストの低いこちらを採用</a:t>
            </a:r>
            <a:endParaRPr lang="ja-JP" altLang="en-US" sz="1400" dirty="0">
              <a:ea typeface="Migu 1M" panose="020B0509020203020207"/>
            </a:endParaRPr>
          </a:p>
        </p:txBody>
      </p:sp>
      <p:sp>
        <p:nvSpPr>
          <p:cNvPr id="53" name="テキスト ボックス 52"/>
          <p:cNvSpPr txBox="1"/>
          <p:nvPr/>
        </p:nvSpPr>
        <p:spPr>
          <a:xfrm>
            <a:off x="12759867" y="7982112"/>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尻尾で支えきれず倒れる可能性があるので時間をかけて倒れる方を採用</a:t>
            </a:r>
            <a:endParaRPr lang="ja-JP" altLang="en-US" sz="1400" dirty="0">
              <a:ea typeface="Migu 1M" panose="020B0509020203020207"/>
            </a:endParaRPr>
          </a:p>
        </p:txBody>
      </p:sp>
      <p:sp>
        <p:nvSpPr>
          <p:cNvPr id="56" name="テキスト ボックス 55"/>
          <p:cNvSpPr txBox="1"/>
          <p:nvPr/>
        </p:nvSpPr>
        <p:spPr>
          <a:xfrm>
            <a:off x="12759867" y="9281432"/>
            <a:ext cx="2191657" cy="1149921"/>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練習と本番で生じる</a:t>
            </a:r>
            <a:endParaRPr lang="en-US" altLang="ja-JP" sz="1400" dirty="0" smtClean="0">
              <a:ea typeface="Migu 1M" panose="020B0509020203020207"/>
            </a:endParaRPr>
          </a:p>
          <a:p>
            <a:r>
              <a:rPr lang="ja-JP" altLang="en-US" sz="1400" dirty="0" smtClean="0">
                <a:ea typeface="Migu 1M" panose="020B0509020203020207"/>
              </a:rPr>
              <a:t>コースの摩擦の差の</a:t>
            </a:r>
            <a:endParaRPr lang="en-US" altLang="ja-JP" sz="1400" dirty="0" smtClean="0">
              <a:ea typeface="Migu 1M" panose="020B0509020203020207"/>
            </a:endParaRPr>
          </a:p>
          <a:p>
            <a:r>
              <a:rPr lang="ja-JP" altLang="en-US" sz="1400" dirty="0" smtClean="0">
                <a:ea typeface="Migu 1M" panose="020B0509020203020207"/>
              </a:rPr>
              <a:t>影響を受けにくい</a:t>
            </a:r>
            <a:endParaRPr lang="en-US" altLang="ja-JP" sz="1400" dirty="0" smtClean="0">
              <a:ea typeface="Migu 1M" panose="020B0509020203020207"/>
            </a:endParaRPr>
          </a:p>
          <a:p>
            <a:r>
              <a:rPr lang="ja-JP" altLang="en-US" sz="1400" dirty="0" smtClean="0">
                <a:ea typeface="Migu 1M" panose="020B0509020203020207"/>
              </a:rPr>
              <a:t>モーターのエンコーダ値を採用</a:t>
            </a:r>
            <a:endParaRPr lang="ja-JP" altLang="en-US" sz="1400" dirty="0">
              <a:ea typeface="Migu 1M" panose="020B0509020203020207"/>
            </a:endParaRPr>
          </a:p>
        </p:txBody>
      </p:sp>
      <p:sp>
        <p:nvSpPr>
          <p:cNvPr id="4" name="テキスト ボックス 3"/>
          <p:cNvSpPr txBox="1"/>
          <p:nvPr/>
        </p:nvSpPr>
        <p:spPr>
          <a:xfrm>
            <a:off x="11249025" y="2724016"/>
            <a:ext cx="45719" cy="467692"/>
          </a:xfrm>
          <a:prstGeom prst="rect">
            <a:avLst/>
          </a:prstGeom>
          <a:noFill/>
        </p:spPr>
        <p:txBody>
          <a:bodyPr wrap="square" rtlCol="0">
            <a:spAutoFit/>
          </a:bodyPr>
          <a:lstStyle/>
          <a:p>
            <a:endParaRPr kumimoji="1" lang="ja-JP" altLang="en-US" dirty="0"/>
          </a:p>
        </p:txBody>
      </p:sp>
      <p:sp>
        <p:nvSpPr>
          <p:cNvPr id="6" name="テキスト ボックス 5"/>
          <p:cNvSpPr txBox="1"/>
          <p:nvPr/>
        </p:nvSpPr>
        <p:spPr>
          <a:xfrm>
            <a:off x="10081753" y="2604902"/>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6" name="テキスト ボックス 45"/>
          <p:cNvSpPr txBox="1"/>
          <p:nvPr/>
        </p:nvSpPr>
        <p:spPr>
          <a:xfrm>
            <a:off x="10029615" y="4514484"/>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7" name="テキスト ボックス 46"/>
          <p:cNvSpPr txBox="1"/>
          <p:nvPr/>
        </p:nvSpPr>
        <p:spPr>
          <a:xfrm>
            <a:off x="11337049" y="5111492"/>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8" name="テキスト ボックス 47"/>
          <p:cNvSpPr txBox="1"/>
          <p:nvPr/>
        </p:nvSpPr>
        <p:spPr>
          <a:xfrm>
            <a:off x="11300953" y="7257124"/>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52" name="テキスト ボックス 51"/>
          <p:cNvSpPr txBox="1"/>
          <p:nvPr/>
        </p:nvSpPr>
        <p:spPr>
          <a:xfrm>
            <a:off x="10005550" y="8380063"/>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54" name="テキスト ボックス 53"/>
          <p:cNvSpPr txBox="1"/>
          <p:nvPr/>
        </p:nvSpPr>
        <p:spPr>
          <a:xfrm>
            <a:off x="10129875" y="10168770"/>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cxnSp>
        <p:nvCxnSpPr>
          <p:cNvPr id="9" name="直線コネクタ 8"/>
          <p:cNvCxnSpPr>
            <a:endCxn id="18" idx="1"/>
          </p:cNvCxnSpPr>
          <p:nvPr/>
        </p:nvCxnSpPr>
        <p:spPr>
          <a:xfrm flipV="1">
            <a:off x="11236785" y="2747383"/>
            <a:ext cx="1523083" cy="68534"/>
          </a:xfrm>
          <a:prstGeom prst="line">
            <a:avLst/>
          </a:prstGeom>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V="1">
            <a:off x="11470182" y="3585209"/>
            <a:ext cx="1282570" cy="906184"/>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flipV="1">
            <a:off x="12649194" y="4680909"/>
            <a:ext cx="107116" cy="390770"/>
          </a:xfrm>
          <a:prstGeom prst="line">
            <a:avLst/>
          </a:prstGeom>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flipV="1">
            <a:off x="12649194" y="6258571"/>
            <a:ext cx="122914" cy="718426"/>
          </a:xfrm>
          <a:prstGeom prst="line">
            <a:avLst/>
          </a:prstGeom>
        </p:spPr>
        <p:style>
          <a:lnRef idx="1">
            <a:schemeClr val="dk1"/>
          </a:lnRef>
          <a:fillRef idx="0">
            <a:schemeClr val="dk1"/>
          </a:fillRef>
          <a:effectRef idx="0">
            <a:schemeClr val="dk1"/>
          </a:effectRef>
          <a:fontRef idx="minor">
            <a:schemeClr val="tx1"/>
          </a:fontRef>
        </p:style>
      </p:cxnSp>
      <p:cxnSp>
        <p:nvCxnSpPr>
          <p:cNvPr id="61" name="直線コネクタ 60"/>
          <p:cNvCxnSpPr/>
          <p:nvPr/>
        </p:nvCxnSpPr>
        <p:spPr>
          <a:xfrm>
            <a:off x="11455037" y="8219051"/>
            <a:ext cx="1299562" cy="177696"/>
          </a:xfrm>
          <a:prstGeom prst="line">
            <a:avLst/>
          </a:prstGeom>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10065431" y="2151429"/>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4" name="テキスト ボックス 63"/>
          <p:cNvSpPr txBox="1"/>
          <p:nvPr/>
        </p:nvSpPr>
        <p:spPr>
          <a:xfrm>
            <a:off x="10189755" y="4192790"/>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5" name="テキスト ボックス 64"/>
          <p:cNvSpPr txBox="1"/>
          <p:nvPr/>
        </p:nvSpPr>
        <p:spPr>
          <a:xfrm>
            <a:off x="11180358" y="4846495"/>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6" name="テキスト ボックス 65"/>
          <p:cNvSpPr txBox="1"/>
          <p:nvPr/>
        </p:nvSpPr>
        <p:spPr>
          <a:xfrm>
            <a:off x="11316713" y="6787603"/>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1" name="テキスト ボックス 70"/>
          <p:cNvSpPr txBox="1"/>
          <p:nvPr/>
        </p:nvSpPr>
        <p:spPr>
          <a:xfrm>
            <a:off x="11264576" y="7537565"/>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4" name="テキスト ボックス 73"/>
          <p:cNvSpPr txBox="1"/>
          <p:nvPr/>
        </p:nvSpPr>
        <p:spPr>
          <a:xfrm>
            <a:off x="10089493" y="7970710"/>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5" name="テキスト ボックス 74"/>
          <p:cNvSpPr txBox="1"/>
          <p:nvPr/>
        </p:nvSpPr>
        <p:spPr>
          <a:xfrm>
            <a:off x="10133613" y="9835604"/>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cxnSp>
        <p:nvCxnSpPr>
          <p:cNvPr id="76" name="直線コネクタ 75"/>
          <p:cNvCxnSpPr/>
          <p:nvPr/>
        </p:nvCxnSpPr>
        <p:spPr>
          <a:xfrm flipV="1">
            <a:off x="12111467" y="9856392"/>
            <a:ext cx="641285" cy="487497"/>
          </a:xfrm>
          <a:prstGeom prst="line">
            <a:avLst/>
          </a:prstGeom>
        </p:spPr>
        <p:style>
          <a:lnRef idx="1">
            <a:schemeClr val="dk1"/>
          </a:lnRef>
          <a:fillRef idx="0">
            <a:schemeClr val="dk1"/>
          </a:fillRef>
          <a:effectRef idx="0">
            <a:schemeClr val="dk1"/>
          </a:effectRef>
          <a:fontRef idx="minor">
            <a:schemeClr val="tx1"/>
          </a:fontRef>
        </p:style>
      </p:cxnSp>
      <p:grpSp>
        <p:nvGrpSpPr>
          <p:cNvPr id="82" name="グループ化 81"/>
          <p:cNvGrpSpPr/>
          <p:nvPr/>
        </p:nvGrpSpPr>
        <p:grpSpPr>
          <a:xfrm>
            <a:off x="4134120" y="7583373"/>
            <a:ext cx="520438" cy="2279866"/>
            <a:chOff x="1999508" y="6323445"/>
            <a:chExt cx="520438" cy="2097861"/>
          </a:xfrm>
        </p:grpSpPr>
        <p:pic>
          <p:nvPicPr>
            <p:cNvPr id="85" name="図 84"/>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86" name="直線コネクタ 85"/>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5683064" y="7586148"/>
            <a:ext cx="520438" cy="2279866"/>
            <a:chOff x="1999508" y="6323445"/>
            <a:chExt cx="520438" cy="2097861"/>
          </a:xfrm>
        </p:grpSpPr>
        <p:pic>
          <p:nvPicPr>
            <p:cNvPr id="88" name="図 87"/>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89" name="直線コネクタ 88"/>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857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p:cNvPicPr>
            <a:picLocks noChangeAspect="1"/>
          </p:cNvPicPr>
          <p:nvPr/>
        </p:nvPicPr>
        <p:blipFill rotWithShape="1">
          <a:blip r:embed="rId3">
            <a:extLst>
              <a:ext uri="{28A0092B-C50C-407E-A947-70E740481C1C}">
                <a14:useLocalDpi xmlns:a14="http://schemas.microsoft.com/office/drawing/2010/main" val="0"/>
              </a:ext>
            </a:extLst>
          </a:blip>
          <a:srcRect l="5675" t="9392" r="5263" b="9179"/>
          <a:stretch/>
        </p:blipFill>
        <p:spPr>
          <a:xfrm>
            <a:off x="465513" y="3010101"/>
            <a:ext cx="6212912" cy="4672606"/>
          </a:xfrm>
          <a:prstGeom prst="rect">
            <a:avLst/>
          </a:prstGeom>
        </p:spPr>
      </p:pic>
      <p:sp>
        <p:nvSpPr>
          <p:cNvPr id="10" name="テキスト ボックス 9"/>
          <p:cNvSpPr txBox="1"/>
          <p:nvPr/>
        </p:nvSpPr>
        <p:spPr>
          <a:xfrm>
            <a:off x="100853" y="1050519"/>
            <a:ext cx="3220222"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2-1 </a:t>
            </a:r>
            <a:r>
              <a:rPr lang="ja-JP" altLang="en-US" dirty="0" smtClean="0">
                <a:solidFill>
                  <a:schemeClr val="bg1"/>
                </a:solidFill>
                <a:latin typeface="Migu 1M" panose="020B0509020203020207" pitchFamily="49" charset="-128"/>
                <a:ea typeface="Migu 1M" panose="020B0509020203020207" pitchFamily="49" charset="-128"/>
              </a:rPr>
              <a:t>システムの機能</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30" name="テキスト ボックス 31"/>
          <p:cNvSpPr txBox="1"/>
          <p:nvPr/>
        </p:nvSpPr>
        <p:spPr>
          <a:xfrm>
            <a:off x="296701" y="1729540"/>
            <a:ext cx="6505153" cy="1323439"/>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a:t>
            </a:r>
            <a:r>
              <a:rPr lang="ja-JP" altLang="en-US" sz="1600" dirty="0" smtClean="0">
                <a:latin typeface="Migu 1M" panose="020B0509020203020207" pitchFamily="49" charset="-128"/>
                <a:ea typeface="Migu 1M" panose="020B0509020203020207" pitchFamily="49" charset="-128"/>
              </a:rPr>
              <a:t>ユースケース図を用いて、ユーザーが果たす役割とシステムに</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必要な機能を表す。システムとしては、競技者が必要とする機能は</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a:t>
            </a:r>
            <a:r>
              <a:rPr lang="en-US" altLang="ja-JP" sz="1600" dirty="0" smtClean="0">
                <a:latin typeface="Migu 1M" panose="020B0509020203020207" pitchFamily="49" charset="-128"/>
                <a:ea typeface="Migu 1M" panose="020B0509020203020207" pitchFamily="49" charset="-128"/>
              </a:rPr>
              <a:t>L</a:t>
            </a:r>
            <a:r>
              <a:rPr lang="ja-JP" altLang="en-US" sz="1600" dirty="0" smtClean="0">
                <a:latin typeface="Migu 1M" panose="020B0509020203020207" pitchFamily="49" charset="-128"/>
                <a:ea typeface="Migu 1M" panose="020B0509020203020207" pitchFamily="49" charset="-128"/>
              </a:rPr>
              <a:t>コースをクリアする」である</a:t>
            </a:r>
            <a:r>
              <a:rPr lang="ja-JP" altLang="en-US" sz="1600" dirty="0">
                <a:latin typeface="Migu 1M" panose="020B0509020203020207" pitchFamily="49" charset="-128"/>
                <a:ea typeface="Migu 1M" panose="020B0509020203020207" pitchFamily="49" charset="-128"/>
              </a:rPr>
              <a:t>が、選択した</a:t>
            </a:r>
            <a:r>
              <a:rPr lang="ja-JP" altLang="en-US" sz="1600" dirty="0" smtClean="0">
                <a:latin typeface="Migu 1M" panose="020B0509020203020207" pitchFamily="49" charset="-128"/>
                <a:ea typeface="Migu 1M" panose="020B0509020203020207" pitchFamily="49" charset="-128"/>
              </a:rPr>
              <a:t>課題は「ルックアップゲート</a:t>
            </a:r>
            <a:r>
              <a:rPr lang="ja-JP" altLang="en-US" sz="1600" dirty="0">
                <a:latin typeface="Migu 1M" panose="020B0509020203020207" pitchFamily="49" charset="-128"/>
                <a:ea typeface="Migu 1M" panose="020B0509020203020207" pitchFamily="49" charset="-128"/>
              </a:rPr>
              <a:t>を</a:t>
            </a:r>
            <a:r>
              <a:rPr lang="ja-JP" altLang="en-US" sz="1600" dirty="0" smtClean="0">
                <a:latin typeface="Migu 1M" panose="020B0509020203020207" pitchFamily="49" charset="-128"/>
                <a:ea typeface="Migu 1M" panose="020B0509020203020207" pitchFamily="49" charset="-128"/>
              </a:rPr>
              <a:t>通過する」であるため、詳細の説明はルックアップゲートの攻略に関わる機能のみ行う。</a:t>
            </a:r>
            <a:endParaRPr lang="en-US" altLang="ja-JP" sz="1600" dirty="0">
              <a:latin typeface="Migu 1M" panose="020B0509020203020207" pitchFamily="49" charset="-128"/>
              <a:ea typeface="Migu 1M" panose="020B0509020203020207" pitchFamily="49" charset="-128"/>
            </a:endParaRPr>
          </a:p>
        </p:txBody>
      </p:sp>
      <p:graphicFrame>
        <p:nvGraphicFramePr>
          <p:cNvPr id="14" name="Table 13"/>
          <p:cNvGraphicFramePr>
            <a:graphicFrameLocks noGrp="1"/>
          </p:cNvGraphicFramePr>
          <p:nvPr>
            <p:extLst>
              <p:ext uri="{D42A27DB-BD31-4B8C-83A1-F6EECF244321}">
                <p14:modId xmlns:p14="http://schemas.microsoft.com/office/powerpoint/2010/main" val="381680370"/>
              </p:ext>
            </p:extLst>
          </p:nvPr>
        </p:nvGraphicFramePr>
        <p:xfrm>
          <a:off x="184408" y="7734572"/>
          <a:ext cx="6601404" cy="2749800"/>
        </p:xfrm>
        <a:graphic>
          <a:graphicData uri="http://schemas.openxmlformats.org/drawingml/2006/table">
            <a:tbl>
              <a:tblPr firstRow="1" bandRow="1">
                <a:tableStyleId>{16D9F66E-5EB9-4882-86FB-DCBF35E3C3E4}</a:tableStyleId>
              </a:tblPr>
              <a:tblGrid>
                <a:gridCol w="1405705">
                  <a:extLst>
                    <a:ext uri="{9D8B030D-6E8A-4147-A177-3AD203B41FA5}">
                      <a16:colId xmlns:a16="http://schemas.microsoft.com/office/drawing/2014/main" xmlns="" val="20000"/>
                    </a:ext>
                  </a:extLst>
                </a:gridCol>
                <a:gridCol w="5195699">
                  <a:extLst>
                    <a:ext uri="{9D8B030D-6E8A-4147-A177-3AD203B41FA5}">
                      <a16:colId xmlns:a16="http://schemas.microsoft.com/office/drawing/2014/main" xmlns="" val="20001"/>
                    </a:ext>
                  </a:extLst>
                </a:gridCol>
              </a:tblGrid>
              <a:tr h="274639">
                <a:tc>
                  <a:txBody>
                    <a:bodyPr/>
                    <a:lstStyle/>
                    <a:p>
                      <a:r>
                        <a:rPr lang="ja-JP" altLang="en-US" sz="1200" dirty="0" smtClean="0"/>
                        <a:t>ユースケース名</a:t>
                      </a:r>
                      <a:endParaRPr lang="en-US" sz="1200" dirty="0">
                        <a:latin typeface="Migu 1M" charset="-128"/>
                        <a:ea typeface="Migu 1M" charset="-128"/>
                        <a:cs typeface="Migu 1M" charset="-128"/>
                      </a:endParaRPr>
                    </a:p>
                  </a:txBody>
                  <a:tcPr marB="108000"/>
                </a:tc>
                <a:tc>
                  <a:txBody>
                    <a:bodyPr/>
                    <a:lstStyle/>
                    <a:p>
                      <a:r>
                        <a:rPr lang="ja-JP" altLang="en-US" sz="1200" dirty="0" smtClean="0"/>
                        <a:t>ルックアップゲートを通過する</a:t>
                      </a:r>
                      <a:endParaRPr lang="en-US" sz="1200" dirty="0">
                        <a:latin typeface="Migu 1M" charset="-128"/>
                        <a:ea typeface="Migu 1M" charset="-128"/>
                        <a:cs typeface="Migu 1M" charset="-128"/>
                      </a:endParaRPr>
                    </a:p>
                  </a:txBody>
                  <a:tcPr marB="108000"/>
                </a:tc>
                <a:extLst>
                  <a:ext uri="{0D108BD9-81ED-4DB2-BD59-A6C34878D82A}">
                    <a16:rowId xmlns:a16="http://schemas.microsoft.com/office/drawing/2014/main" xmlns="" val="10000"/>
                  </a:ext>
                </a:extLst>
              </a:tr>
              <a:tr h="274639">
                <a:tc>
                  <a:txBody>
                    <a:bodyPr/>
                    <a:lstStyle/>
                    <a:p>
                      <a:r>
                        <a:rPr lang="ja-JP" altLang="en-US" sz="1200" dirty="0" smtClean="0"/>
                        <a:t>機能の概要</a:t>
                      </a:r>
                      <a:endParaRPr lang="en-US" sz="1200" dirty="0">
                        <a:latin typeface="Migu 1M" charset="-128"/>
                        <a:ea typeface="Migu 1M" charset="-128"/>
                        <a:cs typeface="Migu 1M" charset="-128"/>
                      </a:endParaRPr>
                    </a:p>
                  </a:txBody>
                  <a:tcPr marB="108000"/>
                </a:tc>
                <a:tc>
                  <a:txBody>
                    <a:bodyPr/>
                    <a:lstStyle/>
                    <a:p>
                      <a:r>
                        <a:rPr lang="ja-JP" altLang="en-US" sz="1200" dirty="0" smtClean="0"/>
                        <a:t>走行体を制御し、ルックアップゲートを通過する</a:t>
                      </a:r>
                      <a:endParaRPr lang="en-US" sz="1200" dirty="0">
                        <a:latin typeface="Migu 1M" charset="-128"/>
                        <a:ea typeface="Migu 1M" charset="-128"/>
                        <a:cs typeface="Migu 1M" charset="-128"/>
                      </a:endParaRPr>
                    </a:p>
                  </a:txBody>
                  <a:tcPr marB="108000"/>
                </a:tc>
                <a:extLst>
                  <a:ext uri="{0D108BD9-81ED-4DB2-BD59-A6C34878D82A}">
                    <a16:rowId xmlns:a16="http://schemas.microsoft.com/office/drawing/2014/main" xmlns="" val="10001"/>
                  </a:ext>
                </a:extLst>
              </a:tr>
              <a:tr h="274639">
                <a:tc>
                  <a:txBody>
                    <a:bodyPr/>
                    <a:lstStyle/>
                    <a:p>
                      <a:r>
                        <a:rPr lang="ja-JP" altLang="en-US" sz="1200" dirty="0" smtClean="0"/>
                        <a:t>アクター</a:t>
                      </a:r>
                      <a:endParaRPr lang="en-US" sz="1200" dirty="0">
                        <a:latin typeface="Migu 1M" charset="-128"/>
                        <a:ea typeface="Migu 1M" charset="-128"/>
                        <a:cs typeface="Migu 1M" charset="-128"/>
                      </a:endParaRPr>
                    </a:p>
                  </a:txBody>
                  <a:tcPr marB="108000"/>
                </a:tc>
                <a:tc>
                  <a:txBody>
                    <a:bodyPr/>
                    <a:lstStyle/>
                    <a:p>
                      <a:r>
                        <a:rPr lang="ja-JP" altLang="en-US" sz="1200" dirty="0" smtClean="0"/>
                        <a:t>競技者</a:t>
                      </a:r>
                      <a:endParaRPr lang="en-US" sz="1200" dirty="0">
                        <a:latin typeface="Migu 1M" charset="-128"/>
                        <a:ea typeface="Migu 1M" charset="-128"/>
                        <a:cs typeface="Migu 1M" charset="-128"/>
                      </a:endParaRPr>
                    </a:p>
                  </a:txBody>
                  <a:tcPr marB="108000"/>
                </a:tc>
                <a:extLst>
                  <a:ext uri="{0D108BD9-81ED-4DB2-BD59-A6C34878D82A}">
                    <a16:rowId xmlns:a16="http://schemas.microsoft.com/office/drawing/2014/main" xmlns="" val="10002"/>
                  </a:ext>
                </a:extLst>
              </a:tr>
              <a:tr h="423854">
                <a:tc>
                  <a:txBody>
                    <a:bodyPr/>
                    <a:lstStyle/>
                    <a:p>
                      <a:r>
                        <a:rPr lang="ja-JP" altLang="en-US" sz="1200" dirty="0" smtClean="0"/>
                        <a:t>事前条件</a:t>
                      </a:r>
                      <a:endParaRPr lang="en-US" sz="1200" dirty="0">
                        <a:latin typeface="Migu 1M" charset="-128"/>
                        <a:ea typeface="Migu 1M" charset="-128"/>
                        <a:cs typeface="Migu 1M" charset="-128"/>
                      </a:endParaRPr>
                    </a:p>
                  </a:txBody>
                  <a:tcPr marB="108000"/>
                </a:tc>
                <a:tc>
                  <a:txBody>
                    <a:bodyPr/>
                    <a:lstStyle/>
                    <a:p>
                      <a:r>
                        <a:rPr lang="ja-JP" altLang="en-US" sz="1200" dirty="0" smtClean="0"/>
                        <a:t>競技者は</a:t>
                      </a:r>
                      <a:r>
                        <a:rPr lang="en-US" altLang="ja-JP" sz="1200" dirty="0" smtClean="0"/>
                        <a:t>L</a:t>
                      </a:r>
                      <a:r>
                        <a:rPr lang="ja-JP" altLang="en-US" sz="1200" dirty="0" smtClean="0"/>
                        <a:t>コースを攻略するためのシステムを実行している</a:t>
                      </a:r>
                      <a:endParaRPr lang="en-US" altLang="ja-JP" sz="1200" dirty="0" smtClean="0"/>
                    </a:p>
                    <a:p>
                      <a:r>
                        <a:rPr lang="ja-JP" altLang="en-US" sz="1200" dirty="0" smtClean="0"/>
                        <a:t>ゴールゲート</a:t>
                      </a:r>
                      <a:r>
                        <a:rPr lang="en-US" altLang="ja-JP" sz="1200" dirty="0" smtClean="0"/>
                        <a:t>L</a:t>
                      </a:r>
                      <a:r>
                        <a:rPr lang="ja-JP" altLang="en-US" sz="1200" dirty="0" smtClean="0"/>
                        <a:t>をクリアし、ルックアップゲート前の灰色を越えている</a:t>
                      </a:r>
                      <a:endParaRPr lang="en-US" sz="1200" dirty="0">
                        <a:latin typeface="Migu 1M" charset="-128"/>
                        <a:ea typeface="Migu 1M" charset="-128"/>
                        <a:cs typeface="Migu 1M" charset="-128"/>
                      </a:endParaRPr>
                    </a:p>
                  </a:txBody>
                  <a:tcPr marB="108000"/>
                </a:tc>
                <a:extLst>
                  <a:ext uri="{0D108BD9-81ED-4DB2-BD59-A6C34878D82A}">
                    <a16:rowId xmlns:a16="http://schemas.microsoft.com/office/drawing/2014/main" xmlns="" val="10003"/>
                  </a:ext>
                </a:extLst>
              </a:tr>
              <a:tr h="995847">
                <a:tc>
                  <a:txBody>
                    <a:bodyPr/>
                    <a:lstStyle/>
                    <a:p>
                      <a:r>
                        <a:rPr lang="ja-JP" altLang="en-US" sz="1200" dirty="0" smtClean="0"/>
                        <a:t>シナリオ</a:t>
                      </a:r>
                      <a:endParaRPr lang="en-US" sz="1200" dirty="0">
                        <a:latin typeface="Migu 1M" charset="-128"/>
                        <a:ea typeface="Migu 1M" charset="-128"/>
                        <a:cs typeface="Migu 1M" charset="-128"/>
                      </a:endParaRPr>
                    </a:p>
                  </a:txBody>
                  <a:tcPr marB="108000"/>
                </a:tc>
                <a:tc>
                  <a:txBody>
                    <a:bodyPr/>
                    <a:lstStyle/>
                    <a:p>
                      <a:pPr>
                        <a:lnSpc>
                          <a:spcPts val="1440"/>
                        </a:lnSpc>
                      </a:pPr>
                      <a:r>
                        <a:rPr lang="en-US" altLang="ja-JP" sz="1200" dirty="0" smtClean="0"/>
                        <a:t>(1) </a:t>
                      </a:r>
                      <a:r>
                        <a:rPr lang="ja-JP" altLang="en-US" sz="1200" dirty="0" smtClean="0"/>
                        <a:t>ルックアップゲートが検知されるまで、</a:t>
                      </a:r>
                      <a:endParaRPr lang="en-US" altLang="ja-JP" sz="1200" dirty="0" smtClean="0"/>
                    </a:p>
                    <a:p>
                      <a:pPr>
                        <a:lnSpc>
                          <a:spcPts val="1440"/>
                        </a:lnSpc>
                      </a:pPr>
                      <a:r>
                        <a:rPr lang="en-US" altLang="ja-JP" sz="1200" dirty="0" smtClean="0"/>
                        <a:t>    </a:t>
                      </a:r>
                      <a:r>
                        <a:rPr lang="ja-JP" altLang="en-US" sz="1200" dirty="0" smtClean="0"/>
                        <a:t>倒立を維持しながらライントレースを行う。</a:t>
                      </a:r>
                    </a:p>
                    <a:p>
                      <a:pPr>
                        <a:lnSpc>
                          <a:spcPts val="1440"/>
                        </a:lnSpc>
                      </a:pPr>
                      <a:r>
                        <a:rPr lang="en-US" altLang="ja-JP" sz="1200" dirty="0" smtClean="0"/>
                        <a:t>(2) </a:t>
                      </a:r>
                      <a:r>
                        <a:rPr lang="ja-JP" altLang="en-US" sz="1200" dirty="0" smtClean="0"/>
                        <a:t>倒立を維持しながら停止し、尻尾を出す。</a:t>
                      </a:r>
                    </a:p>
                    <a:p>
                      <a:pPr>
                        <a:lnSpc>
                          <a:spcPts val="1440"/>
                        </a:lnSpc>
                      </a:pPr>
                      <a:r>
                        <a:rPr lang="en-US" altLang="ja-JP" sz="1200" dirty="0" smtClean="0"/>
                        <a:t>(3) </a:t>
                      </a:r>
                      <a:r>
                        <a:rPr lang="ja-JP" altLang="en-US" sz="1200" dirty="0" smtClean="0"/>
                        <a:t>倒立走行をしている状態から後ろに倒れ、尻尾で走行体を支える。</a:t>
                      </a:r>
                      <a:endParaRPr lang="en-US" altLang="ja-JP" sz="1200" dirty="0" smtClean="0"/>
                    </a:p>
                    <a:p>
                      <a:pPr>
                        <a:lnSpc>
                          <a:spcPts val="1440"/>
                        </a:lnSpc>
                      </a:pPr>
                      <a:r>
                        <a:rPr lang="en-US" altLang="ja-JP" sz="1200" dirty="0" smtClean="0"/>
                        <a:t>(4) </a:t>
                      </a:r>
                      <a:r>
                        <a:rPr lang="ja-JP" altLang="en-US" sz="1200" dirty="0" smtClean="0"/>
                        <a:t>尻尾を下げてさらに後ろに倒れ、ゲートを通過できるようにする。</a:t>
                      </a:r>
                    </a:p>
                    <a:p>
                      <a:pPr>
                        <a:lnSpc>
                          <a:spcPts val="1440"/>
                        </a:lnSpc>
                      </a:pPr>
                      <a:r>
                        <a:rPr lang="en-US" altLang="ja-JP" sz="1200" dirty="0" smtClean="0"/>
                        <a:t>(5) </a:t>
                      </a:r>
                      <a:r>
                        <a:rPr lang="ja-JP" altLang="en-US" sz="1200" dirty="0" smtClean="0"/>
                        <a:t>直進してゲートを通過する。</a:t>
                      </a:r>
                      <a:endParaRPr lang="ja-JP" altLang="en-US" sz="1200" dirty="0" smtClean="0">
                        <a:latin typeface="Migu 1M" charset="-128"/>
                        <a:ea typeface="Migu 1M" charset="-128"/>
                        <a:cs typeface="Migu 1M" charset="-128"/>
                      </a:endParaRPr>
                    </a:p>
                  </a:txBody>
                  <a:tcPr marB="108000"/>
                </a:tc>
                <a:extLst>
                  <a:ext uri="{0D108BD9-81ED-4DB2-BD59-A6C34878D82A}">
                    <a16:rowId xmlns:a16="http://schemas.microsoft.com/office/drawing/2014/main" xmlns="" val="10004"/>
                  </a:ext>
                </a:extLst>
              </a:tr>
            </a:tbl>
          </a:graphicData>
        </a:graphic>
      </p:graphicFrame>
      <p:sp>
        <p:nvSpPr>
          <p:cNvPr id="41" name="テキスト ボックス 9"/>
          <p:cNvSpPr txBox="1"/>
          <p:nvPr/>
        </p:nvSpPr>
        <p:spPr>
          <a:xfrm>
            <a:off x="6971576" y="1051258"/>
            <a:ext cx="2694074"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kumimoji="1" lang="en-US" altLang="ja-JP" dirty="0" smtClean="0">
                <a:solidFill>
                  <a:schemeClr val="bg1"/>
                </a:solidFill>
                <a:latin typeface="Migu 1M" panose="020B0509020203020207" pitchFamily="49" charset="-128"/>
                <a:ea typeface="Migu 1M" panose="020B0509020203020207" pitchFamily="49" charset="-128"/>
              </a:rPr>
              <a:t>2-2 </a:t>
            </a:r>
            <a:r>
              <a:rPr kumimoji="1" lang="ja-JP" altLang="en-US" dirty="0" smtClean="0">
                <a:solidFill>
                  <a:schemeClr val="bg1"/>
                </a:solidFill>
                <a:latin typeface="Migu 1M" panose="020B0509020203020207" pitchFamily="49" charset="-128"/>
                <a:ea typeface="Migu 1M" panose="020B0509020203020207" pitchFamily="49" charset="-128"/>
              </a:rPr>
              <a:t>機能の実現</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8" name="テキスト ボックス 31"/>
          <p:cNvSpPr txBox="1"/>
          <p:nvPr/>
        </p:nvSpPr>
        <p:spPr>
          <a:xfrm>
            <a:off x="7200628" y="1729540"/>
            <a:ext cx="6521844"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アクティビィ図を用いて</a:t>
            </a:r>
            <a:r>
              <a:rPr lang="ja-JP" altLang="en-US" sz="1600" dirty="0">
                <a:latin typeface="Migu 1M" panose="020B0509020203020207" pitchFamily="49" charset="-128"/>
                <a:ea typeface="Migu 1M" panose="020B0509020203020207" pitchFamily="49" charset="-128"/>
              </a:rPr>
              <a:t>、</a:t>
            </a:r>
            <a:r>
              <a:rPr lang="ja-JP" altLang="en-US" sz="1600" dirty="0" smtClean="0">
                <a:latin typeface="Migu 1M" panose="020B0509020203020207" pitchFamily="49" charset="-128"/>
                <a:ea typeface="Migu 1M" panose="020B0509020203020207" pitchFamily="49" charset="-128"/>
              </a:rPr>
              <a:t>機能を実現する仕様を表す</a:t>
            </a:r>
            <a:r>
              <a:rPr lang="ja-JP" altLang="en-US" sz="1600" dirty="0" smtClean="0">
                <a:latin typeface="Migu 1M" panose="020B0509020203020207" pitchFamily="49" charset="-128"/>
                <a:ea typeface="Migu 1M" panose="020B0509020203020207" pitchFamily="49" charset="-128"/>
              </a:rPr>
              <a:t>。</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特に技術が必要な機能については詳細を</a:t>
            </a:r>
            <a:r>
              <a:rPr lang="ja-JP" altLang="en-US" sz="1600" dirty="0" smtClean="0">
                <a:latin typeface="Migu 1M" panose="020B0509020203020207" pitchFamily="49" charset="-128"/>
                <a:ea typeface="Migu 1M" panose="020B0509020203020207" pitchFamily="49" charset="-128"/>
              </a:rPr>
              <a:t>説明する。</a:t>
            </a:r>
            <a:endParaRPr lang="en-US" altLang="ja-JP" sz="1600" dirty="0">
              <a:latin typeface="Migu 1M" panose="020B0509020203020207" pitchFamily="49" charset="-128"/>
              <a:ea typeface="Migu 1M" panose="020B0509020203020207" pitchFamily="49" charset="-128"/>
            </a:endParaRPr>
          </a:p>
        </p:txBody>
      </p:sp>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3732" t="3689" r="3489" b="1520"/>
          <a:stretch/>
        </p:blipFill>
        <p:spPr>
          <a:xfrm>
            <a:off x="7149627" y="2489577"/>
            <a:ext cx="3277748" cy="7947379"/>
          </a:xfrm>
          <a:prstGeom prst="rect">
            <a:avLst/>
          </a:prstGeom>
        </p:spPr>
      </p:pic>
      <p:sp>
        <p:nvSpPr>
          <p:cNvPr id="9" name="正方形/長方形 8"/>
          <p:cNvSpPr/>
          <p:nvPr/>
        </p:nvSpPr>
        <p:spPr>
          <a:xfrm>
            <a:off x="89565" y="1050518"/>
            <a:ext cx="6763290"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978914" y="1050519"/>
            <a:ext cx="8004411"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31"/>
          <p:cNvSpPr txBox="1"/>
          <p:nvPr/>
        </p:nvSpPr>
        <p:spPr>
          <a:xfrm>
            <a:off x="10427375" y="2878628"/>
            <a:ext cx="4549800" cy="2560585"/>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ライントレースの実装には</a:t>
            </a:r>
            <a:r>
              <a:rPr lang="en-US" altLang="ja-JP" sz="1400" dirty="0" smtClean="0">
                <a:latin typeface="Migu 1M" panose="020B0509020203020207" pitchFamily="49" charset="-128"/>
                <a:ea typeface="Migu 1M" panose="020B0509020203020207" pitchFamily="49" charset="-128"/>
              </a:rPr>
              <a:t>PID</a:t>
            </a:r>
            <a:r>
              <a:rPr lang="ja-JP" altLang="en-US" sz="1400" dirty="0" smtClean="0">
                <a:latin typeface="Migu 1M" panose="020B0509020203020207" pitchFamily="49" charset="-128"/>
                <a:ea typeface="Migu 1M" panose="020B0509020203020207" pitchFamily="49" charset="-128"/>
              </a:rPr>
              <a:t>制御を用いる。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黒のラインに対して滑らかに走行することができ、</a:t>
            </a:r>
            <a:r>
              <a:rPr lang="en-US" altLang="ja-JP" sz="1400" dirty="0">
                <a:latin typeface="Migu 1M" panose="020B0509020203020207" pitchFamily="49" charset="-128"/>
                <a:ea typeface="Migu 1M" panose="020B0509020203020207" pitchFamily="49" charset="-128"/>
              </a:rPr>
              <a:t> ON/OFF</a:t>
            </a:r>
            <a:r>
              <a:rPr lang="ja-JP" altLang="en-US" sz="1400" dirty="0">
                <a:latin typeface="Migu 1M" panose="020B0509020203020207" pitchFamily="49" charset="-128"/>
                <a:ea typeface="Migu 1M" panose="020B0509020203020207" pitchFamily="49" charset="-128"/>
              </a:rPr>
              <a:t>制御に</a:t>
            </a:r>
            <a:r>
              <a:rPr lang="ja-JP" altLang="en-US" sz="1400" dirty="0" smtClean="0">
                <a:latin typeface="Migu 1M" panose="020B0509020203020207" pitchFamily="49" charset="-128"/>
                <a:ea typeface="Migu 1M" panose="020B0509020203020207" pitchFamily="49" charset="-128"/>
              </a:rPr>
              <a:t>比べてゲートを検知したときにより垂直に向くことができる。</a:t>
            </a:r>
            <a:endParaRPr lang="en-US" altLang="ja-JP" sz="1400" dirty="0" smtClean="0">
              <a:latin typeface="Migu 1M" panose="020B0509020203020207" pitchFamily="49" charset="-128"/>
              <a:ea typeface="Migu 1M" panose="020B0509020203020207" pitchFamily="49" charset="-128"/>
            </a:endParaRPr>
          </a:p>
          <a:p>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a:p>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ライントレースでは、カラーセンサの</a:t>
            </a:r>
            <a:r>
              <a:rPr lang="ja-JP" altLang="en-US" sz="1400" dirty="0">
                <a:latin typeface="Migu 1M" panose="020B0509020203020207" pitchFamily="49" charset="-128"/>
                <a:ea typeface="Migu 1M" panose="020B0509020203020207" pitchFamily="49" charset="-128"/>
              </a:rPr>
              <a:t>値と目標の</a:t>
            </a:r>
            <a:r>
              <a:rPr lang="ja-JP" altLang="en-US" sz="1400" dirty="0" smtClean="0">
                <a:latin typeface="Migu 1M" panose="020B0509020203020207" pitchFamily="49" charset="-128"/>
                <a:ea typeface="Migu 1M" panose="020B0509020203020207" pitchFamily="49" charset="-128"/>
              </a:rPr>
              <a:t>輝度値との差を偏差とし、</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走行体の旋回量</a:t>
            </a:r>
            <a:r>
              <a:rPr lang="ja-JP" altLang="en-US" sz="1400" dirty="0">
                <a:latin typeface="Migu 1M" panose="020B0509020203020207" pitchFamily="49" charset="-128"/>
                <a:ea typeface="Migu 1M" panose="020B0509020203020207" pitchFamily="49" charset="-128"/>
              </a:rPr>
              <a:t>を</a:t>
            </a:r>
            <a:r>
              <a:rPr lang="ja-JP" altLang="en-US" sz="1400" dirty="0" smtClean="0">
                <a:latin typeface="Migu 1M" panose="020B0509020203020207" pitchFamily="49" charset="-128"/>
                <a:ea typeface="Migu 1M" panose="020B0509020203020207" pitchFamily="49" charset="-128"/>
              </a:rPr>
              <a:t>操作量として算出している。</a:t>
            </a:r>
            <a:endParaRPr lang="en-US" altLang="ja-JP" sz="1400" dirty="0">
              <a:latin typeface="Migu 1M" panose="020B0509020203020207" pitchFamily="49" charset="-128"/>
              <a:ea typeface="Migu 1M" panose="020B0509020203020207" pitchFamily="49" charset="-128"/>
            </a:endParaRPr>
          </a:p>
        </p:txBody>
      </p:sp>
      <mc:AlternateContent xmlns:mc="http://schemas.openxmlformats.org/markup-compatibility/2006">
        <mc:Choice xmlns:a14="http://schemas.microsoft.com/office/drawing/2010/main" Requires="a14">
          <p:sp>
            <p:nvSpPr>
              <p:cNvPr id="15" name="テキスト ボックス 14"/>
              <p:cNvSpPr txBox="1"/>
              <p:nvPr/>
            </p:nvSpPr>
            <p:spPr>
              <a:xfrm>
                <a:off x="10667340" y="3807959"/>
                <a:ext cx="3919517" cy="759890"/>
              </a:xfrm>
              <a:prstGeom prst="rect">
                <a:avLst/>
              </a:prstGeom>
              <a:noFill/>
              <a:ln w="19050">
                <a:solidFill>
                  <a:srgbClr val="B9EDFF"/>
                </a:solidFill>
              </a:ln>
            </p:spPr>
            <p:txBody>
              <a:bodyPr wrap="square" rtlCol="0">
                <a:noAutofit/>
              </a:bodyPr>
              <a:lstStyle/>
              <a:p>
                <a:r>
                  <a:rPr kumimoji="1" lang="ja-JP" altLang="en-US" sz="1400" b="1" dirty="0" smtClean="0"/>
                  <a:t>操作量</a:t>
                </a:r>
                <a:r>
                  <a:rPr kumimoji="1" lang="ja-JP" altLang="en-US" sz="1400" dirty="0" smtClean="0"/>
                  <a:t> </a:t>
                </a:r>
                <a:r>
                  <a:rPr kumimoji="1" lang="en-US" altLang="ja-JP" sz="1400" dirty="0" smtClean="0"/>
                  <a:t>=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𝑝</m:t>
                        </m:r>
                      </m:sub>
                    </m:sSub>
                    <m:r>
                      <a:rPr kumimoji="1" lang="en-US" altLang="ja-JP" sz="1400" b="0" i="1" smtClean="0">
                        <a:latin typeface="Cambria Math" panose="02040503050406030204" pitchFamily="18" charset="0"/>
                      </a:rPr>
                      <m:t>𝑒</m:t>
                    </m:r>
                    <m:r>
                      <a:rPr kumimoji="1" lang="en-US" altLang="ja-JP" sz="1400" b="0" i="1" smtClean="0">
                        <a:latin typeface="Cambria Math" panose="02040503050406030204" pitchFamily="18" charset="0"/>
                      </a:rPr>
                      <m:t>+ </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𝑖</m:t>
                        </m:r>
                      </m:sub>
                    </m:sSub>
                    <m:nary>
                      <m:naryPr>
                        <m:limLoc m:val="undOvr"/>
                        <m:subHide m:val="on"/>
                        <m:supHide m:val="on"/>
                        <m:ctrlPr>
                          <a:rPr kumimoji="1" lang="en-US" altLang="ja-JP" sz="1400" b="0" i="1" smtClean="0">
                            <a:latin typeface="Cambria Math" panose="02040503050406030204" pitchFamily="18" charset="0"/>
                          </a:rPr>
                        </m:ctrlPr>
                      </m:naryPr>
                      <m:sub/>
                      <m:sup/>
                      <m:e>
                        <m:r>
                          <a:rPr kumimoji="1" lang="en-US" altLang="ja-JP" sz="1400" b="0" i="1" smtClean="0">
                            <a:latin typeface="Cambria Math" panose="02040503050406030204" pitchFamily="18" charset="0"/>
                          </a:rPr>
                          <m:t>𝑒𝑑𝑡</m:t>
                        </m:r>
                        <m:r>
                          <a:rPr kumimoji="1" lang="en-US" altLang="ja-JP" sz="1400" b="0" i="1" smtClean="0">
                            <a:latin typeface="Cambria Math" panose="02040503050406030204" pitchFamily="18" charset="0"/>
                          </a:rPr>
                          <m:t>+ </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𝑑</m:t>
                            </m:r>
                          </m:sub>
                        </m:sSub>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𝑑𝑒</m:t>
                            </m:r>
                          </m:num>
                          <m:den>
                            <m:r>
                              <a:rPr kumimoji="1" lang="en-US" altLang="ja-JP" sz="1400" b="0" i="1" smtClean="0">
                                <a:latin typeface="Cambria Math" panose="02040503050406030204" pitchFamily="18" charset="0"/>
                              </a:rPr>
                              <m:t>𝑑𝑡</m:t>
                            </m:r>
                          </m:den>
                        </m:f>
                      </m:e>
                    </m:nary>
                  </m:oMath>
                </a14:m>
                <a:endParaRPr lang="en-US" altLang="ja-JP" sz="1200" dirty="0" smtClean="0"/>
              </a:p>
              <a:p>
                <a:endParaRPr lang="en-US" altLang="ja-JP" sz="800" dirty="0" smtClean="0"/>
              </a:p>
              <a:p>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𝑝</m:t>
                        </m:r>
                      </m:sub>
                    </m:sSub>
                  </m:oMath>
                </a14:m>
                <a:r>
                  <a:rPr lang="en-US" altLang="ja-JP" sz="1200" dirty="0" smtClean="0"/>
                  <a:t> : </a:t>
                </a:r>
                <a:r>
                  <a:rPr lang="ja-JP" altLang="en-US" sz="1200" dirty="0" smtClean="0"/>
                  <a:t>比例ゲイン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𝑖</m:t>
                        </m:r>
                      </m:sub>
                    </m:sSub>
                  </m:oMath>
                </a14:m>
                <a:r>
                  <a:rPr lang="en-US" altLang="ja-JP" sz="1200" dirty="0" smtClean="0"/>
                  <a:t> : </a:t>
                </a:r>
                <a:r>
                  <a:rPr lang="ja-JP" altLang="en-US" sz="1200" dirty="0" smtClean="0"/>
                  <a:t>積分ゲイン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𝑑</m:t>
                        </m:r>
                      </m:sub>
                    </m:sSub>
                  </m:oMath>
                </a14:m>
                <a:r>
                  <a:rPr lang="en-US" altLang="ja-JP" sz="1200" dirty="0" smtClean="0"/>
                  <a:t> : </a:t>
                </a:r>
                <a:r>
                  <a:rPr lang="ja-JP" altLang="en-US" sz="1200" dirty="0" smtClean="0"/>
                  <a:t>微分ゲイン  </a:t>
                </a:r>
                <a14:m>
                  <m:oMath xmlns:m="http://schemas.openxmlformats.org/officeDocument/2006/math">
                    <m:r>
                      <a:rPr lang="en-US" altLang="ja-JP" sz="1200" i="1">
                        <a:latin typeface="Cambria Math" panose="02040503050406030204" pitchFamily="18" charset="0"/>
                      </a:rPr>
                      <m:t>𝑒</m:t>
                    </m:r>
                  </m:oMath>
                </a14:m>
                <a:r>
                  <a:rPr lang="en-US" altLang="ja-JP" sz="1200" dirty="0" smtClean="0"/>
                  <a:t> : </a:t>
                </a:r>
                <a:r>
                  <a:rPr lang="ja-JP" altLang="en-US" sz="1200" dirty="0" smtClean="0"/>
                  <a:t>偏差</a:t>
                </a:r>
                <a:endParaRPr lang="en-US" altLang="ja-JP" sz="12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10667340" y="3807959"/>
                <a:ext cx="3919517" cy="759890"/>
              </a:xfrm>
              <a:prstGeom prst="rect">
                <a:avLst/>
              </a:prstGeom>
              <a:blipFill rotWithShape="0">
                <a:blip r:embed="rId5"/>
                <a:stretch>
                  <a:fillRect l="-310" t="-44094" b="-27559"/>
                </a:stretch>
              </a:blipFill>
              <a:ln w="19050">
                <a:solidFill>
                  <a:srgbClr val="B9EDFF"/>
                </a:solidFill>
              </a:ln>
            </p:spPr>
            <p:txBody>
              <a:bodyPr/>
              <a:lstStyle/>
              <a:p>
                <a:r>
                  <a:rPr lang="ja-JP" altLang="en-US">
                    <a:noFill/>
                  </a:rPr>
                  <a:t> </a:t>
                </a:r>
              </a:p>
            </p:txBody>
          </p:sp>
        </mc:Fallback>
      </mc:AlternateContent>
      <p:sp>
        <p:nvSpPr>
          <p:cNvPr id="17" name="テキスト ボックス 31"/>
          <p:cNvSpPr txBox="1"/>
          <p:nvPr/>
        </p:nvSpPr>
        <p:spPr>
          <a:xfrm>
            <a:off x="10450756" y="2550988"/>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ライントレースを行う</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3" name="テキスト ボックス 31"/>
          <p:cNvSpPr txBox="1"/>
          <p:nvPr/>
        </p:nvSpPr>
        <p:spPr>
          <a:xfrm>
            <a:off x="10482840" y="5345706"/>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後ろに倒れる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4" name="テキスト ボックス 31"/>
          <p:cNvSpPr txBox="1"/>
          <p:nvPr/>
        </p:nvSpPr>
        <p:spPr>
          <a:xfrm>
            <a:off x="10427376" y="5687622"/>
            <a:ext cx="4555950" cy="138281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倒立振子ライブラリを使用し、倒立</a:t>
            </a:r>
            <a:r>
              <a:rPr lang="ja-JP" altLang="en-US" sz="1400" dirty="0">
                <a:latin typeface="Migu 1M" panose="020B0509020203020207" pitchFamily="49" charset="-128"/>
                <a:ea typeface="Migu 1M" panose="020B0509020203020207" pitchFamily="49" charset="-128"/>
              </a:rPr>
              <a:t>している状態から後ろに</a:t>
            </a:r>
            <a:r>
              <a:rPr lang="ja-JP" altLang="en-US" sz="1400" dirty="0" smtClean="0">
                <a:latin typeface="Migu 1M" panose="020B0509020203020207" pitchFamily="49" charset="-128"/>
                <a:ea typeface="Migu 1M" panose="020B0509020203020207" pitchFamily="49" charset="-128"/>
              </a:rPr>
              <a:t>倒れる。倒立ライブラリのパラメータのジャイロセンサーのオフセット値を</a:t>
            </a:r>
            <a:r>
              <a:rPr lang="ja-JP" altLang="en-US" sz="1400" dirty="0">
                <a:latin typeface="Migu 1M" panose="020B0509020203020207" pitchFamily="49" charset="-128"/>
                <a:ea typeface="Migu 1M" panose="020B0509020203020207" pitchFamily="49" charset="-128"/>
              </a:rPr>
              <a:t>数ミリ</a:t>
            </a:r>
            <a:r>
              <a:rPr lang="ja-JP" altLang="en-US" sz="1400" dirty="0" smtClean="0">
                <a:latin typeface="Migu 1M" panose="020B0509020203020207" pitchFamily="49" charset="-128"/>
                <a:ea typeface="Migu 1M" panose="020B0509020203020207" pitchFamily="49" charset="-128"/>
              </a:rPr>
              <a:t>秒間だけ負の値にする。それにより、後ろに倒れた状態を目指すように走行する。</a:t>
            </a:r>
            <a:endParaRPr lang="en-US" altLang="ja-JP" sz="1400" dirty="0" smtClean="0">
              <a:latin typeface="Migu 1M" panose="020B0509020203020207" pitchFamily="49" charset="-128"/>
              <a:ea typeface="Migu 1M" panose="020B0509020203020207" pitchFamily="49" charset="-128"/>
            </a:endParaRPr>
          </a:p>
        </p:txBody>
      </p:sp>
      <p:sp>
        <p:nvSpPr>
          <p:cNvPr id="25" name="テキスト ボックス 31"/>
          <p:cNvSpPr txBox="1"/>
          <p:nvPr/>
        </p:nvSpPr>
        <p:spPr>
          <a:xfrm>
            <a:off x="10461550" y="6857058"/>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尻尾で走行体を支える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6" name="テキスト ボックス 31"/>
          <p:cNvSpPr txBox="1"/>
          <p:nvPr/>
        </p:nvSpPr>
        <p:spPr>
          <a:xfrm>
            <a:off x="10427376" y="7184698"/>
            <a:ext cx="4555950" cy="1094783"/>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尻尾の制御を比例制御で行い、走行体を支える。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また、尻尾で支えきれずに転倒するのを防ぐため</a:t>
            </a:r>
            <a:r>
              <a:rPr lang="ja-JP" altLang="en-US" sz="1400" dirty="0" smtClean="0">
                <a:latin typeface="Migu 1M" panose="020B0509020203020207" pitchFamily="49" charset="-128"/>
                <a:ea typeface="Migu 1M" panose="020B0509020203020207" pitchFamily="49" charset="-128"/>
              </a:rPr>
              <a:t>、</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目標値</a:t>
            </a:r>
            <a:r>
              <a:rPr lang="ja-JP" altLang="en-US" sz="1400" dirty="0" smtClean="0">
                <a:latin typeface="Migu 1M" panose="020B0509020203020207" pitchFamily="49" charset="-128"/>
                <a:ea typeface="Migu 1M" panose="020B0509020203020207" pitchFamily="49" charset="-128"/>
              </a:rPr>
              <a:t>以上と目標値以下の場合で</a:t>
            </a:r>
            <a:r>
              <a:rPr lang="en-US" altLang="ja-JP" sz="1400" dirty="0" smtClean="0">
                <a:latin typeface="Migu 1M" panose="020B0509020203020207" pitchFamily="49" charset="-128"/>
                <a:ea typeface="Migu 1M" panose="020B0509020203020207" pitchFamily="49" charset="-128"/>
              </a:rPr>
              <a:t>2</a:t>
            </a:r>
            <a:r>
              <a:rPr lang="ja-JP" altLang="en-US" sz="1400" dirty="0">
                <a:latin typeface="Migu 1M" panose="020B0509020203020207" pitchFamily="49" charset="-128"/>
                <a:ea typeface="Migu 1M" panose="020B0509020203020207" pitchFamily="49" charset="-128"/>
              </a:rPr>
              <a:t>種類の比例ゲインを</a:t>
            </a:r>
            <a:r>
              <a:rPr lang="ja-JP" altLang="en-US" sz="1400" dirty="0" smtClean="0">
                <a:latin typeface="Migu 1M" panose="020B0509020203020207" pitchFamily="49" charset="-128"/>
                <a:ea typeface="Migu 1M" panose="020B0509020203020207" pitchFamily="49" charset="-128"/>
              </a:rPr>
              <a:t>用意し、支える方向の</a:t>
            </a:r>
            <a:r>
              <a:rPr lang="ja-JP" altLang="en-US" sz="1400" dirty="0">
                <a:latin typeface="Migu 1M" panose="020B0509020203020207" pitchFamily="49" charset="-128"/>
                <a:ea typeface="Migu 1M" panose="020B0509020203020207" pitchFamily="49" charset="-128"/>
              </a:rPr>
              <a:t>比例</a:t>
            </a:r>
            <a:r>
              <a:rPr lang="ja-JP" altLang="en-US" sz="1400" dirty="0" smtClean="0">
                <a:latin typeface="Migu 1M" panose="020B0509020203020207" pitchFamily="49" charset="-128"/>
                <a:ea typeface="Migu 1M" panose="020B0509020203020207" pitchFamily="49" charset="-128"/>
              </a:rPr>
              <a:t>ゲインを高めに設定する。</a:t>
            </a:r>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p:txBody>
      </p:sp>
      <p:sp>
        <p:nvSpPr>
          <p:cNvPr id="27" name="テキスト ボックス 31"/>
          <p:cNvSpPr txBox="1"/>
          <p:nvPr/>
        </p:nvSpPr>
        <p:spPr>
          <a:xfrm>
            <a:off x="10482840" y="8146797"/>
            <a:ext cx="3385199" cy="307555"/>
          </a:xfrm>
          <a:prstGeom prst="rect">
            <a:avLst/>
          </a:prstGeom>
          <a:noFill/>
        </p:spPr>
        <p:txBody>
          <a:bodyPr wrap="square" rtlCol="0">
            <a:noAutofit/>
          </a:bodyPr>
          <a:lstStyle/>
          <a:p>
            <a:r>
              <a:rPr lang="ja-JP" altLang="en-US" sz="1400" u="sng" dirty="0">
                <a:solidFill>
                  <a:schemeClr val="accent6">
                    <a:lumMod val="75000"/>
                  </a:schemeClr>
                </a:solidFill>
                <a:latin typeface="Migu 1M" panose="020B0509020203020207" pitchFamily="49" charset="-128"/>
                <a:ea typeface="Migu 1M" panose="020B0509020203020207" pitchFamily="49" charset="-128"/>
              </a:rPr>
              <a:t>尻尾</a:t>
            </a:r>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を下げる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8" name="テキスト ボックス 31"/>
          <p:cNvSpPr txBox="1"/>
          <p:nvPr/>
        </p:nvSpPr>
        <p:spPr>
          <a:xfrm>
            <a:off x="10427376" y="8492126"/>
            <a:ext cx="4555950" cy="1094783"/>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比例制御の目標値を</a:t>
            </a:r>
            <a:r>
              <a:rPr lang="en-US" altLang="ja-JP" sz="1400" dirty="0" smtClean="0">
                <a:latin typeface="Migu 1M" panose="020B0509020203020207" pitchFamily="49" charset="-128"/>
                <a:ea typeface="Migu 1M" panose="020B0509020203020207" pitchFamily="49" charset="-128"/>
              </a:rPr>
              <a:t>5</a:t>
            </a:r>
            <a:r>
              <a:rPr lang="ja-JP" altLang="en-US" sz="1400" dirty="0" smtClean="0">
                <a:latin typeface="Migu 1M" panose="020B0509020203020207" pitchFamily="49" charset="-128"/>
                <a:ea typeface="Migu 1M" panose="020B0509020203020207" pitchFamily="49" charset="-128"/>
              </a:rPr>
              <a:t>秒程度の時間をかけて変化させ、ゆっくりと尻尾を下げる</a:t>
            </a:r>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p:txBody>
      </p:sp>
      <p:sp>
        <p:nvSpPr>
          <p:cNvPr id="31" name="テキスト ボックス 31"/>
          <p:cNvSpPr txBox="1"/>
          <p:nvPr/>
        </p:nvSpPr>
        <p:spPr>
          <a:xfrm>
            <a:off x="10474663" y="8993384"/>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直進する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2" name="テキスト ボックス 31"/>
          <p:cNvSpPr txBox="1"/>
          <p:nvPr/>
        </p:nvSpPr>
        <p:spPr>
          <a:xfrm>
            <a:off x="10450755" y="9301832"/>
            <a:ext cx="4532569" cy="140485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直進時にはモーターのエンコーダー値を用いる。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左右のモーターに対して同じ出力を設定した場合、個々のモーターの特性によってズレが生じる。そこで、左右のモーターのエンコーダー値を比較し、値の低い方のモーターの出力をわずかに高くする。</a:t>
            </a:r>
            <a:endParaRPr lang="en-US" altLang="ja-JP" sz="1400" dirty="0" smtClean="0">
              <a:latin typeface="Migu 1M" panose="020B0509020203020207" pitchFamily="49" charset="-128"/>
              <a:ea typeface="Migu 1M" panose="020B0509020203020207" pitchFamily="49" charset="-128"/>
            </a:endParaRPr>
          </a:p>
        </p:txBody>
      </p:sp>
      <p:cxnSp>
        <p:nvCxnSpPr>
          <p:cNvPr id="33" name="直線コネクタ 32"/>
          <p:cNvCxnSpPr>
            <a:endCxn id="17" idx="1"/>
          </p:cNvCxnSpPr>
          <p:nvPr/>
        </p:nvCxnSpPr>
        <p:spPr>
          <a:xfrm flipV="1">
            <a:off x="8788501" y="2704766"/>
            <a:ext cx="1662255" cy="674728"/>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p:cNvCxnSpPr>
            <a:endCxn id="23" idx="1"/>
          </p:cNvCxnSpPr>
          <p:nvPr/>
        </p:nvCxnSpPr>
        <p:spPr>
          <a:xfrm flipV="1">
            <a:off x="8788501" y="5499484"/>
            <a:ext cx="1694339" cy="918257"/>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a:endCxn id="25" idx="1"/>
          </p:cNvCxnSpPr>
          <p:nvPr/>
        </p:nvCxnSpPr>
        <p:spPr>
          <a:xfrm>
            <a:off x="8919411" y="6866000"/>
            <a:ext cx="1542139" cy="144836"/>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p:cNvCxnSpPr>
            <a:endCxn id="27" idx="1"/>
          </p:cNvCxnSpPr>
          <p:nvPr/>
        </p:nvCxnSpPr>
        <p:spPr>
          <a:xfrm>
            <a:off x="8788501" y="7707479"/>
            <a:ext cx="1694339" cy="593096"/>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8788501" y="9012184"/>
            <a:ext cx="1808742" cy="1318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90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31"/>
          <p:cNvSpPr txBox="1"/>
          <p:nvPr/>
        </p:nvSpPr>
        <p:spPr>
          <a:xfrm>
            <a:off x="234461" y="2068564"/>
            <a:ext cx="7252189" cy="2560585"/>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ライントレースの実装には</a:t>
            </a:r>
            <a:r>
              <a:rPr lang="en-US" altLang="ja-JP" sz="1600" dirty="0" smtClean="0">
                <a:latin typeface="Migu 1M" panose="020B0509020203020207" pitchFamily="49" charset="-128"/>
                <a:ea typeface="Migu 1M" panose="020B0509020203020207" pitchFamily="49" charset="-128"/>
              </a:rPr>
              <a:t>PID</a:t>
            </a:r>
            <a:r>
              <a:rPr lang="ja-JP" altLang="en-US" sz="1600" dirty="0" smtClean="0">
                <a:latin typeface="Migu 1M" panose="020B0509020203020207" pitchFamily="49" charset="-128"/>
                <a:ea typeface="Migu 1M" panose="020B0509020203020207" pitchFamily="49" charset="-128"/>
              </a:rPr>
              <a:t>制御を用いる。</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黒のラインに対して滑らかに走行することができ、</a:t>
            </a:r>
            <a:r>
              <a:rPr lang="en-US" altLang="ja-JP" sz="1600" dirty="0">
                <a:latin typeface="Migu 1M" panose="020B0509020203020207" pitchFamily="49" charset="-128"/>
                <a:ea typeface="Migu 1M" panose="020B0509020203020207" pitchFamily="49" charset="-128"/>
              </a:rPr>
              <a:t> ON/OFF</a:t>
            </a:r>
            <a:r>
              <a:rPr lang="ja-JP" altLang="en-US" sz="1600" dirty="0">
                <a:latin typeface="Migu 1M" panose="020B0509020203020207" pitchFamily="49" charset="-128"/>
                <a:ea typeface="Migu 1M" panose="020B0509020203020207" pitchFamily="49" charset="-128"/>
              </a:rPr>
              <a:t>制御に</a:t>
            </a:r>
            <a:r>
              <a:rPr lang="ja-JP" altLang="en-US" sz="1600" dirty="0" smtClean="0">
                <a:latin typeface="Migu 1M" panose="020B0509020203020207" pitchFamily="49" charset="-128"/>
                <a:ea typeface="Migu 1M" panose="020B0509020203020207" pitchFamily="49" charset="-128"/>
              </a:rPr>
              <a:t>比べてゲートを検知したときにより垂直に向くことができる。</a:t>
            </a:r>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smtClean="0">
              <a:latin typeface="Migu 1M" panose="020B0509020203020207" pitchFamily="49" charset="-128"/>
              <a:ea typeface="Migu 1M" panose="020B0509020203020207" pitchFamily="49" charset="-128"/>
            </a:endParaRPr>
          </a:p>
          <a:p>
            <a:endParaRPr lang="en-US" altLang="ja-JP" sz="1600" dirty="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ライントレースでは、カラーセンサの</a:t>
            </a:r>
            <a:r>
              <a:rPr lang="ja-JP" altLang="en-US" sz="1600" dirty="0">
                <a:latin typeface="Migu 1M" panose="020B0509020203020207" pitchFamily="49" charset="-128"/>
                <a:ea typeface="Migu 1M" panose="020B0509020203020207" pitchFamily="49" charset="-128"/>
              </a:rPr>
              <a:t>値と目標の</a:t>
            </a:r>
            <a:r>
              <a:rPr lang="ja-JP" altLang="en-US" sz="1600" dirty="0" smtClean="0">
                <a:latin typeface="Migu 1M" panose="020B0509020203020207" pitchFamily="49" charset="-128"/>
                <a:ea typeface="Migu 1M" panose="020B0509020203020207" pitchFamily="49" charset="-128"/>
              </a:rPr>
              <a:t>輝度値との差を偏差とし、</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走行体の旋回量</a:t>
            </a:r>
            <a:r>
              <a:rPr lang="ja-JP" altLang="en-US" sz="1600" dirty="0">
                <a:latin typeface="Migu 1M" panose="020B0509020203020207" pitchFamily="49" charset="-128"/>
                <a:ea typeface="Migu 1M" panose="020B0509020203020207" pitchFamily="49" charset="-128"/>
              </a:rPr>
              <a:t>を</a:t>
            </a:r>
            <a:r>
              <a:rPr lang="ja-JP" altLang="en-US" sz="1600" dirty="0" smtClean="0">
                <a:latin typeface="Migu 1M" panose="020B0509020203020207" pitchFamily="49" charset="-128"/>
                <a:ea typeface="Migu 1M" panose="020B0509020203020207" pitchFamily="49" charset="-128"/>
              </a:rPr>
              <a:t>操作量として算出している。</a:t>
            </a:r>
            <a:endParaRPr lang="en-US" altLang="ja-JP" sz="1600" dirty="0">
              <a:latin typeface="Migu 1M" panose="020B0509020203020207" pitchFamily="49" charset="-128"/>
              <a:ea typeface="Migu 1M" panose="020B0509020203020207" pitchFamily="49"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43319" y="2963904"/>
                <a:ext cx="5055996" cy="961315"/>
              </a:xfrm>
              <a:prstGeom prst="rect">
                <a:avLst/>
              </a:prstGeom>
              <a:noFill/>
              <a:ln>
                <a:solidFill>
                  <a:schemeClr val="accent1"/>
                </a:solidFill>
              </a:ln>
            </p:spPr>
            <p:txBody>
              <a:bodyPr wrap="square" rtlCol="0">
                <a:noAutofit/>
              </a:bodyPr>
              <a:lstStyle/>
              <a:p>
                <a:r>
                  <a:rPr kumimoji="1" lang="ja-JP" altLang="en-US" sz="2000" b="1" dirty="0" smtClean="0"/>
                  <a:t>操作量</a:t>
                </a:r>
                <a:r>
                  <a:rPr kumimoji="1" lang="ja-JP" altLang="en-US" sz="2000" dirty="0" smtClean="0"/>
                  <a:t> </a:t>
                </a:r>
                <a:r>
                  <a:rPr kumimoji="1" lang="en-US" altLang="ja-JP" sz="2000" dirty="0" smtClean="0"/>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a:rPr kumimoji="1" lang="en-US" altLang="ja-JP" sz="2000" b="0" i="1" smtClean="0">
                            <a:latin typeface="Cambria Math" panose="02040503050406030204" pitchFamily="18" charset="0"/>
                          </a:rPr>
                          <m:t>𝑝</m:t>
                        </m:r>
                      </m:sub>
                    </m:sSub>
                    <m:r>
                      <a:rPr kumimoji="1" lang="en-US" altLang="ja-JP" sz="2000" b="0" i="1" smtClean="0">
                        <a:latin typeface="Cambria Math" panose="02040503050406030204" pitchFamily="18" charset="0"/>
                      </a:rPr>
                      <m:t>𝑒</m:t>
                    </m:r>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a:rPr kumimoji="1" lang="en-US" altLang="ja-JP" sz="2000" b="0" i="1" smtClean="0">
                            <a:latin typeface="Cambria Math" panose="02040503050406030204" pitchFamily="18" charset="0"/>
                          </a:rPr>
                          <m:t>𝑖</m:t>
                        </m:r>
                      </m:sub>
                    </m:sSub>
                    <m:nary>
                      <m:naryPr>
                        <m:limLoc m:val="undOvr"/>
                        <m:subHide m:val="on"/>
                        <m:supHide m:val="on"/>
                        <m:ctrlPr>
                          <a:rPr kumimoji="1" lang="en-US" altLang="ja-JP" sz="2000" b="0" i="1" smtClean="0">
                            <a:latin typeface="Cambria Math" panose="02040503050406030204" pitchFamily="18" charset="0"/>
                          </a:rPr>
                        </m:ctrlPr>
                      </m:naryPr>
                      <m:sub/>
                      <m:sup/>
                      <m:e>
                        <m:r>
                          <a:rPr kumimoji="1" lang="en-US" altLang="ja-JP" sz="2000" b="0" i="1" smtClean="0">
                            <a:latin typeface="Cambria Math" panose="02040503050406030204" pitchFamily="18" charset="0"/>
                          </a:rPr>
                          <m:t>𝑒𝑑𝑡</m:t>
                        </m:r>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a:rPr kumimoji="1" lang="en-US" altLang="ja-JP" sz="2000" b="0" i="1" smtClean="0">
                                <a:latin typeface="Cambria Math" panose="02040503050406030204" pitchFamily="18" charset="0"/>
                              </a:rPr>
                              <m:t>𝑑</m:t>
                            </m:r>
                          </m:sub>
                        </m:sSub>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𝑑𝑒</m:t>
                            </m:r>
                          </m:num>
                          <m:den>
                            <m:r>
                              <a:rPr kumimoji="1" lang="en-US" altLang="ja-JP" sz="2000" b="0" i="1" smtClean="0">
                                <a:latin typeface="Cambria Math" panose="02040503050406030204" pitchFamily="18" charset="0"/>
                              </a:rPr>
                              <m:t>𝑑𝑡</m:t>
                            </m:r>
                          </m:den>
                        </m:f>
                      </m:e>
                    </m:nary>
                  </m:oMath>
                </a14:m>
                <a:endParaRPr kumimoji="1" lang="en-US" altLang="ja-JP" sz="2000" dirty="0" smtClean="0"/>
              </a:p>
              <a:p>
                <a:endParaRPr lang="en-US" altLang="ja-JP" sz="800" dirty="0" smtClean="0"/>
              </a:p>
              <a:p>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𝐾</m:t>
                        </m:r>
                      </m:e>
                      <m:sub>
                        <m:r>
                          <a:rPr lang="en-US" altLang="ja-JP" sz="1600" i="1">
                            <a:latin typeface="Cambria Math" panose="02040503050406030204" pitchFamily="18" charset="0"/>
                          </a:rPr>
                          <m:t>𝑝</m:t>
                        </m:r>
                      </m:sub>
                    </m:sSub>
                  </m:oMath>
                </a14:m>
                <a:r>
                  <a:rPr lang="en-US" altLang="ja-JP" sz="1600" dirty="0" smtClean="0"/>
                  <a:t> : </a:t>
                </a:r>
                <a:r>
                  <a:rPr lang="ja-JP" altLang="en-US" sz="1600" dirty="0" smtClean="0"/>
                  <a:t>比例ゲイン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𝐾</m:t>
                        </m:r>
                      </m:e>
                      <m:sub>
                        <m:r>
                          <a:rPr lang="en-US" altLang="ja-JP" sz="1600" i="1">
                            <a:latin typeface="Cambria Math" panose="02040503050406030204" pitchFamily="18" charset="0"/>
                          </a:rPr>
                          <m:t>𝑖</m:t>
                        </m:r>
                      </m:sub>
                    </m:sSub>
                  </m:oMath>
                </a14:m>
                <a:r>
                  <a:rPr lang="en-US" altLang="ja-JP" sz="1600" dirty="0" smtClean="0"/>
                  <a:t> : </a:t>
                </a:r>
                <a:r>
                  <a:rPr lang="ja-JP" altLang="en-US" sz="1600" dirty="0" smtClean="0"/>
                  <a:t>積分ゲイン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𝐾</m:t>
                        </m:r>
                      </m:e>
                      <m:sub>
                        <m:r>
                          <a:rPr lang="en-US" altLang="ja-JP" sz="1600" i="1">
                            <a:latin typeface="Cambria Math" panose="02040503050406030204" pitchFamily="18" charset="0"/>
                          </a:rPr>
                          <m:t>𝑑</m:t>
                        </m:r>
                      </m:sub>
                    </m:sSub>
                  </m:oMath>
                </a14:m>
                <a:r>
                  <a:rPr lang="en-US" altLang="ja-JP" sz="1600" dirty="0" smtClean="0"/>
                  <a:t> : </a:t>
                </a:r>
                <a:r>
                  <a:rPr lang="ja-JP" altLang="en-US" sz="1600" dirty="0" smtClean="0"/>
                  <a:t>微分ゲイン  </a:t>
                </a:r>
                <a14:m>
                  <m:oMath xmlns:m="http://schemas.openxmlformats.org/officeDocument/2006/math">
                    <m:r>
                      <a:rPr lang="en-US" altLang="ja-JP" sz="1600" i="1">
                        <a:latin typeface="Cambria Math" panose="02040503050406030204" pitchFamily="18" charset="0"/>
                      </a:rPr>
                      <m:t>𝑒</m:t>
                    </m:r>
                  </m:oMath>
                </a14:m>
                <a:r>
                  <a:rPr lang="en-US" altLang="ja-JP" sz="1600" dirty="0" smtClean="0"/>
                  <a:t> : </a:t>
                </a:r>
                <a:r>
                  <a:rPr lang="ja-JP" altLang="en-US" sz="1600" dirty="0" smtClean="0"/>
                  <a:t>偏差</a:t>
                </a:r>
                <a:endParaRPr lang="en-US" altLang="ja-JP" sz="16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43319" y="2963904"/>
                <a:ext cx="5055996" cy="961315"/>
              </a:xfrm>
              <a:prstGeom prst="rect">
                <a:avLst/>
              </a:prstGeom>
              <a:blipFill rotWithShape="0">
                <a:blip r:embed="rId3"/>
                <a:stretch>
                  <a:fillRect l="-1082" r="-240" b="-1250"/>
                </a:stretch>
              </a:blipFill>
              <a:ln>
                <a:solidFill>
                  <a:schemeClr val="accent1"/>
                </a:solidFill>
              </a:ln>
            </p:spPr>
            <p:txBody>
              <a:bodyPr/>
              <a:lstStyle/>
              <a:p>
                <a:r>
                  <a:rPr lang="ja-JP" altLang="en-US">
                    <a:noFill/>
                  </a:rPr>
                  <a:t> </a:t>
                </a:r>
              </a:p>
            </p:txBody>
          </p:sp>
        </mc:Fallback>
      </mc:AlternateContent>
      <p:sp>
        <p:nvSpPr>
          <p:cNvPr id="8" name="テキスト ボックス 31"/>
          <p:cNvSpPr txBox="1"/>
          <p:nvPr/>
        </p:nvSpPr>
        <p:spPr>
          <a:xfrm>
            <a:off x="343319" y="5657826"/>
            <a:ext cx="5628856" cy="1055636"/>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勢いよく尻尾を出すと、反動で走行体が倒れる可能性があるため、比例制御で操作せずに等速の</a:t>
            </a:r>
            <a:r>
              <a:rPr lang="en-US" altLang="ja-JP" sz="1600" dirty="0" smtClean="0">
                <a:latin typeface="Migu 1M" panose="020B0509020203020207" pitchFamily="49" charset="-128"/>
                <a:ea typeface="Migu 1M" panose="020B0509020203020207" pitchFamily="49" charset="-128"/>
              </a:rPr>
              <a:t>ON/OFF</a:t>
            </a:r>
            <a:r>
              <a:rPr lang="ja-JP" altLang="en-US" sz="1600" dirty="0" smtClean="0">
                <a:latin typeface="Migu 1M" panose="020B0509020203020207" pitchFamily="49" charset="-128"/>
                <a:ea typeface="Migu 1M" panose="020B0509020203020207" pitchFamily="49" charset="-128"/>
              </a:rPr>
              <a:t>制御で行う。</a:t>
            </a:r>
            <a:endParaRPr lang="en-US" altLang="ja-JP" sz="1600" dirty="0" smtClean="0">
              <a:latin typeface="Migu 1M" panose="020B0509020203020207" pitchFamily="49" charset="-128"/>
              <a:ea typeface="Migu 1M" panose="020B0509020203020207" pitchFamily="49" charset="-128"/>
            </a:endParaRPr>
          </a:p>
        </p:txBody>
      </p:sp>
      <p:sp>
        <p:nvSpPr>
          <p:cNvPr id="10" name="角丸四角形 9"/>
          <p:cNvSpPr/>
          <p:nvPr/>
        </p:nvSpPr>
        <p:spPr>
          <a:xfrm>
            <a:off x="234461" y="1260003"/>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ea typeface="Migu 1M" panose="020B0509020203020207"/>
              </a:rPr>
              <a:t>ライントレースを行う</a:t>
            </a:r>
            <a:endParaRPr kumimoji="1" lang="ja-JP" altLang="en-US" dirty="0">
              <a:ea typeface="Migu 1M" panose="020B0509020203020207"/>
            </a:endParaRPr>
          </a:p>
        </p:txBody>
      </p:sp>
      <p:sp>
        <p:nvSpPr>
          <p:cNvPr id="11" name="角丸四角形 10"/>
          <p:cNvSpPr/>
          <p:nvPr/>
        </p:nvSpPr>
        <p:spPr>
          <a:xfrm>
            <a:off x="343319" y="4815749"/>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ea typeface="Migu 1M" panose="020B0509020203020207"/>
              </a:rPr>
              <a:t>尻尾を出す</a:t>
            </a:r>
            <a:endParaRPr kumimoji="1" lang="ja-JP" altLang="en-US" dirty="0">
              <a:ea typeface="Migu 1M" panose="020B0509020203020207"/>
            </a:endParaRPr>
          </a:p>
        </p:txBody>
      </p:sp>
      <p:sp>
        <p:nvSpPr>
          <p:cNvPr id="12" name="角丸四角形 11"/>
          <p:cNvSpPr/>
          <p:nvPr/>
        </p:nvSpPr>
        <p:spPr>
          <a:xfrm>
            <a:off x="343319" y="6900062"/>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ea typeface="Migu 1M" panose="020B0509020203020207"/>
              </a:rPr>
              <a:t>後ろに倒れる</a:t>
            </a:r>
            <a:endParaRPr kumimoji="1" lang="ja-JP" altLang="en-US" dirty="0">
              <a:ea typeface="Migu 1M" panose="020B0509020203020207"/>
            </a:endParaRPr>
          </a:p>
        </p:txBody>
      </p:sp>
      <p:sp>
        <p:nvSpPr>
          <p:cNvPr id="13" name="角丸四角形 12"/>
          <p:cNvSpPr/>
          <p:nvPr/>
        </p:nvSpPr>
        <p:spPr>
          <a:xfrm>
            <a:off x="8439569" y="1260002"/>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Migu 1M" panose="020B0509020203020207"/>
              </a:rPr>
              <a:t>尻尾</a:t>
            </a:r>
            <a:r>
              <a:rPr lang="ja-JP" altLang="en-US" dirty="0" smtClean="0">
                <a:ea typeface="Migu 1M" panose="020B0509020203020207"/>
              </a:rPr>
              <a:t>で走行体を支える</a:t>
            </a:r>
            <a:endParaRPr kumimoji="1" lang="ja-JP" altLang="en-US" dirty="0">
              <a:ea typeface="Migu 1M" panose="020B0509020203020207"/>
            </a:endParaRPr>
          </a:p>
        </p:txBody>
      </p:sp>
      <p:sp>
        <p:nvSpPr>
          <p:cNvPr id="14" name="角丸四角形 13"/>
          <p:cNvSpPr/>
          <p:nvPr/>
        </p:nvSpPr>
        <p:spPr>
          <a:xfrm>
            <a:off x="8439566" y="3586330"/>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ea typeface="Migu 1M" panose="020B0509020203020207"/>
              </a:rPr>
              <a:t>尻尾を下げる</a:t>
            </a:r>
            <a:endParaRPr kumimoji="1" lang="ja-JP" altLang="en-US" dirty="0">
              <a:ea typeface="Migu 1M" panose="020B0509020203020207"/>
            </a:endParaRPr>
          </a:p>
        </p:txBody>
      </p:sp>
      <p:sp>
        <p:nvSpPr>
          <p:cNvPr id="15" name="角丸四角形 14"/>
          <p:cNvSpPr/>
          <p:nvPr/>
        </p:nvSpPr>
        <p:spPr>
          <a:xfrm>
            <a:off x="8439567" y="5741888"/>
            <a:ext cx="3359639"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ea typeface="Migu 1M" panose="020B0509020203020207"/>
              </a:rPr>
              <a:t>直進する</a:t>
            </a:r>
            <a:endParaRPr kumimoji="1" lang="ja-JP" altLang="en-US" dirty="0">
              <a:ea typeface="Migu 1M" panose="020B0509020203020207"/>
            </a:endParaRPr>
          </a:p>
        </p:txBody>
      </p:sp>
      <p:sp>
        <p:nvSpPr>
          <p:cNvPr id="16" name="テキスト ボックス 31"/>
          <p:cNvSpPr txBox="1"/>
          <p:nvPr/>
        </p:nvSpPr>
        <p:spPr>
          <a:xfrm>
            <a:off x="8439567" y="2102459"/>
            <a:ext cx="5886033" cy="1094783"/>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尻尾の制御を比例制御で行い、走行体を支える。</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また、尻尾で支えきれずに転倒するのを防ぐため、目標値以上と目標値以下の場合で</a:t>
            </a:r>
            <a:r>
              <a:rPr lang="en-US" altLang="ja-JP" sz="1600" dirty="0" smtClean="0">
                <a:latin typeface="Migu 1M" panose="020B0509020203020207" pitchFamily="49" charset="-128"/>
                <a:ea typeface="Migu 1M" panose="020B0509020203020207" pitchFamily="49" charset="-128"/>
              </a:rPr>
              <a:t>2</a:t>
            </a:r>
            <a:r>
              <a:rPr lang="ja-JP" altLang="en-US" sz="1600" dirty="0">
                <a:latin typeface="Migu 1M" panose="020B0509020203020207" pitchFamily="49" charset="-128"/>
                <a:ea typeface="Migu 1M" panose="020B0509020203020207" pitchFamily="49" charset="-128"/>
              </a:rPr>
              <a:t>種類の比例ゲインを</a:t>
            </a:r>
            <a:r>
              <a:rPr lang="ja-JP" altLang="en-US" sz="1600" dirty="0" smtClean="0">
                <a:latin typeface="Migu 1M" panose="020B0509020203020207" pitchFamily="49" charset="-128"/>
                <a:ea typeface="Migu 1M" panose="020B0509020203020207" pitchFamily="49" charset="-128"/>
              </a:rPr>
              <a:t>用意し、支える方向の</a:t>
            </a:r>
            <a:r>
              <a:rPr lang="ja-JP" altLang="en-US" sz="1600" dirty="0">
                <a:latin typeface="Migu 1M" panose="020B0509020203020207" pitchFamily="49" charset="-128"/>
                <a:ea typeface="Migu 1M" panose="020B0509020203020207" pitchFamily="49" charset="-128"/>
              </a:rPr>
              <a:t>比例</a:t>
            </a:r>
            <a:r>
              <a:rPr lang="ja-JP" altLang="en-US" sz="1600" dirty="0" smtClean="0">
                <a:latin typeface="Migu 1M" panose="020B0509020203020207" pitchFamily="49" charset="-128"/>
                <a:ea typeface="Migu 1M" panose="020B0509020203020207" pitchFamily="49" charset="-128"/>
              </a:rPr>
              <a:t>ゲインを高めに設定する。</a:t>
            </a:r>
            <a:endParaRPr lang="en-US" altLang="ja-JP" sz="1600" dirty="0" smtClean="0">
              <a:latin typeface="Migu 1M" panose="020B0509020203020207" pitchFamily="49" charset="-128"/>
              <a:ea typeface="Migu 1M" panose="020B0509020203020207" pitchFamily="49" charset="-128"/>
            </a:endParaRPr>
          </a:p>
          <a:p>
            <a:endParaRPr lang="en-US" altLang="ja-JP" sz="1600" dirty="0">
              <a:latin typeface="Migu 1M" panose="020B0509020203020207" pitchFamily="49" charset="-128"/>
              <a:ea typeface="Migu 1M" panose="020B0509020203020207" pitchFamily="49" charset="-128"/>
            </a:endParaRPr>
          </a:p>
        </p:txBody>
      </p:sp>
      <p:sp>
        <p:nvSpPr>
          <p:cNvPr id="17" name="テキスト ボックス 31"/>
          <p:cNvSpPr txBox="1"/>
          <p:nvPr/>
        </p:nvSpPr>
        <p:spPr>
          <a:xfrm>
            <a:off x="8439567" y="6588871"/>
            <a:ext cx="6076534" cy="1419768"/>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直進を行うときにはモーターのエンコーダー値を用いる。</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左右のモーターに対して同じ出力を設定した場合、個々のモーターの特性によってズレが生じる。そこで、左右のモーターのエンコーダー値を比較し、値の低い方のモーターの出力をわずかに高くする。</a:t>
            </a:r>
            <a:endParaRPr lang="en-US" altLang="ja-JP" sz="1600" dirty="0" smtClean="0">
              <a:latin typeface="Migu 1M" panose="020B0509020203020207" pitchFamily="49" charset="-128"/>
              <a:ea typeface="Migu 1M" panose="020B0509020203020207" pitchFamily="49" charset="-128"/>
            </a:endParaRPr>
          </a:p>
        </p:txBody>
      </p:sp>
      <p:sp>
        <p:nvSpPr>
          <p:cNvPr id="18" name="テキスト ボックス 31"/>
          <p:cNvSpPr txBox="1"/>
          <p:nvPr/>
        </p:nvSpPr>
        <p:spPr>
          <a:xfrm>
            <a:off x="234461" y="7742138"/>
            <a:ext cx="5409781" cy="1382811"/>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倒立振子ライブラリを使用し、倒立</a:t>
            </a:r>
            <a:r>
              <a:rPr lang="ja-JP" altLang="en-US" sz="1600" dirty="0">
                <a:latin typeface="Migu 1M" panose="020B0509020203020207" pitchFamily="49" charset="-128"/>
                <a:ea typeface="Migu 1M" panose="020B0509020203020207" pitchFamily="49" charset="-128"/>
              </a:rPr>
              <a:t>している状態から後ろに</a:t>
            </a:r>
            <a:r>
              <a:rPr lang="ja-JP" altLang="en-US" sz="1600" dirty="0" smtClean="0">
                <a:latin typeface="Migu 1M" panose="020B0509020203020207" pitchFamily="49" charset="-128"/>
                <a:ea typeface="Migu 1M" panose="020B0509020203020207" pitchFamily="49" charset="-128"/>
              </a:rPr>
              <a:t>倒れる。倒立ライブラリのパラメータのジャイロセンサーのオフセット値を</a:t>
            </a:r>
            <a:r>
              <a:rPr lang="ja-JP" altLang="en-US" sz="1600" dirty="0">
                <a:latin typeface="Migu 1M" panose="020B0509020203020207" pitchFamily="49" charset="-128"/>
                <a:ea typeface="Migu 1M" panose="020B0509020203020207" pitchFamily="49" charset="-128"/>
              </a:rPr>
              <a:t>数ミリ</a:t>
            </a:r>
            <a:r>
              <a:rPr lang="ja-JP" altLang="en-US" sz="1600" dirty="0" smtClean="0">
                <a:latin typeface="Migu 1M" panose="020B0509020203020207" pitchFamily="49" charset="-128"/>
                <a:ea typeface="Migu 1M" panose="020B0509020203020207" pitchFamily="49" charset="-128"/>
              </a:rPr>
              <a:t>秒間だけ負の値にする。それにより、後ろに倒れた状態を目指すように走行する。</a:t>
            </a:r>
            <a:endParaRPr lang="en-US" altLang="ja-JP" sz="1600" dirty="0" smtClean="0">
              <a:latin typeface="Migu 1M" panose="020B0509020203020207" pitchFamily="49" charset="-128"/>
              <a:ea typeface="Migu 1M" panose="020B0509020203020207" pitchFamily="49" charset="-128"/>
            </a:endParaRPr>
          </a:p>
        </p:txBody>
      </p:sp>
      <p:sp>
        <p:nvSpPr>
          <p:cNvPr id="19" name="角丸四角形 18"/>
          <p:cNvSpPr/>
          <p:nvPr/>
        </p:nvSpPr>
        <p:spPr>
          <a:xfrm>
            <a:off x="8439567" y="8219194"/>
            <a:ext cx="3676233" cy="655477"/>
          </a:xfrm>
          <a:prstGeom prst="roundRect">
            <a:avLst/>
          </a:prstGeom>
          <a:solidFill>
            <a:srgbClr val="B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ea typeface="Migu 1M" panose="020B0509020203020207"/>
              </a:rPr>
              <a:t>ゲートの通過を判断する</a:t>
            </a:r>
            <a:endParaRPr kumimoji="1" lang="ja-JP" altLang="en-US" dirty="0">
              <a:ea typeface="Migu 1M" panose="020B0509020203020207"/>
            </a:endParaRPr>
          </a:p>
        </p:txBody>
      </p:sp>
      <p:sp>
        <p:nvSpPr>
          <p:cNvPr id="20" name="テキスト ボックス 31"/>
          <p:cNvSpPr txBox="1"/>
          <p:nvPr/>
        </p:nvSpPr>
        <p:spPr>
          <a:xfrm>
            <a:off x="8439567" y="9085226"/>
            <a:ext cx="6076534" cy="1419768"/>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ゲートの通過は、左右のモーターのエンコーダ値が一定の回転角度を超えたかで判断する。</a:t>
            </a:r>
            <a:endParaRPr lang="en-US" altLang="ja-JP" sz="1600" dirty="0" smtClean="0">
              <a:latin typeface="Migu 1M" panose="020B0509020203020207" pitchFamily="49" charset="-128"/>
              <a:ea typeface="Migu 1M" panose="020B0509020203020207" pitchFamily="49" charset="-128"/>
            </a:endParaRPr>
          </a:p>
        </p:txBody>
      </p:sp>
      <p:sp>
        <p:nvSpPr>
          <p:cNvPr id="21" name="テキスト ボックス 31"/>
          <p:cNvSpPr txBox="1"/>
          <p:nvPr/>
        </p:nvSpPr>
        <p:spPr>
          <a:xfrm>
            <a:off x="8397593" y="4417501"/>
            <a:ext cx="5886033" cy="1094783"/>
          </a:xfrm>
          <a:prstGeom prst="rect">
            <a:avLst/>
          </a:prstGeom>
          <a:noFill/>
        </p:spPr>
        <p:txBody>
          <a:bodyPr wrap="square" rtlCol="0">
            <a:noAutofit/>
          </a:bodyPr>
          <a:lstStyle/>
          <a:p>
            <a:r>
              <a:rPr lang="ja-JP" altLang="en-US" sz="1600" dirty="0" smtClean="0">
                <a:latin typeface="Migu 1M" panose="020B0509020203020207" pitchFamily="49" charset="-128"/>
                <a:ea typeface="Migu 1M" panose="020B0509020203020207" pitchFamily="49" charset="-128"/>
              </a:rPr>
              <a:t>比例制御の目標値を</a:t>
            </a:r>
            <a:r>
              <a:rPr lang="en-US" altLang="ja-JP" sz="1600" dirty="0" smtClean="0">
                <a:latin typeface="Migu 1M" panose="020B0509020203020207" pitchFamily="49" charset="-128"/>
                <a:ea typeface="Migu 1M" panose="020B0509020203020207" pitchFamily="49" charset="-128"/>
              </a:rPr>
              <a:t>5</a:t>
            </a:r>
            <a:r>
              <a:rPr lang="ja-JP" altLang="en-US" sz="1600" dirty="0" smtClean="0">
                <a:latin typeface="Migu 1M" panose="020B0509020203020207" pitchFamily="49" charset="-128"/>
                <a:ea typeface="Migu 1M" panose="020B0509020203020207" pitchFamily="49" charset="-128"/>
              </a:rPr>
              <a:t>秒程度の時間をかけて変化させ、ゆっくりと尻尾を下げる</a:t>
            </a:r>
            <a:endParaRPr lang="en-US" altLang="ja-JP" sz="1600" dirty="0" smtClean="0">
              <a:latin typeface="Migu 1M" panose="020B0509020203020207" pitchFamily="49" charset="-128"/>
              <a:ea typeface="Migu 1M" panose="020B0509020203020207" pitchFamily="49" charset="-128"/>
            </a:endParaRPr>
          </a:p>
          <a:p>
            <a:endParaRPr lang="en-US" altLang="ja-JP" sz="1600" dirty="0">
              <a:latin typeface="Migu 1M" panose="020B0509020203020207" pitchFamily="49" charset="-128"/>
              <a:ea typeface="Migu 1M" panose="020B0509020203020207" pitchFamily="49" charset="-128"/>
            </a:endParaRPr>
          </a:p>
        </p:txBody>
      </p:sp>
    </p:spTree>
    <p:extLst>
      <p:ext uri="{BB962C8B-B14F-4D97-AF65-F5344CB8AC3E}">
        <p14:creationId xmlns:p14="http://schemas.microsoft.com/office/powerpoint/2010/main" val="3169118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5823</TotalTime>
  <Words>1026</Words>
  <Application>Microsoft Office PowerPoint</Application>
  <PresentationFormat>ユーザー設定</PresentationFormat>
  <Paragraphs>125</Paragraphs>
  <Slides>3</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Migu 1M</vt:lpstr>
      <vt:lpstr>Migu 1M Regular</vt:lpstr>
      <vt:lpstr>ＭＳ Ｐゴシック</vt:lpstr>
      <vt:lpstr>Arial</vt:lpstr>
      <vt:lpstr>Calibri</vt:lpstr>
      <vt:lpstr>Cambria Math</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自主ゼミ</dc:creator>
  <cp:lastModifiedBy>中井智己</cp:lastModifiedBy>
  <cp:revision>418</cp:revision>
  <cp:lastPrinted>2016-08-30T05:51:45Z</cp:lastPrinted>
  <dcterms:created xsi:type="dcterms:W3CDTF">2015-07-10T12:32:30Z</dcterms:created>
  <dcterms:modified xsi:type="dcterms:W3CDTF">2016-08-30T20:05:14Z</dcterms:modified>
</cp:coreProperties>
</file>