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7" r:id="rId3"/>
    <p:sldId id="322" r:id="rId4"/>
    <p:sldId id="320" r:id="rId5"/>
    <p:sldId id="321" r:id="rId6"/>
    <p:sldId id="326" r:id="rId7"/>
    <p:sldId id="327" r:id="rId8"/>
    <p:sldId id="328" r:id="rId9"/>
    <p:sldId id="318" r:id="rId10"/>
    <p:sldId id="313" r:id="rId11"/>
    <p:sldId id="312" r:id="rId12"/>
    <p:sldId id="314" r:id="rId13"/>
    <p:sldId id="316" r:id="rId14"/>
    <p:sldId id="315" r:id="rId15"/>
    <p:sldId id="319" r:id="rId16"/>
    <p:sldId id="325" r:id="rId17"/>
    <p:sldId id="323" r:id="rId18"/>
    <p:sldId id="324" r:id="rId19"/>
    <p:sldId id="331" r:id="rId20"/>
    <p:sldId id="33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80E"/>
    <a:srgbClr val="2DED15"/>
    <a:srgbClr val="CE7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D54F2-45BC-3644-B0DF-2A13A87B1C02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68573-5371-864B-8398-EF47C6AA1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2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5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C3FB-7F68-0C40-A651-9A84C6FB597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429" y="-431083"/>
            <a:ext cx="800036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visualization</a:t>
            </a:r>
            <a:r>
              <a:rPr lang="en-US" dirty="0" smtClean="0"/>
              <a:t>: principles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55678"/>
            <a:ext cx="6400800" cy="802321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rgbClr val="CE7D0D"/>
                </a:solidFill>
              </a:rPr>
              <a:t>Bioinformatics Week </a:t>
            </a:r>
            <a:r>
              <a:rPr lang="en-US" dirty="0">
                <a:solidFill>
                  <a:srgbClr val="CE7D0D"/>
                </a:solidFill>
              </a:rPr>
              <a:t>5</a:t>
            </a:r>
            <a:r>
              <a:rPr lang="en-US" smtClean="0">
                <a:solidFill>
                  <a:srgbClr val="CE7D0D"/>
                </a:solidFill>
              </a:rPr>
              <a:t> </a:t>
            </a:r>
            <a:r>
              <a:rPr lang="en-US" dirty="0">
                <a:solidFill>
                  <a:srgbClr val="CE7D0D"/>
                </a:solidFill>
              </a:rPr>
              <a:t>Day </a:t>
            </a:r>
            <a:r>
              <a:rPr lang="en-US" dirty="0" smtClean="0">
                <a:solidFill>
                  <a:srgbClr val="CE7D0D"/>
                </a:solidFill>
              </a:rPr>
              <a:t>2  </a:t>
            </a:r>
            <a:r>
              <a:rPr lang="en-US" dirty="0">
                <a:solidFill>
                  <a:srgbClr val="CE7D0D"/>
                </a:solidFill>
              </a:rPr>
              <a:t/>
            </a:r>
            <a:br>
              <a:rPr lang="en-US" dirty="0">
                <a:solidFill>
                  <a:srgbClr val="CE7D0D"/>
                </a:solidFill>
              </a:rPr>
            </a:br>
            <a:r>
              <a:rPr lang="en-US" dirty="0" smtClean="0"/>
              <a:t>Jesse Zaneveld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0"/>
            <a:ext cx="9144000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74" y="1374968"/>
            <a:ext cx="3540123" cy="29125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47918" y="6573866"/>
            <a:ext cx="3196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E7D0D"/>
                </a:solidFill>
              </a:rPr>
              <a:t>Source:</a:t>
            </a:r>
            <a:r>
              <a:rPr lang="en-US" sz="1200" dirty="0" smtClean="0"/>
              <a:t> https</a:t>
            </a:r>
            <a:r>
              <a:rPr lang="en-US" sz="1200" dirty="0"/>
              <a:t>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Chartjunk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99" y="1672463"/>
            <a:ext cx="2925650" cy="238706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-349526"/>
            <a:ext cx="800036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ink ratio</a:t>
            </a:r>
            <a:r>
              <a:rPr lang="en-US" dirty="0" smtClean="0"/>
              <a:t>: </a:t>
            </a:r>
            <a:r>
              <a:rPr lang="en-US" dirty="0" err="1" smtClean="0"/>
              <a:t>Chartjunk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6951" y="4660353"/>
            <a:ext cx="319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only get 1,2,4,8,16 from this</a:t>
            </a:r>
          </a:p>
          <a:p>
            <a:r>
              <a:rPr lang="en-US" dirty="0" smtClean="0"/>
              <a:t>busy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8437" y="5934670"/>
            <a:ext cx="6418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complete yearlong life cycle of the </a:t>
            </a:r>
            <a:r>
              <a:rPr lang="en-US" i="1" dirty="0" err="1"/>
              <a:t>Popillia</a:t>
            </a:r>
            <a:r>
              <a:rPr lang="en-US" i="1" dirty="0"/>
              <a:t> japonica </a:t>
            </a:r>
            <a:r>
              <a:rPr lang="en-US" dirty="0"/>
              <a:t>Newman (the Japanese Beetle) L. Hugh Newman, Man and Insects (London, 1965), pp. 104-105. Cited by Edward R. </a:t>
            </a:r>
            <a:r>
              <a:rPr lang="en-US" dirty="0" err="1"/>
              <a:t>Tufte</a:t>
            </a:r>
            <a:r>
              <a:rPr lang="en-US" dirty="0"/>
              <a:t>, (1991) p.110.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" y="1106833"/>
            <a:ext cx="9160791" cy="467200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08063" y="-349526"/>
            <a:ext cx="8577634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visualization</a:t>
            </a:r>
            <a:r>
              <a:rPr lang="en-US" dirty="0" smtClean="0"/>
              <a:t>: Time and Space</a:t>
            </a:r>
            <a:endParaRPr lang="en-US" dirty="0">
              <a:solidFill>
                <a:srgbClr val="CE7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8437" y="5599009"/>
            <a:ext cx="6418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Charles Joseph </a:t>
            </a:r>
            <a:r>
              <a:rPr lang="en-US" b="1" dirty="0" err="1" smtClean="0"/>
              <a:t>Minard</a:t>
            </a:r>
            <a:r>
              <a:rPr lang="en-US" dirty="0" smtClean="0"/>
              <a:t>.  Line width shows size of </a:t>
            </a:r>
            <a:r>
              <a:rPr lang="en-US" dirty="0" err="1" smtClean="0"/>
              <a:t>Napolean’s</a:t>
            </a:r>
            <a:r>
              <a:rPr lang="en-US" dirty="0" smtClean="0"/>
              <a:t> Grand </a:t>
            </a:r>
            <a:r>
              <a:rPr lang="en-US" dirty="0" err="1" smtClean="0"/>
              <a:t>Armée</a:t>
            </a:r>
            <a:r>
              <a:rPr lang="en-US" dirty="0" smtClean="0"/>
              <a:t> during the invasion of Russia and the retreat.  Temperature scale links to temperatures encountered during the retreat. 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08063" y="-349526"/>
            <a:ext cx="8577634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visualization</a:t>
            </a:r>
            <a:r>
              <a:rPr lang="en-US" dirty="0" smtClean="0"/>
              <a:t>: Time and Space</a:t>
            </a:r>
            <a:endParaRPr lang="en-US" dirty="0">
              <a:solidFill>
                <a:srgbClr val="CE7D0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0"/>
            <a:ext cx="9144000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08063" y="-349526"/>
            <a:ext cx="8577634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visualization</a:t>
            </a:r>
            <a:r>
              <a:rPr lang="en-US" dirty="0" smtClean="0"/>
              <a:t>: Small multiples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84449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baseline="30000" dirty="0"/>
          </a:p>
          <a:p>
            <a:r>
              <a:rPr lang="en-US" baseline="30000" dirty="0"/>
              <a:t>A. </a:t>
            </a:r>
            <a:r>
              <a:rPr lang="en-US" baseline="30000" dirty="0" err="1"/>
              <a:t>Ghizzo</a:t>
            </a:r>
            <a:r>
              <a:rPr lang="en-US" baseline="30000" dirty="0"/>
              <a:t>, B. </a:t>
            </a:r>
            <a:r>
              <a:rPr lang="en-US" baseline="30000" dirty="0" err="1"/>
              <a:t>Izrar</a:t>
            </a:r>
            <a:r>
              <a:rPr lang="en-US" baseline="30000" dirty="0"/>
              <a:t>, P. </a:t>
            </a:r>
            <a:r>
              <a:rPr lang="en-US" baseline="30000" dirty="0" err="1"/>
              <a:t>Betrand</a:t>
            </a:r>
            <a:r>
              <a:rPr lang="en-US" baseline="30000" dirty="0"/>
              <a:t>, E. </a:t>
            </a:r>
            <a:r>
              <a:rPr lang="en-US" baseline="30000" dirty="0" err="1"/>
              <a:t>Fijalkow</a:t>
            </a:r>
            <a:r>
              <a:rPr lang="en-US" baseline="30000" dirty="0"/>
              <a:t>, M. R. </a:t>
            </a:r>
            <a:r>
              <a:rPr lang="en-US" baseline="30000" dirty="0" err="1"/>
              <a:t>Feix</a:t>
            </a:r>
            <a:r>
              <a:rPr lang="en-US" baseline="30000" dirty="0"/>
              <a:t>, and M. </a:t>
            </a:r>
            <a:r>
              <a:rPr lang="en-US" baseline="30000" dirty="0" err="1"/>
              <a:t>Shoucri</a:t>
            </a:r>
            <a:r>
              <a:rPr lang="en-US" baseline="30000" dirty="0"/>
              <a:t>, "Stability of Bernstein-Greene-</a:t>
            </a:r>
            <a:r>
              <a:rPr lang="en-US" baseline="30000" dirty="0" err="1"/>
              <a:t>Kruskal</a:t>
            </a:r>
            <a:r>
              <a:rPr lang="en-US" baseline="30000" dirty="0"/>
              <a:t> Plasma </a:t>
            </a:r>
            <a:r>
              <a:rPr lang="en-US" baseline="30000" dirty="0" err="1"/>
              <a:t>Equilibria</a:t>
            </a:r>
            <a:r>
              <a:rPr lang="en-US" baseline="30000" dirty="0"/>
              <a:t>: Numerical Experiments Over a Long Time," </a:t>
            </a:r>
            <a:r>
              <a:rPr lang="en-US" i="1" baseline="30000" dirty="0"/>
              <a:t>Physics of Fluids</a:t>
            </a:r>
            <a:r>
              <a:rPr lang="en-US" baseline="30000" dirty="0"/>
              <a:t>, 31 (January 1988).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7200" y="6518670"/>
            <a:ext cx="55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Source:</a:t>
            </a:r>
            <a:r>
              <a:rPr lang="en-US" dirty="0" smtClean="0"/>
              <a:t> </a:t>
            </a:r>
            <a:r>
              <a:rPr lang="en-US" sz="1200" dirty="0"/>
              <a:t>http://</a:t>
            </a:r>
            <a:r>
              <a:rPr lang="en-US" sz="1200" dirty="0" err="1"/>
              <a:t>homes.cs.washington.edu</a:t>
            </a:r>
            <a:r>
              <a:rPr lang="en-US" sz="1200" dirty="0"/>
              <a:t>/~</a:t>
            </a:r>
            <a:r>
              <a:rPr lang="en-US" sz="1200" dirty="0" err="1"/>
              <a:t>jheer</a:t>
            </a:r>
            <a:r>
              <a:rPr lang="en-US" sz="1200" dirty="0"/>
              <a:t>//files/zoo/</a:t>
            </a:r>
            <a:r>
              <a:rPr lang="en-US" sz="1200" dirty="0" err="1"/>
              <a:t>small_multiples.png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17600"/>
            <a:ext cx="8128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08063" y="-349526"/>
            <a:ext cx="8577634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visualization</a:t>
            </a:r>
            <a:r>
              <a:rPr lang="en-US" dirty="0" smtClean="0"/>
              <a:t>: Small multiples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84449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baseline="30000" dirty="0"/>
          </a:p>
          <a:p>
            <a:r>
              <a:rPr lang="en-US" baseline="30000" dirty="0"/>
              <a:t>A. </a:t>
            </a:r>
            <a:r>
              <a:rPr lang="en-US" baseline="30000" dirty="0" err="1"/>
              <a:t>Ghizzo</a:t>
            </a:r>
            <a:r>
              <a:rPr lang="en-US" baseline="30000" dirty="0"/>
              <a:t>, B. </a:t>
            </a:r>
            <a:r>
              <a:rPr lang="en-US" baseline="30000" dirty="0" err="1"/>
              <a:t>Izrar</a:t>
            </a:r>
            <a:r>
              <a:rPr lang="en-US" baseline="30000" dirty="0"/>
              <a:t>, P. </a:t>
            </a:r>
            <a:r>
              <a:rPr lang="en-US" baseline="30000" dirty="0" err="1"/>
              <a:t>Betrand</a:t>
            </a:r>
            <a:r>
              <a:rPr lang="en-US" baseline="30000" dirty="0"/>
              <a:t>, E. </a:t>
            </a:r>
            <a:r>
              <a:rPr lang="en-US" baseline="30000" dirty="0" err="1"/>
              <a:t>Fijalkow</a:t>
            </a:r>
            <a:r>
              <a:rPr lang="en-US" baseline="30000" dirty="0"/>
              <a:t>, M. R. </a:t>
            </a:r>
            <a:r>
              <a:rPr lang="en-US" baseline="30000" dirty="0" err="1"/>
              <a:t>Feix</a:t>
            </a:r>
            <a:r>
              <a:rPr lang="en-US" baseline="30000" dirty="0"/>
              <a:t>, and M. </a:t>
            </a:r>
            <a:r>
              <a:rPr lang="en-US" baseline="30000" dirty="0" err="1"/>
              <a:t>Shoucri</a:t>
            </a:r>
            <a:r>
              <a:rPr lang="en-US" baseline="30000" dirty="0"/>
              <a:t>, "Stability of Bernstein-Greene-</a:t>
            </a:r>
            <a:r>
              <a:rPr lang="en-US" baseline="30000" dirty="0" err="1"/>
              <a:t>Kruskal</a:t>
            </a:r>
            <a:r>
              <a:rPr lang="en-US" baseline="30000" dirty="0"/>
              <a:t> Plasma </a:t>
            </a:r>
            <a:r>
              <a:rPr lang="en-US" baseline="30000" dirty="0" err="1"/>
              <a:t>Equilibria</a:t>
            </a:r>
            <a:r>
              <a:rPr lang="en-US" baseline="30000" dirty="0"/>
              <a:t>: Numerical Experiments Over a Long Time," </a:t>
            </a:r>
            <a:r>
              <a:rPr lang="en-US" i="1" baseline="30000" dirty="0"/>
              <a:t>Physics of Fluids</a:t>
            </a:r>
            <a:r>
              <a:rPr lang="en-US" baseline="30000" dirty="0"/>
              <a:t>, 31 (January 1988).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800"/>
            <a:ext cx="7334547" cy="5599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0" y="65186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Source:</a:t>
            </a:r>
            <a:r>
              <a:rPr lang="en-US" dirty="0" smtClean="0"/>
              <a:t> </a:t>
            </a:r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www.gretchenpeterson.com</a:t>
            </a:r>
            <a:r>
              <a:rPr lang="en-US" sz="1200" dirty="0"/>
              <a:t>/blog/archives/876</a:t>
            </a:r>
          </a:p>
        </p:txBody>
      </p:sp>
    </p:spTree>
    <p:extLst>
      <p:ext uri="{BB962C8B-B14F-4D97-AF65-F5344CB8AC3E}">
        <p14:creationId xmlns:p14="http://schemas.microsoft.com/office/powerpoint/2010/main" val="1259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08063" y="-349526"/>
            <a:ext cx="8577634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visualization</a:t>
            </a:r>
            <a:r>
              <a:rPr lang="en-US" dirty="0" smtClean="0"/>
              <a:t>: Micro/Macro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65186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Source:</a:t>
            </a:r>
            <a:r>
              <a:rPr lang="en-US" dirty="0" smtClean="0"/>
              <a:t> </a:t>
            </a:r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www.gretchenpeterson.com</a:t>
            </a:r>
            <a:r>
              <a:rPr lang="en-US" sz="1200" dirty="0"/>
              <a:t>/blog/archives/876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1821" y="1724330"/>
            <a:ext cx="7079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Micro/Macro views: </a:t>
            </a:r>
          </a:p>
          <a:p>
            <a:r>
              <a:rPr lang="en-US" dirty="0" smtClean="0"/>
              <a:t>Allow viewers to see the </a:t>
            </a:r>
            <a:r>
              <a:rPr lang="en-US" b="1" dirty="0" smtClean="0"/>
              <a:t>main trend </a:t>
            </a:r>
            <a:r>
              <a:rPr lang="en-US" dirty="0" smtClean="0"/>
              <a:t>quickly </a:t>
            </a:r>
            <a:r>
              <a:rPr lang="en-US" u="sng" dirty="0" smtClean="0"/>
              <a:t>but</a:t>
            </a:r>
            <a:r>
              <a:rPr lang="en-US" dirty="0" smtClean="0"/>
              <a:t> retain the ability </a:t>
            </a:r>
            <a:r>
              <a:rPr lang="en-US" b="1" dirty="0" smtClean="0"/>
              <a:t>zoom in</a:t>
            </a:r>
          </a:p>
          <a:p>
            <a:r>
              <a:rPr lang="en-US" b="1" dirty="0" smtClean="0"/>
              <a:t> and study all the individual data</a:t>
            </a:r>
            <a:r>
              <a:rPr lang="en-US" dirty="0" smtClean="0"/>
              <a:t>, potentially noticing other trends.</a:t>
            </a:r>
          </a:p>
        </p:txBody>
      </p:sp>
    </p:spTree>
    <p:extLst>
      <p:ext uri="{BB962C8B-B14F-4D97-AF65-F5344CB8AC3E}">
        <p14:creationId xmlns:p14="http://schemas.microsoft.com/office/powerpoint/2010/main" val="28368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08063" y="-349526"/>
            <a:ext cx="8577634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visualization</a:t>
            </a:r>
            <a:r>
              <a:rPr lang="en-US" dirty="0" smtClean="0"/>
              <a:t>: Micro/Macro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9201" y="6518670"/>
            <a:ext cx="6254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Source:</a:t>
            </a:r>
            <a:r>
              <a:rPr lang="en-US" dirty="0" smtClean="0"/>
              <a:t> </a:t>
            </a:r>
            <a:r>
              <a:rPr lang="en-US" sz="1200" dirty="0"/>
              <a:t>http://www2.cs.uregina.ca/~</a:t>
            </a:r>
            <a:r>
              <a:rPr lang="en-US" sz="1200" dirty="0" err="1"/>
              <a:t>rbm</a:t>
            </a:r>
            <a:r>
              <a:rPr lang="en-US" sz="1200" dirty="0"/>
              <a:t>/cs100/notes/</a:t>
            </a:r>
            <a:r>
              <a:rPr lang="en-US" sz="1200" dirty="0" smtClean="0"/>
              <a:t>spreadsheets/</a:t>
            </a:r>
            <a:r>
              <a:rPr lang="en-US" sz="1200" dirty="0" err="1" smtClean="0"/>
              <a:t>tufte_paper.html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349678" y="801000"/>
            <a:ext cx="6444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</a:t>
            </a:r>
            <a:r>
              <a:rPr lang="en-US" b="1" dirty="0" smtClean="0"/>
              <a:t>main trend </a:t>
            </a:r>
            <a:r>
              <a:rPr lang="en-US" dirty="0" smtClean="0"/>
              <a:t>quickly</a:t>
            </a:r>
          </a:p>
          <a:p>
            <a:endParaRPr lang="en-US" dirty="0"/>
          </a:p>
          <a:p>
            <a:r>
              <a:rPr lang="en-US" dirty="0" smtClean="0"/>
              <a:t>but still </a:t>
            </a:r>
            <a:r>
              <a:rPr lang="en-US" b="1" dirty="0" smtClean="0"/>
              <a:t>zoom in and study all the individual data </a:t>
            </a:r>
            <a:r>
              <a:rPr lang="en-US" dirty="0" smtClean="0"/>
              <a:t>(nothing hidden)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7" y="1864139"/>
            <a:ext cx="8943013" cy="4031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041" y="61749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909" y="5851801"/>
            <a:ext cx="7235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Sunspots.</a:t>
            </a:r>
            <a:r>
              <a:rPr lang="en-US" sz="1400" dirty="0" smtClean="0"/>
              <a:t> Diagram </a:t>
            </a:r>
            <a:r>
              <a:rPr lang="en-US" sz="1400" dirty="0"/>
              <a:t>by David H. Hathaway, Marshall Space Flight Center, NASA</a:t>
            </a:r>
          </a:p>
        </p:txBody>
      </p:sp>
    </p:spTree>
    <p:extLst>
      <p:ext uri="{BB962C8B-B14F-4D97-AF65-F5344CB8AC3E}">
        <p14:creationId xmlns:p14="http://schemas.microsoft.com/office/powerpoint/2010/main" val="9395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14741"/>
            <a:ext cx="800036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A980E"/>
                </a:solidFill>
              </a:rPr>
              <a:t>Pre-attentive attributes</a:t>
            </a:r>
            <a:endParaRPr lang="en-US" dirty="0">
              <a:solidFill>
                <a:srgbClr val="FA980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18403" y="1255284"/>
            <a:ext cx="251297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Colin Ware at the Visualization Lab at University of New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Hampshire also has some  interesting guidelines and books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on the psychology of data visualization.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Readers observing graphics varying in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reattentive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attributes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(pictured) can detect</a:t>
            </a:r>
          </a:p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categorical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differences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 &lt; 10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even when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 trying.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Screen Shot 2017-01-18 at 4.1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5284"/>
            <a:ext cx="4620970" cy="50987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4699" y="6581001"/>
            <a:ext cx="6596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E7D0D"/>
                </a:solidFill>
              </a:rPr>
              <a:t>Source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http://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www.fusioncharts.com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/whitepapers/downloads/Principles-of-Data-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Visualization.pdf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14741"/>
            <a:ext cx="800036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A980E"/>
                </a:solidFill>
              </a:rPr>
              <a:t>Pre-attentive attributes</a:t>
            </a:r>
            <a:endParaRPr lang="en-US" dirty="0">
              <a:solidFill>
                <a:srgbClr val="FA980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5448" y="1255284"/>
            <a:ext cx="2815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...but of these only line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length and spatial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position reliably convey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quantitative information.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Screen Shot 2017-01-18 at 4.1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5284"/>
            <a:ext cx="4620970" cy="50987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4699" y="6581001"/>
            <a:ext cx="6596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E7D0D"/>
                </a:solidFill>
              </a:rPr>
              <a:t>Source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http://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www.fusioncharts.com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/whitepapers/downloads/Principles-of-Data-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Visualization.pdf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3989513" y="5114738"/>
            <a:ext cx="1247345" cy="1153437"/>
          </a:xfrm>
          <a:prstGeom prst="frame">
            <a:avLst>
              <a:gd name="adj1" fmla="val 7621"/>
            </a:avLst>
          </a:prstGeom>
          <a:solidFill>
            <a:srgbClr val="FA98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823141" y="1701968"/>
            <a:ext cx="1247345" cy="1153437"/>
          </a:xfrm>
          <a:prstGeom prst="frame">
            <a:avLst>
              <a:gd name="adj1" fmla="val 7621"/>
            </a:avLst>
          </a:prstGeom>
          <a:solidFill>
            <a:srgbClr val="FA98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751" y="-214741"/>
            <a:ext cx="800036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A980E"/>
                </a:solidFill>
              </a:rPr>
              <a:t>Data Visualization: </a:t>
            </a:r>
            <a:r>
              <a:rPr lang="en-US" dirty="0" smtClean="0">
                <a:solidFill>
                  <a:srgbClr val="000000"/>
                </a:solidFill>
              </a:rPr>
              <a:t>Python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4699" y="6581001"/>
            <a:ext cx="6596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E7D0D"/>
                </a:solidFill>
              </a:rPr>
              <a:t>Source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http://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www.fusioncharts.com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/whitepapers/downloads/Principles-of-Data-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Visualization.pdf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"/>
            <a:ext cx="2629070" cy="1254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9289" y="2097159"/>
            <a:ext cx="21719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Matplotlib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Altair</a:t>
            </a:r>
          </a:p>
          <a:p>
            <a:endParaRPr lang="en-US" dirty="0"/>
          </a:p>
          <a:p>
            <a:r>
              <a:rPr lang="en-US" dirty="0" smtClean="0"/>
              <a:t>Seaborne</a:t>
            </a:r>
          </a:p>
          <a:p>
            <a:endParaRPr lang="en-US" dirty="0"/>
          </a:p>
          <a:p>
            <a:r>
              <a:rPr lang="en-US" dirty="0" smtClean="0"/>
              <a:t>ggplot2 (port from R)</a:t>
            </a:r>
          </a:p>
          <a:p>
            <a:endParaRPr lang="en-US" dirty="0"/>
          </a:p>
          <a:p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800036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visualization</a:t>
            </a:r>
            <a:r>
              <a:rPr lang="en-US" dirty="0" smtClean="0"/>
              <a:t>: </a:t>
            </a:r>
            <a:r>
              <a:rPr lang="en-US" dirty="0" err="1" smtClean="0"/>
              <a:t>Tufte</a:t>
            </a:r>
            <a:endParaRPr lang="en-US" dirty="0">
              <a:solidFill>
                <a:srgbClr val="CE7D0D"/>
              </a:solidFill>
            </a:endParaRPr>
          </a:p>
        </p:txBody>
      </p:sp>
      <p:pic>
        <p:nvPicPr>
          <p:cNvPr id="5" name="Picture 4" descr="Screen Shot 2017-01-18 at 3.3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3" y="1255284"/>
            <a:ext cx="5383360" cy="5602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5119" y="1255284"/>
            <a:ext cx="3228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Edward </a:t>
            </a:r>
            <a:r>
              <a:rPr lang="en-US" dirty="0" err="1" smtClean="0"/>
              <a:t>Tufte’s</a:t>
            </a:r>
            <a:r>
              <a:rPr lang="en-US" dirty="0" smtClean="0"/>
              <a:t> book is a classic</a:t>
            </a:r>
          </a:p>
          <a:p>
            <a:r>
              <a:rPr lang="en-US" dirty="0" smtClean="0"/>
              <a:t>and the source for much current</a:t>
            </a:r>
          </a:p>
          <a:p>
            <a:r>
              <a:rPr lang="en-US" dirty="0" smtClean="0"/>
              <a:t>conventional wisdom in data</a:t>
            </a:r>
          </a:p>
          <a:p>
            <a:r>
              <a:rPr lang="en-US" dirty="0" smtClean="0"/>
              <a:t>visualization.</a:t>
            </a:r>
          </a:p>
          <a:p>
            <a:endParaRPr lang="en-US" dirty="0"/>
          </a:p>
          <a:p>
            <a:r>
              <a:rPr lang="en-US" dirty="0" smtClean="0"/>
              <a:t>If you talk graphs long enough,</a:t>
            </a:r>
          </a:p>
          <a:p>
            <a:r>
              <a:rPr lang="en-US" dirty="0" smtClean="0"/>
              <a:t>these principles will come up,</a:t>
            </a:r>
          </a:p>
          <a:p>
            <a:r>
              <a:rPr lang="en-US" dirty="0" smtClean="0"/>
              <a:t>so let’s talk about them.</a:t>
            </a:r>
          </a:p>
        </p:txBody>
      </p:sp>
    </p:spTree>
    <p:extLst>
      <p:ext uri="{BB962C8B-B14F-4D97-AF65-F5344CB8AC3E}">
        <p14:creationId xmlns:p14="http://schemas.microsoft.com/office/powerpoint/2010/main" val="35668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751" y="-214741"/>
            <a:ext cx="800036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A980E"/>
                </a:solidFill>
              </a:rPr>
              <a:t>Exercise: </a:t>
            </a:r>
            <a:r>
              <a:rPr lang="en-US" dirty="0" smtClean="0"/>
              <a:t>Anger </a:t>
            </a:r>
            <a:r>
              <a:rPr lang="en-US" dirty="0" err="1" smtClean="0"/>
              <a:t>Tufte</a:t>
            </a:r>
            <a:r>
              <a:rPr lang="en-US" dirty="0" smtClean="0"/>
              <a:t>!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4699" y="6581001"/>
            <a:ext cx="6596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E7D0D"/>
                </a:solidFill>
              </a:rPr>
              <a:t>Source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http://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www.fusioncharts.com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/whitepapers/downloads/Principles-of-Data-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Visualization.pdf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"/>
            <a:ext cx="2629070" cy="1254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4" y="2073393"/>
            <a:ext cx="5642286" cy="42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800036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visualization</a:t>
            </a:r>
            <a:r>
              <a:rPr lang="en-US" dirty="0" smtClean="0"/>
              <a:t>: </a:t>
            </a:r>
            <a:r>
              <a:rPr lang="en-US" dirty="0" err="1" smtClean="0"/>
              <a:t>Tufte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5119" y="1255284"/>
            <a:ext cx="2881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uploaded a brief article</a:t>
            </a:r>
          </a:p>
          <a:p>
            <a:r>
              <a:rPr lang="en-US" dirty="0" smtClean="0"/>
              <a:t>summarizing some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Tufte’s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principles to Canvas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7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8000361" cy="8738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integrity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0519" y="1118928"/>
            <a:ext cx="4572000" cy="5632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representation of numbers, as physically measured on the surface of the graphic itself, should be directly proportional to the numerical quantities represented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Clear, detailed, and thorough labeling should be used to defeat graphical distortion and ambiguity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Write out explanations of the data on the graphic itself. Label important events in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Show data variation, not design variation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number of information-carrying (variable) dimensions depicted should not exceed the number of dimensions in the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Graphics must not quote data out of context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800036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“Lie Factor”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9998" y="1639763"/>
            <a:ext cx="70198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representation of numbers, as physically measured on the surface of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graphic itself, should be directly proportional to the numerical </a:t>
            </a:r>
            <a:endParaRPr lang="en-US" dirty="0" smtClean="0"/>
          </a:p>
          <a:p>
            <a:r>
              <a:rPr lang="en-US" dirty="0" smtClean="0"/>
              <a:t>quantities </a:t>
            </a:r>
            <a:r>
              <a:rPr lang="en-US" dirty="0"/>
              <a:t>represented.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Lie factor=  size of effect shown in visualization/size of effect in data</a:t>
            </a:r>
          </a:p>
          <a:p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2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6447" y="-93207"/>
            <a:ext cx="5266378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“Lie Factor”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1714" y="987314"/>
            <a:ext cx="3398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representation of numbers, as physically measured on the surface of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graphic itself, should be directly proportional to the numerical </a:t>
            </a:r>
            <a:endParaRPr lang="en-US" dirty="0" smtClean="0"/>
          </a:p>
          <a:p>
            <a:r>
              <a:rPr lang="en-US" dirty="0" smtClean="0"/>
              <a:t>quantities </a:t>
            </a:r>
            <a:r>
              <a:rPr lang="en-US" dirty="0"/>
              <a:t>represented.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Lie factor=  size of effect shown in visualization/size of effect in data</a:t>
            </a:r>
          </a:p>
          <a:p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7" y="215816"/>
            <a:ext cx="4889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6447" y="-93207"/>
            <a:ext cx="5266378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“Lie Factor”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1714" y="987314"/>
            <a:ext cx="3398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Lie factor=  size of effect shown in visualization/size of effect in data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Commonly accomplished by representing 1D data in 2 dimensions</a:t>
            </a:r>
          </a:p>
          <a:p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66" y="635000"/>
            <a:ext cx="37465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608" y="-93207"/>
            <a:ext cx="9438218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variation not design variation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5846" y="2059196"/>
            <a:ext cx="339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 variation in the data,</a:t>
            </a:r>
          </a:p>
          <a:p>
            <a:r>
              <a:rPr lang="en-US" dirty="0" smtClean="0"/>
              <a:t>not variation in design</a:t>
            </a:r>
          </a:p>
        </p:txBody>
      </p:sp>
      <p:pic>
        <p:nvPicPr>
          <p:cNvPr id="3" name="Picture 2" descr="Screen Shot 2017-01-18 at 4.3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0" y="1462037"/>
            <a:ext cx="5448300" cy="4775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1358" y="6469382"/>
            <a:ext cx="211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A980E"/>
                </a:solidFill>
              </a:rPr>
              <a:t>Source</a:t>
            </a:r>
            <a:r>
              <a:rPr lang="en-US" dirty="0" smtClean="0"/>
              <a:t>: </a:t>
            </a:r>
            <a:r>
              <a:rPr lang="en-US" dirty="0" err="1" smtClean="0"/>
              <a:t>Tufte</a:t>
            </a:r>
            <a:r>
              <a:rPr lang="en-US" dirty="0" smtClean="0"/>
              <a:t>, pg. 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800036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E7D0D"/>
                </a:solidFill>
              </a:rPr>
              <a:t>Data ink ratio</a:t>
            </a:r>
            <a:endParaRPr lang="en-US" dirty="0">
              <a:solidFill>
                <a:srgbClr val="CE7D0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9998" y="1639763"/>
            <a:ext cx="618101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Tufte</a:t>
            </a:r>
            <a:r>
              <a:rPr lang="en-US" dirty="0" smtClean="0"/>
              <a:t> suggests a few key principles for designing visualizations.</a:t>
            </a:r>
          </a:p>
          <a:p>
            <a:endParaRPr lang="en-US" dirty="0"/>
          </a:p>
          <a:p>
            <a:r>
              <a:rPr lang="en-US" dirty="0" smtClean="0"/>
              <a:t>The first is to </a:t>
            </a:r>
            <a:r>
              <a:rPr lang="en-US" i="1" dirty="0" smtClean="0"/>
              <a:t>maximize</a:t>
            </a:r>
            <a:r>
              <a:rPr lang="en-US" dirty="0" smtClean="0"/>
              <a:t> the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b="1" dirty="0"/>
              <a:t>D</a:t>
            </a:r>
            <a:r>
              <a:rPr lang="en-US" b="1" dirty="0" smtClean="0"/>
              <a:t>ata-ink ratio =  data-ink / total ink</a:t>
            </a:r>
          </a:p>
          <a:p>
            <a:endParaRPr lang="en-US" dirty="0"/>
          </a:p>
          <a:p>
            <a:r>
              <a:rPr lang="en-US" dirty="0" smtClean="0"/>
              <a:t>This suggests: 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Eliminate unnecessary ‘artistic’ decorations</a:t>
            </a:r>
          </a:p>
          <a:p>
            <a:endParaRPr lang="en-US" dirty="0"/>
          </a:p>
          <a:p>
            <a:r>
              <a:rPr lang="en-US" dirty="0" smtClean="0"/>
              <a:t>	Think carefully about the need for heavy grid-lines, frames,</a:t>
            </a:r>
          </a:p>
          <a:p>
            <a:r>
              <a:rPr lang="en-US" dirty="0"/>
              <a:t>	</a:t>
            </a: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/>
              <a:t>	If you need grids, consider converting them to light gray </a:t>
            </a:r>
          </a:p>
          <a:p>
            <a:r>
              <a:rPr lang="en-US" dirty="0"/>
              <a:t>	</a:t>
            </a:r>
            <a:r>
              <a:rPr lang="en-US" dirty="0" smtClean="0"/>
              <a:t>(reducing non-data ink &amp; the visual weight of non-data</a:t>
            </a:r>
          </a:p>
          <a:p>
            <a:r>
              <a:rPr lang="en-US" dirty="0"/>
              <a:t>	</a:t>
            </a:r>
            <a:r>
              <a:rPr lang="en-US" dirty="0" smtClean="0"/>
              <a:t>elements)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3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22088</TotalTime>
  <Words>752</Words>
  <Application>Microsoft Macintosh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Arial</vt:lpstr>
      <vt:lpstr>Office Theme</vt:lpstr>
      <vt:lpstr>Data visualization: principles</vt:lpstr>
      <vt:lpstr>Data visualization: Tufte</vt:lpstr>
      <vt:lpstr>Data visualization: Tufte</vt:lpstr>
      <vt:lpstr>Data integrity</vt:lpstr>
      <vt:lpstr>“Lie Factor”</vt:lpstr>
      <vt:lpstr>“Lie Factor”</vt:lpstr>
      <vt:lpstr>“Lie Factor”</vt:lpstr>
      <vt:lpstr>Data variation not design variation</vt:lpstr>
      <vt:lpstr>Data ink ratio</vt:lpstr>
      <vt:lpstr>Data ink ratio: Chartjunk</vt:lpstr>
      <vt:lpstr>Data visualization: Time and Space</vt:lpstr>
      <vt:lpstr>Data visualization: Time and Space</vt:lpstr>
      <vt:lpstr>Data visualization: Small multiples</vt:lpstr>
      <vt:lpstr>Data visualization: Small multiples</vt:lpstr>
      <vt:lpstr>Data visualization: Micro/Macro</vt:lpstr>
      <vt:lpstr>Data visualization: Micro/Macro</vt:lpstr>
      <vt:lpstr>Pre-attentive attributes</vt:lpstr>
      <vt:lpstr>Pre-attentive attributes</vt:lpstr>
      <vt:lpstr>Data Visualization: Python</vt:lpstr>
      <vt:lpstr>Exercise: Anger Tufte!</vt:lpstr>
    </vt:vector>
  </TitlesOfParts>
  <Company>Oregon State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Demo: Perspectives on Microbial Communities in Health and Disease </dc:title>
  <dc:creator>Jesse Zaneveld</dc:creator>
  <cp:lastModifiedBy>Jesse Zaneveld</cp:lastModifiedBy>
  <cp:revision>127</cp:revision>
  <dcterms:created xsi:type="dcterms:W3CDTF">2016-02-05T21:04:08Z</dcterms:created>
  <dcterms:modified xsi:type="dcterms:W3CDTF">2018-01-23T16:46:32Z</dcterms:modified>
</cp:coreProperties>
</file>