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9" r:id="rId4"/>
    <p:sldId id="280" r:id="rId5"/>
    <p:sldId id="275" r:id="rId6"/>
    <p:sldId id="260" r:id="rId7"/>
    <p:sldId id="284" r:id="rId8"/>
    <p:sldId id="273" r:id="rId9"/>
    <p:sldId id="277" r:id="rId10"/>
    <p:sldId id="263" r:id="rId11"/>
    <p:sldId id="271"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51" d="100"/>
          <a:sy n="51"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D3FC9F47-43AD-4A31-9B05-5C3566D9B47F}"/>
    <pc:docChg chg="custSel modSld sldOrd">
      <pc:chgData name="Paul Serna" userId="ebf308b099793f17" providerId="LiveId" clId="{D3FC9F47-43AD-4A31-9B05-5C3566D9B47F}" dt="2022-10-17T23:08:22.257" v="39" actId="20577"/>
      <pc:docMkLst>
        <pc:docMk/>
      </pc:docMkLst>
      <pc:sldChg chg="modSp mod">
        <pc:chgData name="Paul Serna" userId="ebf308b099793f17" providerId="LiveId" clId="{D3FC9F47-43AD-4A31-9B05-5C3566D9B47F}" dt="2022-10-17T23:02:57.442" v="29" actId="20577"/>
        <pc:sldMkLst>
          <pc:docMk/>
          <pc:sldMk cId="750914378" sldId="258"/>
        </pc:sldMkLst>
        <pc:spChg chg="mod">
          <ac:chgData name="Paul Serna" userId="ebf308b099793f17" providerId="LiveId" clId="{D3FC9F47-43AD-4A31-9B05-5C3566D9B47F}" dt="2022-10-17T23:02:57.442" v="29" actId="20577"/>
          <ac:spMkLst>
            <pc:docMk/>
            <pc:sldMk cId="750914378" sldId="258"/>
            <ac:spMk id="3" creationId="{751B7BDB-4677-9844-BFF2-868F43953395}"/>
          </ac:spMkLst>
        </pc:spChg>
      </pc:sldChg>
      <pc:sldChg chg="addSp delSp modSp mod">
        <pc:chgData name="Paul Serna" userId="ebf308b099793f17" providerId="LiveId" clId="{D3FC9F47-43AD-4A31-9B05-5C3566D9B47F}" dt="2022-10-17T23:05:45.084" v="34" actId="14100"/>
        <pc:sldMkLst>
          <pc:docMk/>
          <pc:sldMk cId="2079944132" sldId="275"/>
        </pc:sldMkLst>
        <pc:picChg chg="add mod">
          <ac:chgData name="Paul Serna" userId="ebf308b099793f17" providerId="LiveId" clId="{D3FC9F47-43AD-4A31-9B05-5C3566D9B47F}" dt="2022-10-17T23:05:45.084" v="34" actId="14100"/>
          <ac:picMkLst>
            <pc:docMk/>
            <pc:sldMk cId="2079944132" sldId="275"/>
            <ac:picMk id="7" creationId="{42A8B9B9-9C95-E6E8-2416-C0E33F0B9D7B}"/>
          </ac:picMkLst>
        </pc:picChg>
        <pc:picChg chg="del">
          <ac:chgData name="Paul Serna" userId="ebf308b099793f17" providerId="LiveId" clId="{D3FC9F47-43AD-4A31-9B05-5C3566D9B47F}" dt="2022-10-17T23:05:26.647" v="30" actId="21"/>
          <ac:picMkLst>
            <pc:docMk/>
            <pc:sldMk cId="2079944132" sldId="275"/>
            <ac:picMk id="9" creationId="{6F9195D4-96E7-A607-79DA-48EF0E382CCB}"/>
          </ac:picMkLst>
        </pc:picChg>
      </pc:sldChg>
      <pc:sldChg chg="modSp mod ord">
        <pc:chgData name="Paul Serna" userId="ebf308b099793f17" providerId="LiveId" clId="{D3FC9F47-43AD-4A31-9B05-5C3566D9B47F}" dt="2022-10-17T23:08:22.257" v="39" actId="20577"/>
        <pc:sldMkLst>
          <pc:docMk/>
          <pc:sldMk cId="3638577869" sldId="285"/>
        </pc:sldMkLst>
        <pc:spChg chg="mod">
          <ac:chgData name="Paul Serna" userId="ebf308b099793f17" providerId="LiveId" clId="{D3FC9F47-43AD-4A31-9B05-5C3566D9B47F}" dt="2022-10-17T23:08:22.257" v="39" actId="20577"/>
          <ac:spMkLst>
            <pc:docMk/>
            <pc:sldMk cId="3638577869" sldId="285"/>
            <ac:spMk id="4" creationId="{A63D6428-CEA1-FEFD-6968-7139A2AD82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viation-edge.com/developers/" TargetMode="External"/><Relationship Id="rId2" Type="http://schemas.openxmlformats.org/officeDocument/2006/relationships/hyperlink" Target="https://transtats.bts.gov/AIRFARES/" TargetMode="External"/><Relationship Id="rId1" Type="http://schemas.openxmlformats.org/officeDocument/2006/relationships/slideLayout" Target="../slideLayouts/slideLayout2.xml"/><Relationship Id="rId6" Type="http://schemas.openxmlformats.org/officeDocument/2006/relationships/hyperlink" Target="https://maps.googleapis.com/maps/api/place/nearbysearch/json" TargetMode="External"/><Relationship Id="rId5" Type="http://schemas.openxmlformats.org/officeDocument/2006/relationships/hyperlink" Target="https://flysanantonio.com/home/flights/nonstop-destinations/" TargetMode="External"/><Relationship Id="rId4"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5" name="Arc 1049">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892818" y="1370171"/>
            <a:ext cx="5085580" cy="2387600"/>
          </a:xfrm>
        </p:spPr>
        <p:txBody>
          <a:bodyPr>
            <a:normAutofit/>
          </a:bodyPr>
          <a:lstStyle/>
          <a:p>
            <a:pPr algn="l"/>
            <a:r>
              <a:rPr lang="en-US" sz="5100">
                <a:solidFill>
                  <a:schemeClr val="bg1"/>
                </a:solidFill>
              </a:rPr>
              <a:t>San Antonio Vacation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Contributors: Sierra, Gomez, Sierra Quevedo, Aaron DeVore, &amp; Paul Serna</a:t>
            </a:r>
          </a:p>
        </p:txBody>
      </p:sp>
      <p:sp>
        <p:nvSpPr>
          <p:cNvPr id="1052" name="Oval 1051">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Vacation Green Road Sign and Airplane Above Stock Photo - Alamy">
            <a:extLst>
              <a:ext uri="{FF2B5EF4-FFF2-40B4-BE49-F238E27FC236}">
                <a16:creationId xmlns:a16="http://schemas.microsoft.com/office/drawing/2014/main" id="{A5FFE503-5BEE-54D1-F984-2829AA595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718"/>
          <a:stretch/>
        </p:blipFill>
        <p:spPr bwMode="auto">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a:t>Flight destinations</a:t>
            </a:r>
            <a:r>
              <a:rPr lang="en-US" b="1" dirty="0"/>
              <a:t> </a:t>
            </a:r>
            <a:endParaRPr lang="en-US" b="1"/>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838200" y="1825625"/>
            <a:ext cx="5393361" cy="435133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dirty="0">
                <a:latin typeface="+mn-lt"/>
                <a:ea typeface="+mn-ea"/>
                <a:cs typeface="+mn-cs"/>
              </a:rPr>
              <a:t>105 possible vacation destinations to visit by flight from San Antonio, Texas. 39 locations are available through direct flights and 46 are available through indirect flights with layovers. </a:t>
            </a:r>
          </a:p>
        </p:txBody>
      </p:sp>
      <p:pic>
        <p:nvPicPr>
          <p:cNvPr id="7" name="Content Placeholder 6">
            <a:extLst>
              <a:ext uri="{FF2B5EF4-FFF2-40B4-BE49-F238E27FC236}">
                <a16:creationId xmlns:a16="http://schemas.microsoft.com/office/drawing/2014/main" id="{DB642358-B448-0ECE-5EC1-3F5B28E5B3D2}"/>
              </a:ext>
            </a:extLst>
          </p:cNvPr>
          <p:cNvPicPr>
            <a:picLocks noGrp="1" noChangeAspect="1"/>
          </p:cNvPicPr>
          <p:nvPr>
            <p:ph idx="1"/>
          </p:nvPr>
        </p:nvPicPr>
        <p:blipFill rotWithShape="1">
          <a:blip r:embed="rId2"/>
          <a:srcRect l="25962" r="1053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72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San Antonio Airport </a:t>
            </a:r>
            <a:br>
              <a:rPr lang="en-US" dirty="0">
                <a:solidFill>
                  <a:srgbClr val="FFFFFF"/>
                </a:solidFill>
              </a:rPr>
            </a:br>
            <a:r>
              <a:rPr lang="en-US" dirty="0">
                <a:solidFill>
                  <a:srgbClr val="FFFFFF"/>
                </a:solidFill>
              </a:rPr>
              <a:t>Interesting Facts</a:t>
            </a:r>
          </a:p>
        </p:txBody>
      </p:sp>
      <p:sp>
        <p:nvSpPr>
          <p:cNvPr id="26"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5370153" y="1526033"/>
            <a:ext cx="5536397" cy="3935281"/>
          </a:xfrm>
        </p:spPr>
        <p:txBody>
          <a:bodyPr>
            <a:normAutofit/>
          </a:bodyPr>
          <a:lstStyle/>
          <a:p>
            <a:pPr marL="0" indent="0">
              <a:buNone/>
            </a:pPr>
            <a:r>
              <a:rPr lang="en-US" sz="1800" dirty="0">
                <a:latin typeface="+mj-lt"/>
              </a:rPr>
              <a:t>A large plot of land destined to become an airport was acquired by the city of San Antonio in 1941, covering some 1,200 acres / 485 hectares. In 1944 the airfield was officially named the San Antonio International Airport (SAT) and regular flights began. San Antonio International Airport now covers more than 2,600 acres / 1,050 hectares.</a:t>
            </a:r>
          </a:p>
          <a:p>
            <a:pPr marL="0" indent="0">
              <a:buNone/>
            </a:pPr>
            <a:r>
              <a:rPr lang="en-US" sz="1800" dirty="0">
                <a:latin typeface="+mj-lt"/>
              </a:rPr>
              <a:t>Southwest Airlines	leads the way with 1,274,000 passengers from May 2020-April 2021. </a:t>
            </a:r>
          </a:p>
          <a:p>
            <a:pPr marL="0" indent="0">
              <a:buNone/>
            </a:pPr>
            <a:r>
              <a:rPr lang="en-US" sz="1800" dirty="0">
                <a:latin typeface="+mj-lt"/>
              </a:rPr>
              <a:t>San Antonio International tied with Dallas-Fort Worth International Airport, Dallas Love Field and Austin-Bergstrom International Airport for a lackluster three-star rating in air-industry consultant Skytrax's 2022 rankings. </a:t>
            </a:r>
            <a:endParaRPr lang="en-US" sz="1800" dirty="0"/>
          </a:p>
        </p:txBody>
      </p:sp>
    </p:spTree>
    <p:extLst>
      <p:ext uri="{BB962C8B-B14F-4D97-AF65-F5344CB8AC3E}">
        <p14:creationId xmlns:p14="http://schemas.microsoft.com/office/powerpoint/2010/main" val="18603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App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t>APP pulls </a:t>
            </a:r>
            <a:r>
              <a:rPr lang="en-US" dirty="0"/>
              <a:t>by City code, Restaurant Rating, and then all other Restaurants.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3782E1B-13E2-FC84-4EB8-727F2822D081}"/>
              </a:ext>
            </a:extLst>
          </p:cNvPr>
          <p:cNvPicPr>
            <a:picLocks noChangeAspect="1"/>
          </p:cNvPicPr>
          <p:nvPr/>
        </p:nvPicPr>
        <p:blipFill>
          <a:blip r:embed="rId2"/>
          <a:stretch>
            <a:fillRect/>
          </a:stretch>
        </p:blipFill>
        <p:spPr>
          <a:xfrm>
            <a:off x="95857" y="1411785"/>
            <a:ext cx="5165691" cy="3085264"/>
          </a:xfrm>
          <a:prstGeom prst="rect">
            <a:avLst/>
          </a:prstGeom>
        </p:spPr>
      </p:pic>
    </p:spTree>
    <p:extLst>
      <p:ext uri="{BB962C8B-B14F-4D97-AF65-F5344CB8AC3E}">
        <p14:creationId xmlns:p14="http://schemas.microsoft.com/office/powerpoint/2010/main" val="363857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Welcome to our Dashboard!</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167272" y="1401006"/>
            <a:ext cx="6906491" cy="4461163"/>
          </a:xfrm>
        </p:spPr>
        <p:txBody>
          <a:bodyPr anchor="ctr">
            <a:normAutofit fontScale="92500" lnSpcReduction="20000"/>
          </a:bodyPr>
          <a:lstStyle/>
          <a:p>
            <a:pPr marL="0" indent="0">
              <a:buNone/>
            </a:pPr>
            <a:endParaRPr lang="en-US" sz="2400" dirty="0"/>
          </a:p>
          <a:p>
            <a:pPr marL="0" indent="0">
              <a:buNone/>
            </a:pPr>
            <a:r>
              <a:rPr lang="en-US" sz="2400" dirty="0"/>
              <a:t>The San Antonio Vacation Dashboard explores and visualizes 105 possible vacation destinations to visit by flight from San Antonio, Texas. 39 locations are available through direct flights and 46 are available through flights with layovers. </a:t>
            </a:r>
          </a:p>
          <a:p>
            <a:pPr marL="0" indent="0">
              <a:buNone/>
            </a:pPr>
            <a:r>
              <a:rPr lang="en-US" sz="2400" dirty="0"/>
              <a:t>Know Before You Go!</a:t>
            </a:r>
          </a:p>
          <a:p>
            <a:pPr marL="0" indent="0">
              <a:buNone/>
            </a:pPr>
            <a:endParaRPr lang="en-US" sz="2400" dirty="0"/>
          </a:p>
          <a:p>
            <a:r>
              <a:rPr lang="en-US" sz="2400" dirty="0"/>
              <a:t>What temperature like in the city you’re looking to visit? </a:t>
            </a:r>
          </a:p>
          <a:p>
            <a:r>
              <a:rPr lang="en-US" sz="2400" dirty="0"/>
              <a:t>What are the best restaurant recommendations?</a:t>
            </a:r>
          </a:p>
          <a:p>
            <a:r>
              <a:rPr lang="en-US" sz="2400" dirty="0"/>
              <a:t>What are the best Hotel options?</a:t>
            </a:r>
          </a:p>
          <a:p>
            <a:r>
              <a:rPr lang="en-US" sz="2400" dirty="0"/>
              <a:t>What is the weather like? </a:t>
            </a:r>
          </a:p>
          <a:p>
            <a:r>
              <a:rPr lang="en-US" sz="2400" dirty="0"/>
              <a:t>What are the average ticket prices to help plan for your trip budget?</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565869" y="640624"/>
            <a:ext cx="5458838" cy="1325563"/>
          </a:xfrm>
        </p:spPr>
        <p:txBody>
          <a:bodyPr>
            <a:normAutofit fontScale="90000"/>
          </a:bodyPr>
          <a:lstStyle/>
          <a:p>
            <a:r>
              <a:rPr lang="en-US" dirty="0"/>
              <a:t>Data Sources: APIs, CSVs, and Web-scraping</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94962" y="1984443"/>
            <a:ext cx="5458838" cy="4192520"/>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25C6445A-8D86-F00A-F613-FA368FA66099}"/>
              </a:ext>
            </a:extLst>
          </p:cNvPr>
          <p:cNvSpPr txBox="1"/>
          <p:nvPr/>
        </p:nvSpPr>
        <p:spPr>
          <a:xfrm>
            <a:off x="1229193" y="2575954"/>
            <a:ext cx="10253273" cy="1477328"/>
          </a:xfrm>
          <a:prstGeom prst="rect">
            <a:avLst/>
          </a:prstGeom>
          <a:noFill/>
        </p:spPr>
        <p:txBody>
          <a:bodyPr wrap="square">
            <a:spAutoFit/>
          </a:bodyPr>
          <a:lstStyle/>
          <a:p>
            <a:pPr algn="l"/>
            <a:r>
              <a:rPr lang="en-US" b="0" i="0" u="none" strike="noStrike" dirty="0">
                <a:solidFill>
                  <a:srgbClr val="C9D1D9"/>
                </a:solidFill>
                <a:effectLst/>
                <a:latin typeface="-apple-system"/>
                <a:hlinkClick r:id="rId2"/>
              </a:rPr>
              <a:t>https://transtats.bts.gov/AIRFARES/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3"/>
              </a:rPr>
              <a:t>https://aviation-edge.com/developers/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4"/>
              </a:rPr>
              <a:t>https://openweathermap.org/api</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5"/>
              </a:rPr>
              <a:t>https://flysanantonio.com/home/flights/nonstop-destinations/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6"/>
              </a:rPr>
              <a:t>https://maps.googleapis.com/maps/api/place/nearbysearch/json</a:t>
            </a:r>
            <a:endParaRPr lang="en-US" b="0" i="0" dirty="0">
              <a:solidFill>
                <a:srgbClr val="C9D1D9"/>
              </a:solidFill>
              <a:effectLst/>
              <a:latin typeface="-apple-system"/>
            </a:endParaRPr>
          </a:p>
        </p:txBody>
      </p:sp>
    </p:spTree>
    <p:extLst>
      <p:ext uri="{BB962C8B-B14F-4D97-AF65-F5344CB8AC3E}">
        <p14:creationId xmlns:p14="http://schemas.microsoft.com/office/powerpoint/2010/main" val="165684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a:solidFill>
                  <a:srgbClr val="FFFFFF"/>
                </a:solidFill>
              </a:rPr>
              <a:t>Process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447308" y="591344"/>
            <a:ext cx="6906491" cy="5585619"/>
          </a:xfrm>
        </p:spPr>
        <p:txBody>
          <a:bodyPr anchor="ctr">
            <a:normAutofit/>
          </a:bodyPr>
          <a:lstStyle/>
          <a:p>
            <a:r>
              <a:rPr lang="en-US" dirty="0"/>
              <a:t>API Calls and data updates on </a:t>
            </a:r>
            <a:r>
              <a:rPr lang="en-US" dirty="0" err="1"/>
              <a:t>Jupyter</a:t>
            </a:r>
            <a:r>
              <a:rPr lang="en-US" dirty="0"/>
              <a:t> </a:t>
            </a:r>
          </a:p>
          <a:p>
            <a:r>
              <a:rPr lang="en-US" dirty="0"/>
              <a:t>CSV cleanup and data updates on </a:t>
            </a:r>
            <a:r>
              <a:rPr lang="en-US" dirty="0" err="1"/>
              <a:t>Jupyter</a:t>
            </a:r>
            <a:r>
              <a:rPr lang="en-US" dirty="0"/>
              <a:t> </a:t>
            </a:r>
          </a:p>
          <a:p>
            <a:r>
              <a:rPr lang="en-US" dirty="0"/>
              <a:t>SQL database creation</a:t>
            </a:r>
          </a:p>
          <a:p>
            <a:r>
              <a:rPr lang="en-US" dirty="0"/>
              <a:t>Flask app</a:t>
            </a:r>
          </a:p>
          <a:p>
            <a:r>
              <a:rPr lang="en-US" dirty="0" err="1"/>
              <a:t>Javascript</a:t>
            </a:r>
            <a:r>
              <a:rPr lang="en-US" dirty="0"/>
              <a:t> file creation</a:t>
            </a:r>
          </a:p>
          <a:p>
            <a:r>
              <a:rPr lang="en-US" dirty="0"/>
              <a:t>HTML integration</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3682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Map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Leaflet map of all the direct and indirect flights out of San Antonio.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2A8B9B9-9C95-E6E8-2416-C0E33F0B9D7B}"/>
              </a:ext>
            </a:extLst>
          </p:cNvPr>
          <p:cNvPicPr>
            <a:picLocks noChangeAspect="1"/>
          </p:cNvPicPr>
          <p:nvPr/>
        </p:nvPicPr>
        <p:blipFill>
          <a:blip r:embed="rId2"/>
          <a:stretch>
            <a:fillRect/>
          </a:stretch>
        </p:blipFill>
        <p:spPr>
          <a:xfrm>
            <a:off x="146236" y="628421"/>
            <a:ext cx="5701507" cy="3941692"/>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Arc 53">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b="1" kern="1200">
                <a:solidFill>
                  <a:schemeClr val="tx1"/>
                </a:solidFill>
                <a:latin typeface="+mj-lt"/>
                <a:ea typeface="+mj-ea"/>
                <a:cs typeface="+mj-cs"/>
              </a:rPr>
              <a:t>City Temperature gauge </a:t>
            </a: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870148" y="4802538"/>
            <a:ext cx="5491090" cy="1411993"/>
          </a:xfrm>
        </p:spPr>
        <p:txBody>
          <a:bodyPr vert="horz" lIns="91440" tIns="45720" rIns="91440" bIns="45720" rtlCol="0" anchor="t">
            <a:normAutofit/>
          </a:bodyPr>
          <a:lstStyle/>
          <a:p>
            <a:pPr marL="0" indent="0">
              <a:buNone/>
            </a:pPr>
            <a:r>
              <a:rPr lang="en-US" sz="2400" b="1" kern="1200" dirty="0">
                <a:solidFill>
                  <a:schemeClr val="tx1"/>
                </a:solidFill>
                <a:latin typeface="+mn-lt"/>
                <a:ea typeface="+mn-ea"/>
                <a:cs typeface="+mn-cs"/>
              </a:rPr>
              <a:t>Knowing what the temperature is like helps prepare with what is the appropriate attire for the vacation destination.  </a:t>
            </a:r>
          </a:p>
        </p:txBody>
      </p:sp>
      <p:pic>
        <p:nvPicPr>
          <p:cNvPr id="10" name="Picture 9">
            <a:extLst>
              <a:ext uri="{FF2B5EF4-FFF2-40B4-BE49-F238E27FC236}">
                <a16:creationId xmlns:a16="http://schemas.microsoft.com/office/drawing/2014/main" id="{25D260E4-B329-FC3D-3ED9-55B113F7FA6C}"/>
              </a:ext>
            </a:extLst>
          </p:cNvPr>
          <p:cNvPicPr>
            <a:picLocks noChangeAspect="1"/>
          </p:cNvPicPr>
          <p:nvPr/>
        </p:nvPicPr>
        <p:blipFill>
          <a:blip r:embed="rId2"/>
          <a:stretch>
            <a:fillRect/>
          </a:stretch>
        </p:blipFill>
        <p:spPr>
          <a:xfrm>
            <a:off x="6417733" y="654567"/>
            <a:ext cx="5169282" cy="356680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6" name="Rectangle 55">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70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3998018"/>
            <a:ext cx="3981854" cy="2216513"/>
          </a:xfrm>
        </p:spPr>
        <p:txBody>
          <a:bodyPr>
            <a:normAutofit/>
          </a:bodyPr>
          <a:lstStyle/>
          <a:p>
            <a:r>
              <a:rPr lang="en-US" b="1" dirty="0"/>
              <a:t>Restaurant Ratings in the Area</a:t>
            </a:r>
          </a:p>
        </p:txBody>
      </p:sp>
      <p:sp>
        <p:nvSpPr>
          <p:cNvPr id="28"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4970835" y="3998019"/>
            <a:ext cx="6382966" cy="2216512"/>
          </a:xfrm>
        </p:spPr>
        <p:txBody>
          <a:bodyPr>
            <a:normAutofit fontScale="92500"/>
          </a:bodyPr>
          <a:lstStyle/>
          <a:p>
            <a:pPr marL="0" indent="0">
              <a:buNone/>
            </a:pPr>
            <a:r>
              <a:rPr lang="en-US" sz="2400" b="1" dirty="0"/>
              <a:t>The ratings vary depending on location; however, the restaurant rating provides recommendations based on customer feedback ranging from 0-5 and 5 being the best overall. Currently, booking your vacation destination flight is part of the planning process, finding a great place to eat upon arrival is a must option to have prior to the final booking. </a:t>
            </a: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B11FD92-61E4-A025-F51A-8FAB553C9AD4}"/>
              </a:ext>
            </a:extLst>
          </p:cNvPr>
          <p:cNvPicPr>
            <a:picLocks noChangeAspect="1"/>
          </p:cNvPicPr>
          <p:nvPr/>
        </p:nvPicPr>
        <p:blipFill>
          <a:blip r:embed="rId2"/>
          <a:stretch>
            <a:fillRect/>
          </a:stretch>
        </p:blipFill>
        <p:spPr>
          <a:xfrm>
            <a:off x="838201" y="690744"/>
            <a:ext cx="9263922" cy="2992979"/>
          </a:xfrm>
          <a:prstGeom prst="rect">
            <a:avLst/>
          </a:prstGeom>
        </p:spPr>
      </p:pic>
    </p:spTree>
    <p:extLst>
      <p:ext uri="{BB962C8B-B14F-4D97-AF65-F5344CB8AC3E}">
        <p14:creationId xmlns:p14="http://schemas.microsoft.com/office/powerpoint/2010/main" val="32429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38201" y="3998018"/>
            <a:ext cx="3981854" cy="2216513"/>
          </a:xfrm>
        </p:spPr>
        <p:txBody>
          <a:bodyPr>
            <a:normAutofit/>
          </a:bodyPr>
          <a:lstStyle/>
          <a:p>
            <a:r>
              <a:rPr lang="en-US" b="1" dirty="0"/>
              <a:t>Hotel Ratings in the Area</a:t>
            </a:r>
          </a:p>
        </p:txBody>
      </p:sp>
      <p:sp>
        <p:nvSpPr>
          <p:cNvPr id="49" name="Arc 3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9205" y="3998019"/>
            <a:ext cx="6382966" cy="221651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200" b="1" dirty="0">
                <a:solidFill>
                  <a:prstClr val="black"/>
                </a:solidFill>
                <a:latin typeface="Calibri" panose="020F0502020204030204"/>
              </a:rPr>
              <a:t>Again, the</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ratings vary depending on location; however, the Hotel rating provides recommendations based on customer feedback ranging from 0-5 and 5 being the best overall. Ensuring, there are options for </a:t>
            </a:r>
            <a:r>
              <a:rPr lang="en-US" sz="2200" b="1" dirty="0">
                <a:solidFill>
                  <a:prstClr val="black"/>
                </a:solidFill>
                <a:latin typeface="Calibri" panose="020F0502020204030204"/>
              </a:rPr>
              <a:t>accommodations</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upon arrival to a destination prior to final booking makes planning a trip that much easier.  </a:t>
            </a:r>
          </a:p>
          <a:p>
            <a:pPr marL="0" indent="0">
              <a:buNone/>
            </a:pPr>
            <a:endParaRPr lang="en-US" dirty="0"/>
          </a:p>
        </p:txBody>
      </p:sp>
      <p:pic>
        <p:nvPicPr>
          <p:cNvPr id="5" name="Picture 4">
            <a:extLst>
              <a:ext uri="{FF2B5EF4-FFF2-40B4-BE49-F238E27FC236}">
                <a16:creationId xmlns:a16="http://schemas.microsoft.com/office/drawing/2014/main" id="{F707B2F5-4B28-06E7-C0BC-EC665F5FDBC6}"/>
              </a:ext>
            </a:extLst>
          </p:cNvPr>
          <p:cNvPicPr>
            <a:picLocks noChangeAspect="1"/>
          </p:cNvPicPr>
          <p:nvPr/>
        </p:nvPicPr>
        <p:blipFill>
          <a:blip r:embed="rId2"/>
          <a:stretch>
            <a:fillRect/>
          </a:stretch>
        </p:blipFill>
        <p:spPr>
          <a:xfrm>
            <a:off x="1304145" y="787863"/>
            <a:ext cx="8139658" cy="2771333"/>
          </a:xfrm>
          <a:prstGeom prst="rect">
            <a:avLst/>
          </a:prstGeom>
        </p:spPr>
      </p:pic>
    </p:spTree>
    <p:extLst>
      <p:ext uri="{BB962C8B-B14F-4D97-AF65-F5344CB8AC3E}">
        <p14:creationId xmlns:p14="http://schemas.microsoft.com/office/powerpoint/2010/main" val="39060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dirty="0">
                <a:solidFill>
                  <a:schemeClr val="tx1"/>
                </a:solidFill>
                <a:latin typeface="+mj-lt"/>
                <a:ea typeface="+mj-ea"/>
                <a:cs typeface="+mj-cs"/>
              </a:rPr>
              <a:t>The average price for Airline Tickets. </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a:xfrm>
            <a:off x="838201" y="1984443"/>
            <a:ext cx="4293362" cy="2303776"/>
          </a:xfrm>
        </p:spPr>
        <p:txBody>
          <a:bodyPr vert="horz" lIns="91440" tIns="45720" rIns="91440" bIns="45720" rtlCol="0">
            <a:normAutofit/>
          </a:bodyPr>
          <a:lstStyle/>
          <a:p>
            <a:r>
              <a:rPr lang="en-US" b="1" dirty="0"/>
              <a:t>Provides an overall average of the last 5 years of airline ticket prices to help with planning your trips budget.  </a:t>
            </a:r>
          </a:p>
        </p:txBody>
      </p:sp>
      <p:pic>
        <p:nvPicPr>
          <p:cNvPr id="5" name="Picture 4">
            <a:extLst>
              <a:ext uri="{FF2B5EF4-FFF2-40B4-BE49-F238E27FC236}">
                <a16:creationId xmlns:a16="http://schemas.microsoft.com/office/drawing/2014/main" id="{BDAC4FCE-D775-4B2F-0A47-4C37F80EBEE4}"/>
              </a:ext>
            </a:extLst>
          </p:cNvPr>
          <p:cNvPicPr>
            <a:picLocks noChangeAspect="1"/>
          </p:cNvPicPr>
          <p:nvPr/>
        </p:nvPicPr>
        <p:blipFill>
          <a:blip r:embed="rId2"/>
          <a:stretch>
            <a:fillRect/>
          </a:stretch>
        </p:blipFill>
        <p:spPr>
          <a:xfrm>
            <a:off x="5321507" y="1975724"/>
            <a:ext cx="6445771" cy="3945392"/>
          </a:xfrm>
          <a:prstGeom prst="rect">
            <a:avLst/>
          </a:prstGeom>
        </p:spPr>
      </p:pic>
    </p:spTree>
    <p:extLst>
      <p:ext uri="{BB962C8B-B14F-4D97-AF65-F5344CB8AC3E}">
        <p14:creationId xmlns:p14="http://schemas.microsoft.com/office/powerpoint/2010/main" val="258699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552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San Antonio Vacation Dashboard</vt:lpstr>
      <vt:lpstr>Welcome to our Dashboard!</vt:lpstr>
      <vt:lpstr>Data Sources: APIs, CSVs, and Web-scraping</vt:lpstr>
      <vt:lpstr>Process</vt:lpstr>
      <vt:lpstr>Map</vt:lpstr>
      <vt:lpstr>City Temperature gauge </vt:lpstr>
      <vt:lpstr>Restaurant Ratings in the Area</vt:lpstr>
      <vt:lpstr>Hotel Ratings in the Area</vt:lpstr>
      <vt:lpstr>The average price for Airline Tickets. </vt:lpstr>
      <vt:lpstr>Flight destinations </vt:lpstr>
      <vt:lpstr>San Antonio Airport  Interesting Facts</vt:lpstr>
      <vt:lpstr>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32</cp:revision>
  <dcterms:created xsi:type="dcterms:W3CDTF">2020-12-11T02:42:09Z</dcterms:created>
  <dcterms:modified xsi:type="dcterms:W3CDTF">2022-10-17T23:08:26Z</dcterms:modified>
</cp:coreProperties>
</file>