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C1D"/>
    <a:srgbClr val="9BFFFD"/>
    <a:srgbClr val="E5F874"/>
    <a:srgbClr val="BCF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79-E195-4E4C-BE10-5D17DFEA935D}" type="datetimeFigureOut">
              <a:rPr lang="en-US" smtClean="0"/>
              <a:t>22/04/27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8EA-C7D1-4B24-98E5-8E4A11D69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79-E195-4E4C-BE10-5D17DFEA935D}" type="datetimeFigureOut">
              <a:rPr lang="en-US" smtClean="0"/>
              <a:t>22/04/27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8EA-C7D1-4B24-98E5-8E4A11D69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79-E195-4E4C-BE10-5D17DFEA935D}" type="datetimeFigureOut">
              <a:rPr lang="en-US" smtClean="0"/>
              <a:t>22/04/27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8EA-C7D1-4B24-98E5-8E4A11D69CD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9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79-E195-4E4C-BE10-5D17DFEA935D}" type="datetimeFigureOut">
              <a:rPr lang="en-US" smtClean="0"/>
              <a:t>22/04/27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8EA-C7D1-4B24-98E5-8E4A11D69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79-E195-4E4C-BE10-5D17DFEA935D}" type="datetimeFigureOut">
              <a:rPr lang="en-US" smtClean="0"/>
              <a:t>22/04/27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8EA-C7D1-4B24-98E5-8E4A11D69C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503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79-E195-4E4C-BE10-5D17DFEA935D}" type="datetimeFigureOut">
              <a:rPr lang="en-US" smtClean="0"/>
              <a:t>22/04/27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8EA-C7D1-4B24-98E5-8E4A11D69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79-E195-4E4C-BE10-5D17DFEA935D}" type="datetimeFigureOut">
              <a:rPr lang="en-US" smtClean="0"/>
              <a:t>22/04/27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8EA-C7D1-4B24-98E5-8E4A11D69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79-E195-4E4C-BE10-5D17DFEA935D}" type="datetimeFigureOut">
              <a:rPr lang="en-US" smtClean="0"/>
              <a:t>22/04/27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8EA-C7D1-4B24-98E5-8E4A11D69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79-E195-4E4C-BE10-5D17DFEA935D}" type="datetimeFigureOut">
              <a:rPr lang="en-US" smtClean="0"/>
              <a:t>22/04/27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8EA-C7D1-4B24-98E5-8E4A11D69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79-E195-4E4C-BE10-5D17DFEA935D}" type="datetimeFigureOut">
              <a:rPr lang="en-US" smtClean="0"/>
              <a:t>22/04/27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8EA-C7D1-4B24-98E5-8E4A11D69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1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79-E195-4E4C-BE10-5D17DFEA935D}" type="datetimeFigureOut">
              <a:rPr lang="en-US" smtClean="0"/>
              <a:t>22/04/27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8EA-C7D1-4B24-98E5-8E4A11D69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9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79-E195-4E4C-BE10-5D17DFEA935D}" type="datetimeFigureOut">
              <a:rPr lang="en-US" smtClean="0"/>
              <a:t>22/04/27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8EA-C7D1-4B24-98E5-8E4A11D69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1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79-E195-4E4C-BE10-5D17DFEA935D}" type="datetimeFigureOut">
              <a:rPr lang="en-US" smtClean="0"/>
              <a:t>22/04/27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8EA-C7D1-4B24-98E5-8E4A11D69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6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79-E195-4E4C-BE10-5D17DFEA935D}" type="datetimeFigureOut">
              <a:rPr lang="en-US" smtClean="0"/>
              <a:t>22/04/27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8EA-C7D1-4B24-98E5-8E4A11D69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79-E195-4E4C-BE10-5D17DFEA935D}" type="datetimeFigureOut">
              <a:rPr lang="en-US" smtClean="0"/>
              <a:t>22/04/27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8EA-C7D1-4B24-98E5-8E4A11D69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5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79-E195-4E4C-BE10-5D17DFEA935D}" type="datetimeFigureOut">
              <a:rPr lang="en-US" smtClean="0"/>
              <a:t>22/04/27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28EA-C7D1-4B24-98E5-8E4A11D69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2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C4F79-E195-4E4C-BE10-5D17DFEA935D}" type="datetimeFigureOut">
              <a:rPr lang="en-US" smtClean="0"/>
              <a:t>22/04/27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C628EA-C7D1-4B24-98E5-8E4A11D69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12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80EBBB-57DF-4B23-8E17-52D3DE07B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" y="0"/>
            <a:ext cx="12190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67D7-E81C-4202-A62E-0121C1DD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725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تحلیل نتایج </a:t>
            </a:r>
            <a:r>
              <a:rPr lang="fa-IR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(مرحله نهایی چالش)</a:t>
            </a:r>
            <a:endParaRPr lang="en-US" sz="4000" b="1" dirty="0">
              <a:solidFill>
                <a:schemeClr val="accent1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35344-0094-459B-9021-E9C6610D3055}"/>
              </a:ext>
            </a:extLst>
          </p:cNvPr>
          <p:cNvSpPr txBox="1"/>
          <p:nvPr/>
        </p:nvSpPr>
        <p:spPr>
          <a:xfrm>
            <a:off x="4528038" y="1457325"/>
            <a:ext cx="4745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تحلیل روند آموزش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0549FE-4851-426B-B26E-A9C1546E9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445" y="1918990"/>
            <a:ext cx="8392811" cy="48012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A45D100-1CFB-4F0C-9822-4B71A8E080A3}"/>
              </a:ext>
            </a:extLst>
          </p:cNvPr>
          <p:cNvSpPr txBox="1"/>
          <p:nvPr/>
        </p:nvSpPr>
        <p:spPr>
          <a:xfrm>
            <a:off x="11032857" y="6283869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09/13</a:t>
            </a:r>
          </a:p>
        </p:txBody>
      </p:sp>
    </p:spTree>
    <p:extLst>
      <p:ext uri="{BB962C8B-B14F-4D97-AF65-F5344CB8AC3E}">
        <p14:creationId xmlns:p14="http://schemas.microsoft.com/office/powerpoint/2010/main" val="112445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67D7-E81C-4202-A62E-0121C1DD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725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تحلیل نتایج </a:t>
            </a:r>
            <a:r>
              <a:rPr lang="fa-IR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(مرحله نهایی چالش)</a:t>
            </a:r>
            <a:endParaRPr lang="en-US" sz="4000" b="1" dirty="0">
              <a:solidFill>
                <a:schemeClr val="accent1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35344-0094-459B-9021-E9C6610D3055}"/>
              </a:ext>
            </a:extLst>
          </p:cNvPr>
          <p:cNvSpPr txBox="1"/>
          <p:nvPr/>
        </p:nvSpPr>
        <p:spPr>
          <a:xfrm>
            <a:off x="2167128" y="1457325"/>
            <a:ext cx="710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مقایسه‌ی پیش بینی شبکه با داده‌های واقعی برای داده‌های </a:t>
            </a:r>
            <a:r>
              <a:rPr lang="fa-IR" sz="2400" b="1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آموزش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0549FE-4851-426B-B26E-A9C1546E9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445" y="1918990"/>
            <a:ext cx="8392811" cy="48012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FF0183-1359-44B1-ACE0-C8DB39A4AFAB}"/>
              </a:ext>
            </a:extLst>
          </p:cNvPr>
          <p:cNvSpPr txBox="1"/>
          <p:nvPr/>
        </p:nvSpPr>
        <p:spPr>
          <a:xfrm>
            <a:off x="8705088" y="3730752"/>
            <a:ext cx="150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R2 Score:</a:t>
            </a:r>
          </a:p>
          <a:p>
            <a:r>
              <a:rPr lang="en-US" sz="2400" dirty="0"/>
              <a:t>0.7416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084ED-DD5E-486C-B957-E16076D8370A}"/>
              </a:ext>
            </a:extLst>
          </p:cNvPr>
          <p:cNvSpPr txBox="1"/>
          <p:nvPr/>
        </p:nvSpPr>
        <p:spPr>
          <a:xfrm>
            <a:off x="11032857" y="6283869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10/13</a:t>
            </a:r>
          </a:p>
        </p:txBody>
      </p:sp>
    </p:spTree>
    <p:extLst>
      <p:ext uri="{BB962C8B-B14F-4D97-AF65-F5344CB8AC3E}">
        <p14:creationId xmlns:p14="http://schemas.microsoft.com/office/powerpoint/2010/main" val="263235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67D7-E81C-4202-A62E-0121C1DD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725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تحلیل نتایج </a:t>
            </a:r>
            <a:r>
              <a:rPr lang="fa-IR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(مرحله نهایی چالش)</a:t>
            </a:r>
            <a:endParaRPr lang="en-US" sz="4000" b="1" dirty="0">
              <a:solidFill>
                <a:schemeClr val="accent1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35344-0094-459B-9021-E9C6610D3055}"/>
              </a:ext>
            </a:extLst>
          </p:cNvPr>
          <p:cNvSpPr txBox="1"/>
          <p:nvPr/>
        </p:nvSpPr>
        <p:spPr>
          <a:xfrm>
            <a:off x="2167128" y="1457325"/>
            <a:ext cx="710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مقایسه‌ی پیش بینی شبکه با داده‌های واقعی برای داده‌های </a:t>
            </a:r>
            <a:r>
              <a:rPr lang="fa-IR" sz="2400" b="1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صحه گذاری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0549FE-4851-426B-B26E-A9C1546E9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445" y="1918990"/>
            <a:ext cx="8392810" cy="4801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24C7D2-0013-4D7B-89CE-58B4DE344768}"/>
              </a:ext>
            </a:extLst>
          </p:cNvPr>
          <p:cNvSpPr txBox="1"/>
          <p:nvPr/>
        </p:nvSpPr>
        <p:spPr>
          <a:xfrm>
            <a:off x="8705088" y="3730752"/>
            <a:ext cx="150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R2 Score:</a:t>
            </a:r>
          </a:p>
          <a:p>
            <a:r>
              <a:rPr lang="en-US" sz="2400" dirty="0"/>
              <a:t>0.2479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6CBB7-91E0-4087-BE39-11AB02BAFA22}"/>
              </a:ext>
            </a:extLst>
          </p:cNvPr>
          <p:cNvSpPr txBox="1"/>
          <p:nvPr/>
        </p:nvSpPr>
        <p:spPr>
          <a:xfrm>
            <a:off x="11032857" y="6283869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11/13</a:t>
            </a:r>
          </a:p>
        </p:txBody>
      </p:sp>
    </p:spTree>
    <p:extLst>
      <p:ext uri="{BB962C8B-B14F-4D97-AF65-F5344CB8AC3E}">
        <p14:creationId xmlns:p14="http://schemas.microsoft.com/office/powerpoint/2010/main" val="10271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67D7-E81C-4202-A62E-0121C1DD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725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تحلیل نتایج </a:t>
            </a:r>
            <a:r>
              <a:rPr lang="fa-IR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(مرحله نهایی چالش)</a:t>
            </a:r>
            <a:endParaRPr lang="en-US" sz="4000" b="1" dirty="0">
              <a:solidFill>
                <a:schemeClr val="accent1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35344-0094-459B-9021-E9C6610D3055}"/>
              </a:ext>
            </a:extLst>
          </p:cNvPr>
          <p:cNvSpPr txBox="1"/>
          <p:nvPr/>
        </p:nvSpPr>
        <p:spPr>
          <a:xfrm>
            <a:off x="2167128" y="1457325"/>
            <a:ext cx="710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مقایسه‌ی پیش بینی شبکه با داده‌های واقعی برای داده‌های </a:t>
            </a:r>
            <a:r>
              <a:rPr lang="fa-IR" sz="2400" b="1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تست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0549FE-4851-426B-B26E-A9C1546E9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445" y="1918990"/>
            <a:ext cx="8392810" cy="48012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A41E11-482B-4496-ACD4-51B759E66FC4}"/>
              </a:ext>
            </a:extLst>
          </p:cNvPr>
          <p:cNvSpPr txBox="1"/>
          <p:nvPr/>
        </p:nvSpPr>
        <p:spPr>
          <a:xfrm>
            <a:off x="8705088" y="3730752"/>
            <a:ext cx="150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R2 Score:</a:t>
            </a:r>
          </a:p>
          <a:p>
            <a:r>
              <a:rPr lang="en-US" sz="2400" dirty="0"/>
              <a:t>0.5712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59B96-D241-409C-9BC5-197A9294E530}"/>
              </a:ext>
            </a:extLst>
          </p:cNvPr>
          <p:cNvSpPr txBox="1"/>
          <p:nvPr/>
        </p:nvSpPr>
        <p:spPr>
          <a:xfrm>
            <a:off x="11032857" y="6283869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12/13</a:t>
            </a:r>
          </a:p>
        </p:txBody>
      </p:sp>
    </p:spTree>
    <p:extLst>
      <p:ext uri="{BB962C8B-B14F-4D97-AF65-F5344CB8AC3E}">
        <p14:creationId xmlns:p14="http://schemas.microsoft.com/office/powerpoint/2010/main" val="62370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67D7-E81C-4202-A62E-0121C1DD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725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جمع بندی</a:t>
            </a:r>
            <a:endParaRPr lang="en-US" sz="4000" b="1" dirty="0">
              <a:solidFill>
                <a:schemeClr val="accent1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35344-0094-459B-9021-E9C6610D3055}"/>
              </a:ext>
            </a:extLst>
          </p:cNvPr>
          <p:cNvSpPr txBox="1"/>
          <p:nvPr/>
        </p:nvSpPr>
        <p:spPr>
          <a:xfrm>
            <a:off x="2167128" y="1457325"/>
            <a:ext cx="710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پیشنهادها برای بهبود عملکرد شبکه: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4E1E4D-FA36-4561-A70B-154FE3621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408" y="2459736"/>
            <a:ext cx="8295593" cy="386791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 rtl="1"/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افزودن ویژگی‌های مفید</a:t>
            </a:r>
          </a:p>
          <a:p>
            <a:pPr marL="0" indent="0" algn="r" rtl="1">
              <a:buNone/>
            </a:pPr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     محل اتصال، تاریخ اتصال، چندمین روز هفته، مقدار باقیمانده‌ی بسته و...</a:t>
            </a:r>
          </a:p>
          <a:p>
            <a:pPr marL="0" indent="0" algn="r" rtl="1">
              <a:buNone/>
            </a:pPr>
            <a:endParaRPr lang="fa-IR" sz="2400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استفاده از روش پیش بینی مستقیم</a:t>
            </a:r>
          </a:p>
          <a:p>
            <a:pPr algn="r" rtl="1"/>
            <a:endParaRPr lang="fa-IR" sz="2400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  <a:p>
            <a:pPr algn="r" rtl="1"/>
            <a:endParaRPr lang="fa-IR" sz="2400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ادغام روش 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LSTM</a:t>
            </a:r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 با دیگر روش‌های تحلیل سری زمانی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54FA6-9858-4274-939C-33F8759D1180}"/>
              </a:ext>
            </a:extLst>
          </p:cNvPr>
          <p:cNvSpPr txBox="1"/>
          <p:nvPr/>
        </p:nvSpPr>
        <p:spPr>
          <a:xfrm>
            <a:off x="11032857" y="6283869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13/13</a:t>
            </a:r>
          </a:p>
        </p:txBody>
      </p:sp>
    </p:spTree>
    <p:extLst>
      <p:ext uri="{BB962C8B-B14F-4D97-AF65-F5344CB8AC3E}">
        <p14:creationId xmlns:p14="http://schemas.microsoft.com/office/powerpoint/2010/main" val="417301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4B8CEA-DD6B-43DF-8EE0-BDDE9AD1F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" y="0"/>
            <a:ext cx="12190588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4D65E68-3436-4272-B842-52F7A4CF04A6}"/>
              </a:ext>
            </a:extLst>
          </p:cNvPr>
          <p:cNvSpPr txBox="1">
            <a:spLocks/>
          </p:cNvSpPr>
          <p:nvPr/>
        </p:nvSpPr>
        <p:spPr>
          <a:xfrm>
            <a:off x="0" y="2895600"/>
            <a:ext cx="121920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6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با تشکر از توجهتان</a:t>
            </a:r>
            <a:endParaRPr lang="en-US" sz="6000" b="1" dirty="0">
              <a:solidFill>
                <a:schemeClr val="accent1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6022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89ADD35-4361-44F1-B642-D4716B72A4EE}"/>
              </a:ext>
            </a:extLst>
          </p:cNvPr>
          <p:cNvSpPr txBox="1">
            <a:spLocks/>
          </p:cNvSpPr>
          <p:nvPr/>
        </p:nvSpPr>
        <p:spPr>
          <a:xfrm>
            <a:off x="978408" y="942975"/>
            <a:ext cx="8295593" cy="538467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Used a seed to get consistent results</a:t>
            </a:r>
          </a:p>
          <a:p>
            <a:pPr algn="l"/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%10 of the data is used for validation</a:t>
            </a:r>
          </a:p>
          <a:p>
            <a:pPr algn="l"/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All data are normalized using train data max and min</a:t>
            </a:r>
          </a:p>
          <a:p>
            <a:pPr algn="l"/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Cosine decay restarts with initial learning rate = 0.001</a:t>
            </a:r>
          </a:p>
          <a:p>
            <a:pPr algn="l"/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Batch size = 512</a:t>
            </a:r>
          </a:p>
          <a:p>
            <a:pPr algn="l"/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Epochs = 2000</a:t>
            </a:r>
          </a:p>
          <a:p>
            <a:pPr algn="l"/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Best weights saved based on validation loss</a:t>
            </a:r>
          </a:p>
          <a:p>
            <a:pPr algn="l"/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  <a:p>
            <a:pPr algn="l"/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629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4EF7C-1834-4C82-BD21-2A996359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676275"/>
            <a:ext cx="6553200" cy="55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5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9177-D8EA-4716-8789-D324FA959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545211"/>
            <a:ext cx="7766936" cy="1947658"/>
          </a:xfrm>
        </p:spPr>
        <p:txBody>
          <a:bodyPr/>
          <a:lstStyle/>
          <a:p>
            <a:pPr algn="ctr"/>
            <a:r>
              <a:rPr lang="fa-IR" b="1" dirty="0">
                <a:solidFill>
                  <a:schemeClr val="accent3">
                    <a:lumMod val="40000"/>
                    <a:lumOff val="60000"/>
                  </a:schemeClr>
                </a:solidFill>
                <a:cs typeface="B Nazanin" panose="00000400000000000000" pitchFamily="2" charset="-78"/>
              </a:rPr>
              <a:t>چالش پیش‌بینی میزان مصرف اینترنت مشترکین همراه اول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F312-DBA2-4D91-AA55-2DEC744B4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039394"/>
            <a:ext cx="7766936" cy="223002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Order of the Phoenix</a:t>
            </a:r>
          </a:p>
          <a:p>
            <a:pPr algn="ctr"/>
            <a:r>
              <a:rPr lang="fa-IR" sz="2800" dirty="0">
                <a:solidFill>
                  <a:schemeClr val="accent3">
                    <a:lumMod val="40000"/>
                    <a:lumOff val="60000"/>
                  </a:schemeClr>
                </a:solidFill>
                <a:cs typeface="B Nazanin" panose="00000400000000000000" pitchFamily="2" charset="-78"/>
              </a:rPr>
              <a:t>سالار حسینی شمعچی - محمد حسین‌زاده - احمد احمدی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5F758-760E-4ACF-ADDA-EC7A639E4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92" y="124172"/>
            <a:ext cx="2359269" cy="2494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4EB501-B4A8-450E-AF5A-C25EA6DDC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117" y="263768"/>
            <a:ext cx="2354587" cy="2354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9CFA9-1CBF-422F-A520-2DDB2B4D26C6}"/>
              </a:ext>
            </a:extLst>
          </p:cNvPr>
          <p:cNvSpPr txBox="1"/>
          <p:nvPr/>
        </p:nvSpPr>
        <p:spPr>
          <a:xfrm>
            <a:off x="11032857" y="6283869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01/13</a:t>
            </a:r>
          </a:p>
        </p:txBody>
      </p:sp>
    </p:spTree>
    <p:extLst>
      <p:ext uri="{BB962C8B-B14F-4D97-AF65-F5344CB8AC3E}">
        <p14:creationId xmlns:p14="http://schemas.microsoft.com/office/powerpoint/2010/main" val="213359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67D7-E81C-4202-A62E-0121C1DD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725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مقدمه</a:t>
            </a:r>
            <a:endParaRPr lang="en-US" sz="4000" b="1" dirty="0">
              <a:solidFill>
                <a:schemeClr val="accent1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BC38F-02A9-4B43-90F4-653FF692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924" y="2160589"/>
            <a:ext cx="2254077" cy="1935161"/>
          </a:xfrm>
        </p:spPr>
        <p:txBody>
          <a:bodyPr>
            <a:normAutofit lnSpcReduction="10000"/>
          </a:bodyPr>
          <a:lstStyle/>
          <a:p>
            <a:pPr algn="r" rtl="1"/>
            <a:r>
              <a:rPr lang="fa-IR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ارتباطات</a:t>
            </a:r>
          </a:p>
          <a:p>
            <a:pPr algn="r" rtl="1"/>
            <a:r>
              <a:rPr lang="fa-IR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مکان یابی</a:t>
            </a:r>
          </a:p>
          <a:p>
            <a:pPr algn="r" rtl="1"/>
            <a:r>
              <a:rPr lang="fa-IR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نگهداری اطلاعات</a:t>
            </a:r>
          </a:p>
          <a:p>
            <a:pPr algn="r" rtl="1"/>
            <a:r>
              <a:rPr lang="fa-IR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جستجوی اطلاعات</a:t>
            </a:r>
          </a:p>
          <a:p>
            <a:pPr algn="r" rtl="1"/>
            <a:r>
              <a:rPr lang="fa-IR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خرید و فروش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B28775-C0AC-4198-9817-82202F79DDC6}"/>
              </a:ext>
            </a:extLst>
          </p:cNvPr>
          <p:cNvSpPr txBox="1">
            <a:spLocks/>
          </p:cNvSpPr>
          <p:nvPr/>
        </p:nvSpPr>
        <p:spPr>
          <a:xfrm>
            <a:off x="4032422" y="2160589"/>
            <a:ext cx="2254077" cy="1935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مدیریت</a:t>
            </a:r>
          </a:p>
          <a:p>
            <a:pPr algn="r" rtl="1"/>
            <a:r>
              <a:rPr lang="fa-IR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شغل یابی</a:t>
            </a:r>
          </a:p>
          <a:p>
            <a:pPr algn="r" rtl="1"/>
            <a:r>
              <a:rPr lang="fa-IR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همکاری</a:t>
            </a:r>
          </a:p>
          <a:p>
            <a:pPr algn="r" rtl="1"/>
            <a:r>
              <a:rPr lang="fa-IR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انتقال فایل</a:t>
            </a:r>
          </a:p>
          <a:p>
            <a:pPr algn="r" rtl="1"/>
            <a:r>
              <a:rPr lang="fa-IR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به روز رسانی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BDD5DD-A77A-44D2-923C-048F33783D62}"/>
              </a:ext>
            </a:extLst>
          </p:cNvPr>
          <p:cNvSpPr txBox="1">
            <a:spLocks/>
          </p:cNvSpPr>
          <p:nvPr/>
        </p:nvSpPr>
        <p:spPr>
          <a:xfrm>
            <a:off x="1044920" y="2160589"/>
            <a:ext cx="2254077" cy="1935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تبلیغات </a:t>
            </a:r>
          </a:p>
          <a:p>
            <a:pPr algn="r" rtl="1"/>
            <a:r>
              <a:rPr lang="fa-IR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آموزش</a:t>
            </a:r>
          </a:p>
          <a:p>
            <a:pPr algn="r" rtl="1"/>
            <a:r>
              <a:rPr lang="fa-IR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سرگرمی</a:t>
            </a:r>
          </a:p>
          <a:p>
            <a:pPr algn="r" rtl="1"/>
            <a:r>
              <a:rPr lang="fa-IR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تراکنش</a:t>
            </a:r>
          </a:p>
          <a:p>
            <a:pPr algn="r" rtl="1"/>
            <a:r>
              <a:rPr lang="fa-IR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اینترنت اشیا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2B43D-4CD1-49DE-815B-0DCCBBCCA5AB}"/>
              </a:ext>
            </a:extLst>
          </p:cNvPr>
          <p:cNvSpPr txBox="1"/>
          <p:nvPr/>
        </p:nvSpPr>
        <p:spPr>
          <a:xfrm>
            <a:off x="4333874" y="1380987"/>
            <a:ext cx="494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اهمیت اینترنت در دنیای امروز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F7900A-2862-48B7-A04C-9A19584E9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891" y="4352132"/>
            <a:ext cx="1555109" cy="1555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4B2551-494E-4435-BDFE-DBA24D5E4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739" y="4462156"/>
            <a:ext cx="1101857" cy="16527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684252-0719-4E10-94D3-9F77E64F3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66" y="4575591"/>
            <a:ext cx="742692" cy="1539351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89AC6AE5-842B-44E4-A20C-51252E88899A}"/>
              </a:ext>
            </a:extLst>
          </p:cNvPr>
          <p:cNvSpPr/>
          <p:nvPr/>
        </p:nvSpPr>
        <p:spPr>
          <a:xfrm>
            <a:off x="5686425" y="5104199"/>
            <a:ext cx="1968733" cy="241067"/>
          </a:xfrm>
          <a:prstGeom prst="leftArrow">
            <a:avLst>
              <a:gd name="adj1" fmla="val 42097"/>
              <a:gd name="adj2" fmla="val 1409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8B415675-EDAF-41FA-89D8-F905FE3EFB5F}"/>
              </a:ext>
            </a:extLst>
          </p:cNvPr>
          <p:cNvSpPr/>
          <p:nvPr/>
        </p:nvSpPr>
        <p:spPr>
          <a:xfrm>
            <a:off x="2232444" y="5104199"/>
            <a:ext cx="1968733" cy="241067"/>
          </a:xfrm>
          <a:prstGeom prst="leftArrow">
            <a:avLst>
              <a:gd name="adj1" fmla="val 42097"/>
              <a:gd name="adj2" fmla="val 1409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08565-47B0-4FFF-8C8A-3429AB9E1836}"/>
              </a:ext>
            </a:extLst>
          </p:cNvPr>
          <p:cNvSpPr txBox="1"/>
          <p:nvPr/>
        </p:nvSpPr>
        <p:spPr>
          <a:xfrm>
            <a:off x="7156812" y="6197928"/>
            <a:ext cx="2679266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تامین کننده‌ی اینترنت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ACADF-B6FA-4A9C-9868-B325E9A9D872}"/>
              </a:ext>
            </a:extLst>
          </p:cNvPr>
          <p:cNvSpPr txBox="1"/>
          <p:nvPr/>
        </p:nvSpPr>
        <p:spPr>
          <a:xfrm>
            <a:off x="3991300" y="6207669"/>
            <a:ext cx="196873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مدیریت منابع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655D6-BCA9-44CE-BCAD-AB63BAB7EB1B}"/>
              </a:ext>
            </a:extLst>
          </p:cNvPr>
          <p:cNvSpPr txBox="1"/>
          <p:nvPr/>
        </p:nvSpPr>
        <p:spPr>
          <a:xfrm>
            <a:off x="596229" y="6197928"/>
            <a:ext cx="2408766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میزان مصرف مشترکین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CFD238-24F8-419C-88DE-575AA35005CF}"/>
              </a:ext>
            </a:extLst>
          </p:cNvPr>
          <p:cNvSpPr txBox="1"/>
          <p:nvPr/>
        </p:nvSpPr>
        <p:spPr>
          <a:xfrm>
            <a:off x="11032857" y="6283869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02/13</a:t>
            </a:r>
          </a:p>
        </p:txBody>
      </p:sp>
    </p:spTree>
    <p:extLst>
      <p:ext uri="{BB962C8B-B14F-4D97-AF65-F5344CB8AC3E}">
        <p14:creationId xmlns:p14="http://schemas.microsoft.com/office/powerpoint/2010/main" val="28305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3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9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  <p:bldP spid="17" grpId="0" animBg="1"/>
      <p:bldP spid="7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67D7-E81C-4202-A62E-0121C1DD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725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شرح مسئله</a:t>
            </a:r>
            <a:endParaRPr lang="en-US" sz="4000" b="1" dirty="0">
              <a:solidFill>
                <a:schemeClr val="accent1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7AEDA6-6337-4649-9EB3-02C3AE1B7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919" y="1815163"/>
            <a:ext cx="3045493" cy="30371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40409C-4B33-4726-AA99-0FB69DBAB902}"/>
              </a:ext>
            </a:extLst>
          </p:cNvPr>
          <p:cNvSpPr txBox="1"/>
          <p:nvPr/>
        </p:nvSpPr>
        <p:spPr>
          <a:xfrm>
            <a:off x="3113527" y="4529169"/>
            <a:ext cx="3724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600" dirty="0">
                <a:cs typeface="B Nazanin" panose="00000400000000000000" pitchFamily="2" charset="-78"/>
              </a:rPr>
              <a:t>هوش مصنوعی</a:t>
            </a: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3C251140-C3B7-4D9E-820D-71BEE23D833A}"/>
              </a:ext>
            </a:extLst>
          </p:cNvPr>
          <p:cNvSpPr/>
          <p:nvPr/>
        </p:nvSpPr>
        <p:spPr>
          <a:xfrm>
            <a:off x="6096000" y="3333749"/>
            <a:ext cx="1323975" cy="190500"/>
          </a:xfrm>
          <a:prstGeom prst="leftArrow">
            <a:avLst>
              <a:gd name="adj1" fmla="val 34194"/>
              <a:gd name="adj2" fmla="val 1409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454385-2526-45B7-98A8-BB504EA0DC0F}"/>
              </a:ext>
            </a:extLst>
          </p:cNvPr>
          <p:cNvSpPr txBox="1"/>
          <p:nvPr/>
        </p:nvSpPr>
        <p:spPr>
          <a:xfrm>
            <a:off x="7639050" y="2736502"/>
            <a:ext cx="1634952" cy="138499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fa-IR" sz="28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69 روز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fa-IR" sz="28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32 ویژگی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fa-IR" sz="28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1 شخص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E8EE8D0-25D0-42B9-9BDE-CAEE158D8475}"/>
              </a:ext>
            </a:extLst>
          </p:cNvPr>
          <p:cNvSpPr/>
          <p:nvPr/>
        </p:nvSpPr>
        <p:spPr>
          <a:xfrm>
            <a:off x="2531356" y="3333749"/>
            <a:ext cx="1323975" cy="190500"/>
          </a:xfrm>
          <a:prstGeom prst="leftArrow">
            <a:avLst>
              <a:gd name="adj1" fmla="val 34194"/>
              <a:gd name="adj2" fmla="val 1409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6B709-1337-4D56-ADC0-4662B6D1DB63}"/>
              </a:ext>
            </a:extLst>
          </p:cNvPr>
          <p:cNvSpPr txBox="1"/>
          <p:nvPr/>
        </p:nvSpPr>
        <p:spPr>
          <a:xfrm>
            <a:off x="504825" y="2736502"/>
            <a:ext cx="1807461" cy="138499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میزان مصرف اینترنت شخص در 7 روز آینده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689C70-63DA-497F-B59E-CBB480A79C7F}"/>
              </a:ext>
            </a:extLst>
          </p:cNvPr>
          <p:cNvSpPr/>
          <p:nvPr/>
        </p:nvSpPr>
        <p:spPr>
          <a:xfrm>
            <a:off x="7886700" y="2736502"/>
            <a:ext cx="1387302" cy="511523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53BA99E-B6FD-49C8-8CEA-69C61AFF1AF0}"/>
              </a:ext>
            </a:extLst>
          </p:cNvPr>
          <p:cNvSpPr/>
          <p:nvPr/>
        </p:nvSpPr>
        <p:spPr>
          <a:xfrm rot="8813406">
            <a:off x="8223910" y="2331153"/>
            <a:ext cx="143055" cy="370435"/>
          </a:xfrm>
          <a:prstGeom prst="downArrow">
            <a:avLst>
              <a:gd name="adj1" fmla="val 18421"/>
              <a:gd name="adj2" fmla="val 74561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44399-893B-4434-AF7C-018F060FC41B}"/>
              </a:ext>
            </a:extLst>
          </p:cNvPr>
          <p:cNvSpPr txBox="1"/>
          <p:nvPr/>
        </p:nvSpPr>
        <p:spPr>
          <a:xfrm>
            <a:off x="7234236" y="1863030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u="sng" dirty="0">
                <a:cs typeface="B Nazanin" panose="00000400000000000000" pitchFamily="2" charset="-78"/>
              </a:rPr>
              <a:t>تغییر پذیر</a:t>
            </a:r>
            <a:endParaRPr lang="en-US" sz="2400" u="sng" dirty="0">
              <a:cs typeface="B Nazanin" panose="000004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2FA414-3EED-44A1-8527-CE9BDE2D02FF}"/>
              </a:ext>
            </a:extLst>
          </p:cNvPr>
          <p:cNvSpPr txBox="1"/>
          <p:nvPr/>
        </p:nvSpPr>
        <p:spPr>
          <a:xfrm>
            <a:off x="11032857" y="6283869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03/13</a:t>
            </a:r>
          </a:p>
        </p:txBody>
      </p:sp>
    </p:spTree>
    <p:extLst>
      <p:ext uri="{BB962C8B-B14F-4D97-AF65-F5344CB8AC3E}">
        <p14:creationId xmlns:p14="http://schemas.microsoft.com/office/powerpoint/2010/main" val="138861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16" grpId="0" animBg="1"/>
      <p:bldP spid="7" grpId="0" animBg="1"/>
      <p:bldP spid="8" grpId="0" animBg="1"/>
      <p:bldP spid="12" grpId="0" animBg="1"/>
      <p:bldP spid="15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67D7-E81C-4202-A62E-0121C1DD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725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روش شناسی</a:t>
            </a:r>
            <a:endParaRPr lang="en-US" sz="4000" b="1" dirty="0">
              <a:solidFill>
                <a:schemeClr val="accent1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3153A-DA87-436D-9E35-962158091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137" y="1575289"/>
            <a:ext cx="8655596" cy="452437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37259D8-82CA-4168-9A29-D42EE9655192}"/>
              </a:ext>
            </a:extLst>
          </p:cNvPr>
          <p:cNvSpPr/>
          <p:nvPr/>
        </p:nvSpPr>
        <p:spPr>
          <a:xfrm rot="19011398">
            <a:off x="1218343" y="4405963"/>
            <a:ext cx="1528199" cy="33772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D9BE5-0C0C-4271-A5FA-95827CD2A74E}"/>
              </a:ext>
            </a:extLst>
          </p:cNvPr>
          <p:cNvSpPr/>
          <p:nvPr/>
        </p:nvSpPr>
        <p:spPr>
          <a:xfrm rot="19103464">
            <a:off x="2285633" y="4380202"/>
            <a:ext cx="1528199" cy="33772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FD4CB6-7FDD-4577-AA8D-21AEB6E46580}"/>
              </a:ext>
            </a:extLst>
          </p:cNvPr>
          <p:cNvSpPr/>
          <p:nvPr/>
        </p:nvSpPr>
        <p:spPr>
          <a:xfrm rot="18936115">
            <a:off x="4569910" y="4572054"/>
            <a:ext cx="2026260" cy="29207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14507E-C0F0-48B3-ABEA-8BE60793BBC0}"/>
              </a:ext>
            </a:extLst>
          </p:cNvPr>
          <p:cNvSpPr/>
          <p:nvPr/>
        </p:nvSpPr>
        <p:spPr>
          <a:xfrm rot="18936115">
            <a:off x="5336316" y="4388625"/>
            <a:ext cx="1521480" cy="29207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25495B-4476-4495-976C-CA537A8683A5}"/>
              </a:ext>
            </a:extLst>
          </p:cNvPr>
          <p:cNvSpPr/>
          <p:nvPr/>
        </p:nvSpPr>
        <p:spPr>
          <a:xfrm rot="19019080">
            <a:off x="6316122" y="4424960"/>
            <a:ext cx="1574639" cy="29207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599D8-6BE1-4E05-813B-649558746EF0}"/>
              </a:ext>
            </a:extLst>
          </p:cNvPr>
          <p:cNvSpPr txBox="1"/>
          <p:nvPr/>
        </p:nvSpPr>
        <p:spPr>
          <a:xfrm>
            <a:off x="677334" y="5911306"/>
            <a:ext cx="306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M. </a:t>
            </a:r>
            <a:r>
              <a:rPr lang="en-US" dirty="0" err="1"/>
              <a:t>Masdari</a:t>
            </a:r>
            <a:r>
              <a:rPr lang="en-US" dirty="0"/>
              <a:t> et al. (2018)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97B776-821D-4612-915E-4F52A29872AB}"/>
              </a:ext>
            </a:extLst>
          </p:cNvPr>
          <p:cNvSpPr txBox="1"/>
          <p:nvPr/>
        </p:nvSpPr>
        <p:spPr>
          <a:xfrm>
            <a:off x="11032857" y="6283869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04/13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F67A4-D0AF-4F82-B03D-CED51A7B0AE2}"/>
              </a:ext>
            </a:extLst>
          </p:cNvPr>
          <p:cNvSpPr txBox="1"/>
          <p:nvPr/>
        </p:nvSpPr>
        <p:spPr>
          <a:xfrm rot="16200000">
            <a:off x="-641026" y="2606408"/>
            <a:ext cx="263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in scientific papers</a:t>
            </a:r>
          </a:p>
        </p:txBody>
      </p:sp>
    </p:spTree>
    <p:extLst>
      <p:ext uri="{BB962C8B-B14F-4D97-AF65-F5344CB8AC3E}">
        <p14:creationId xmlns:p14="http://schemas.microsoft.com/office/powerpoint/2010/main" val="128493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67D7-E81C-4202-A62E-0121C1DD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725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روش شناسی</a:t>
            </a:r>
            <a:endParaRPr lang="en-US" sz="4000" b="1" dirty="0">
              <a:solidFill>
                <a:schemeClr val="accent1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04D7D-C2B7-475A-BDA8-E360A94F1E8C}"/>
              </a:ext>
            </a:extLst>
          </p:cNvPr>
          <p:cNvSpPr txBox="1"/>
          <p:nvPr/>
        </p:nvSpPr>
        <p:spPr>
          <a:xfrm>
            <a:off x="7829285" y="1885216"/>
            <a:ext cx="1599467" cy="830997"/>
          </a:xfrm>
          <a:prstGeom prst="rect">
            <a:avLst/>
          </a:prstGeom>
          <a:solidFill>
            <a:srgbClr val="E5F87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B Nazanin" panose="00000400000000000000" pitchFamily="2" charset="-78"/>
              </a:rPr>
              <a:t>شبکه‌ی عصبی مصنوعی</a:t>
            </a:r>
            <a:endParaRPr 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9A9E13CF-C6AB-483C-B010-5348CFE031DC}"/>
              </a:ext>
            </a:extLst>
          </p:cNvPr>
          <p:cNvSpPr/>
          <p:nvPr/>
        </p:nvSpPr>
        <p:spPr>
          <a:xfrm>
            <a:off x="6325800" y="2205464"/>
            <a:ext cx="1432414" cy="180914"/>
          </a:xfrm>
          <a:prstGeom prst="leftArrow">
            <a:avLst>
              <a:gd name="adj1" fmla="val 34194"/>
              <a:gd name="adj2" fmla="val 1409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53A0E-9638-4475-AB8A-B5C44F7F9262}"/>
              </a:ext>
            </a:extLst>
          </p:cNvPr>
          <p:cNvSpPr txBox="1"/>
          <p:nvPr/>
        </p:nvSpPr>
        <p:spPr>
          <a:xfrm>
            <a:off x="6484794" y="1834256"/>
            <a:ext cx="143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سری زمانی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280EE8-E7A8-4932-A5F4-9F93136D07D8}"/>
              </a:ext>
            </a:extLst>
          </p:cNvPr>
          <p:cNvSpPr txBox="1"/>
          <p:nvPr/>
        </p:nvSpPr>
        <p:spPr>
          <a:xfrm>
            <a:off x="4655262" y="1885216"/>
            <a:ext cx="1599467" cy="830997"/>
          </a:xfrm>
          <a:prstGeom prst="rect">
            <a:avLst/>
          </a:prstGeom>
          <a:solidFill>
            <a:srgbClr val="E5F87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B Nazanin" panose="00000400000000000000" pitchFamily="2" charset="-78"/>
              </a:rPr>
              <a:t>شبکه‌ی عصبی بازگشتی</a:t>
            </a:r>
            <a:endParaRPr 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3E1DFBC6-D2EB-4643-B232-73B5F151D354}"/>
              </a:ext>
            </a:extLst>
          </p:cNvPr>
          <p:cNvSpPr/>
          <p:nvPr/>
        </p:nvSpPr>
        <p:spPr>
          <a:xfrm>
            <a:off x="2270664" y="2202462"/>
            <a:ext cx="2313527" cy="180915"/>
          </a:xfrm>
          <a:prstGeom prst="leftArrow">
            <a:avLst>
              <a:gd name="adj1" fmla="val 34194"/>
              <a:gd name="adj2" fmla="val 1409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77A9D8-665B-4A8D-BA01-DCBA3B46EDF7}"/>
              </a:ext>
            </a:extLst>
          </p:cNvPr>
          <p:cNvSpPr txBox="1"/>
          <p:nvPr/>
        </p:nvSpPr>
        <p:spPr>
          <a:xfrm>
            <a:off x="2174815" y="1877420"/>
            <a:ext cx="2738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اهمیت داده‌ها در</a:t>
            </a:r>
          </a:p>
          <a:p>
            <a:pPr algn="ctr"/>
            <a:r>
              <a:rPr lang="fa-IR" sz="2400" dirty="0">
                <a:cs typeface="B Nazanin" panose="00000400000000000000" pitchFamily="2" charset="-78"/>
              </a:rPr>
              <a:t>بلند مدت و کوتاه مدت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4D062-EF9E-4E2C-BA0F-A4684D7AB985}"/>
              </a:ext>
            </a:extLst>
          </p:cNvPr>
          <p:cNvSpPr txBox="1"/>
          <p:nvPr/>
        </p:nvSpPr>
        <p:spPr>
          <a:xfrm>
            <a:off x="600126" y="1896658"/>
            <a:ext cx="1599467" cy="792525"/>
          </a:xfrm>
          <a:prstGeom prst="rect">
            <a:avLst/>
          </a:prstGeom>
          <a:solidFill>
            <a:srgbClr val="E5F87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endParaRPr lang="en-US" sz="1050" dirty="0">
              <a:ln>
                <a:solidFill>
                  <a:schemeClr val="bg1"/>
                </a:solidFill>
              </a:ln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ctr" rtl="1"/>
            <a:r>
              <a:rPr 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B Nazanin" panose="00000400000000000000" pitchFamily="2" charset="-78"/>
              </a:rPr>
              <a:t>LSTM</a:t>
            </a:r>
          </a:p>
          <a:p>
            <a:pPr algn="ctr" rtl="1"/>
            <a:endParaRPr lang="en-US" sz="1100" dirty="0">
              <a:ln>
                <a:solidFill>
                  <a:schemeClr val="bg1"/>
                </a:solidFill>
              </a:ln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E8159-A5C0-4950-84ED-2BEE6F9BC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4483" y="3155546"/>
            <a:ext cx="7576272" cy="33698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FB3206A-878D-4ED0-883A-A1BF6352B98A}"/>
              </a:ext>
            </a:extLst>
          </p:cNvPr>
          <p:cNvSpPr txBox="1"/>
          <p:nvPr/>
        </p:nvSpPr>
        <p:spPr>
          <a:xfrm>
            <a:off x="11032857" y="6283869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05/13</a:t>
            </a:r>
          </a:p>
        </p:txBody>
      </p:sp>
    </p:spTree>
    <p:extLst>
      <p:ext uri="{BB962C8B-B14F-4D97-AF65-F5344CB8AC3E}">
        <p14:creationId xmlns:p14="http://schemas.microsoft.com/office/powerpoint/2010/main" val="31832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5" grpId="0"/>
      <p:bldP spid="13" grpId="0" animBg="1"/>
      <p:bldP spid="14" grpId="0" animBg="1"/>
      <p:bldP spid="15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67D7-E81C-4202-A62E-0121C1DD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725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روش شناسی</a:t>
            </a:r>
            <a:endParaRPr lang="en-US" sz="4000" b="1" dirty="0">
              <a:solidFill>
                <a:schemeClr val="accent1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35344-0094-459B-9021-E9C6610D3055}"/>
              </a:ext>
            </a:extLst>
          </p:cNvPr>
          <p:cNvSpPr txBox="1"/>
          <p:nvPr/>
        </p:nvSpPr>
        <p:spPr>
          <a:xfrm>
            <a:off x="4528038" y="1457325"/>
            <a:ext cx="4745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پیش‌بینی چند گام بعدی در سری زمانی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7279BA9-FC22-435B-8EF9-7A5CD937A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41420"/>
              </p:ext>
            </p:extLst>
          </p:nvPr>
        </p:nvGraphicFramePr>
        <p:xfrm>
          <a:off x="6899516" y="2210455"/>
          <a:ext cx="18864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6439">
                  <a:extLst>
                    <a:ext uri="{9D8B030D-6E8A-4147-A177-3AD203B41FA5}">
                      <a16:colId xmlns:a16="http://schemas.microsoft.com/office/drawing/2014/main" val="186946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Step 1</a:t>
                      </a:r>
                    </a:p>
                  </a:txBody>
                  <a:tcPr>
                    <a:solidFill>
                      <a:srgbClr val="9B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29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Step 2</a:t>
                      </a:r>
                    </a:p>
                  </a:txBody>
                  <a:tcPr>
                    <a:solidFill>
                      <a:srgbClr val="9B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Step 3</a:t>
                      </a:r>
                    </a:p>
                  </a:txBody>
                  <a:tcPr>
                    <a:solidFill>
                      <a:srgbClr val="9B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02979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852A1BD-05E8-4468-B699-8D2CE9E22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28137"/>
              </p:ext>
            </p:extLst>
          </p:nvPr>
        </p:nvGraphicFramePr>
        <p:xfrm>
          <a:off x="6899515" y="3429000"/>
          <a:ext cx="18864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439">
                  <a:extLst>
                    <a:ext uri="{9D8B030D-6E8A-4147-A177-3AD203B41FA5}">
                      <a16:colId xmlns:a16="http://schemas.microsoft.com/office/drawing/2014/main" val="1028647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Output 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600288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CFE18345-8D18-40BE-82C8-4D97F866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31716"/>
              </p:ext>
            </p:extLst>
          </p:nvPr>
        </p:nvGraphicFramePr>
        <p:xfrm>
          <a:off x="4032448" y="2194984"/>
          <a:ext cx="188643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6439">
                  <a:extLst>
                    <a:ext uri="{9D8B030D-6E8A-4147-A177-3AD203B41FA5}">
                      <a16:colId xmlns:a16="http://schemas.microsoft.com/office/drawing/2014/main" val="186946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Step 1</a:t>
                      </a:r>
                    </a:p>
                  </a:txBody>
                  <a:tcPr>
                    <a:solidFill>
                      <a:srgbClr val="9B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29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Step 2</a:t>
                      </a:r>
                    </a:p>
                  </a:txBody>
                  <a:tcPr>
                    <a:solidFill>
                      <a:srgbClr val="9B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Step 3</a:t>
                      </a:r>
                    </a:p>
                  </a:txBody>
                  <a:tcPr>
                    <a:solidFill>
                      <a:srgbClr val="9B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02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Step 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81569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560D2837-81CA-48E3-9AF1-D8A600083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539685"/>
              </p:ext>
            </p:extLst>
          </p:nvPr>
        </p:nvGraphicFramePr>
        <p:xfrm>
          <a:off x="4032447" y="3799840"/>
          <a:ext cx="18864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439">
                  <a:extLst>
                    <a:ext uri="{9D8B030D-6E8A-4147-A177-3AD203B41FA5}">
                      <a16:colId xmlns:a16="http://schemas.microsoft.com/office/drawing/2014/main" val="1028647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Output 2</a:t>
                      </a:r>
                    </a:p>
                  </a:txBody>
                  <a:tcPr>
                    <a:solidFill>
                      <a:srgbClr val="FB7C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600288"/>
                  </a:ext>
                </a:extLst>
              </a:tr>
            </a:tbl>
          </a:graphicData>
        </a:graphic>
      </p:graphicFrame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643180A6-ECEC-4104-B707-07100FD2C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15842"/>
              </p:ext>
            </p:extLst>
          </p:nvPr>
        </p:nvGraphicFramePr>
        <p:xfrm>
          <a:off x="1165378" y="2194984"/>
          <a:ext cx="188643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6439">
                  <a:extLst>
                    <a:ext uri="{9D8B030D-6E8A-4147-A177-3AD203B41FA5}">
                      <a16:colId xmlns:a16="http://schemas.microsoft.com/office/drawing/2014/main" val="186946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Step 1</a:t>
                      </a:r>
                    </a:p>
                  </a:txBody>
                  <a:tcPr>
                    <a:solidFill>
                      <a:srgbClr val="9B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29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Step 2</a:t>
                      </a:r>
                    </a:p>
                  </a:txBody>
                  <a:tcPr>
                    <a:solidFill>
                      <a:srgbClr val="9B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Step 3</a:t>
                      </a:r>
                    </a:p>
                  </a:txBody>
                  <a:tcPr>
                    <a:solidFill>
                      <a:srgbClr val="9B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02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Step 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8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Step 5</a:t>
                      </a:r>
                    </a:p>
                  </a:txBody>
                  <a:tcPr>
                    <a:solidFill>
                      <a:srgbClr val="FB7C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377237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BD03C80D-990D-4254-8CD6-73818BFD4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043029"/>
              </p:ext>
            </p:extLst>
          </p:nvPr>
        </p:nvGraphicFramePr>
        <p:xfrm>
          <a:off x="1165377" y="4172143"/>
          <a:ext cx="18864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439">
                  <a:extLst>
                    <a:ext uri="{9D8B030D-6E8A-4147-A177-3AD203B41FA5}">
                      <a16:colId xmlns:a16="http://schemas.microsoft.com/office/drawing/2014/main" val="1028647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Output 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600288"/>
                  </a:ext>
                </a:extLst>
              </a:tr>
            </a:tbl>
          </a:graphicData>
        </a:graphic>
      </p:graphicFrame>
      <p:sp>
        <p:nvSpPr>
          <p:cNvPr id="22" name="Arrow: Left 21">
            <a:extLst>
              <a:ext uri="{FF2B5EF4-FFF2-40B4-BE49-F238E27FC236}">
                <a16:creationId xmlns:a16="http://schemas.microsoft.com/office/drawing/2014/main" id="{281B024D-D624-455D-B9AE-E86B091B9F1F}"/>
              </a:ext>
            </a:extLst>
          </p:cNvPr>
          <p:cNvSpPr/>
          <p:nvPr/>
        </p:nvSpPr>
        <p:spPr>
          <a:xfrm>
            <a:off x="5991225" y="3428999"/>
            <a:ext cx="820982" cy="145077"/>
          </a:xfrm>
          <a:prstGeom prst="leftArrow">
            <a:avLst>
              <a:gd name="adj1" fmla="val 34194"/>
              <a:gd name="adj2" fmla="val 1409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BDC8DA2C-C31C-49CE-81E6-11C7F869672E}"/>
              </a:ext>
            </a:extLst>
          </p:cNvPr>
          <p:cNvSpPr/>
          <p:nvPr/>
        </p:nvSpPr>
        <p:spPr>
          <a:xfrm>
            <a:off x="3131640" y="3799840"/>
            <a:ext cx="820982" cy="145077"/>
          </a:xfrm>
          <a:prstGeom prst="leftArrow">
            <a:avLst>
              <a:gd name="adj1" fmla="val 34194"/>
              <a:gd name="adj2" fmla="val 1409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271C711D-844C-4894-8F67-AE5320A55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683798"/>
              </p:ext>
            </p:extLst>
          </p:nvPr>
        </p:nvGraphicFramePr>
        <p:xfrm>
          <a:off x="5458496" y="5351155"/>
          <a:ext cx="18864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6439">
                  <a:extLst>
                    <a:ext uri="{9D8B030D-6E8A-4147-A177-3AD203B41FA5}">
                      <a16:colId xmlns:a16="http://schemas.microsoft.com/office/drawing/2014/main" val="186946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Step 1</a:t>
                      </a:r>
                    </a:p>
                  </a:txBody>
                  <a:tcPr>
                    <a:solidFill>
                      <a:srgbClr val="9B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29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Step 2</a:t>
                      </a:r>
                    </a:p>
                  </a:txBody>
                  <a:tcPr>
                    <a:solidFill>
                      <a:srgbClr val="9B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Step 3</a:t>
                      </a:r>
                    </a:p>
                  </a:txBody>
                  <a:tcPr>
                    <a:solidFill>
                      <a:srgbClr val="9B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029790"/>
                  </a:ext>
                </a:extLst>
              </a:tr>
            </a:tbl>
          </a:graphicData>
        </a:graphic>
      </p:graphicFrame>
      <p:graphicFrame>
        <p:nvGraphicFramePr>
          <p:cNvPr id="25" name="Table 7">
            <a:extLst>
              <a:ext uri="{FF2B5EF4-FFF2-40B4-BE49-F238E27FC236}">
                <a16:creationId xmlns:a16="http://schemas.microsoft.com/office/drawing/2014/main" id="{67757E21-A1FD-4799-A7B6-25FEDD970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388078"/>
              </p:ext>
            </p:extLst>
          </p:nvPr>
        </p:nvGraphicFramePr>
        <p:xfrm>
          <a:off x="2598911" y="5351155"/>
          <a:ext cx="18864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6439">
                  <a:extLst>
                    <a:ext uri="{9D8B030D-6E8A-4147-A177-3AD203B41FA5}">
                      <a16:colId xmlns:a16="http://schemas.microsoft.com/office/drawing/2014/main" val="186946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Output 1</a:t>
                      </a:r>
                    </a:p>
                  </a:txBody>
                  <a:tcPr>
                    <a:solidFill>
                      <a:srgbClr val="FB7C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29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Output 2</a:t>
                      </a:r>
                    </a:p>
                  </a:txBody>
                  <a:tcPr>
                    <a:solidFill>
                      <a:srgbClr val="FB7C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Output 3</a:t>
                      </a:r>
                    </a:p>
                  </a:txBody>
                  <a:tcPr>
                    <a:solidFill>
                      <a:srgbClr val="FB7C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029790"/>
                  </a:ext>
                </a:extLst>
              </a:tr>
            </a:tbl>
          </a:graphicData>
        </a:graphic>
      </p:graphicFrame>
      <p:sp>
        <p:nvSpPr>
          <p:cNvPr id="26" name="Arrow: Left 25">
            <a:extLst>
              <a:ext uri="{FF2B5EF4-FFF2-40B4-BE49-F238E27FC236}">
                <a16:creationId xmlns:a16="http://schemas.microsoft.com/office/drawing/2014/main" id="{B435073D-9367-4CF0-84D0-3BC324FFF3F6}"/>
              </a:ext>
            </a:extLst>
          </p:cNvPr>
          <p:cNvSpPr/>
          <p:nvPr/>
        </p:nvSpPr>
        <p:spPr>
          <a:xfrm>
            <a:off x="4561432" y="5851652"/>
            <a:ext cx="820982" cy="145077"/>
          </a:xfrm>
          <a:prstGeom prst="leftArrow">
            <a:avLst>
              <a:gd name="adj1" fmla="val 34194"/>
              <a:gd name="adj2" fmla="val 1409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DAD3B-F695-43F0-933C-161EAA907A57}"/>
              </a:ext>
            </a:extLst>
          </p:cNvPr>
          <p:cNvSpPr txBox="1"/>
          <p:nvPr/>
        </p:nvSpPr>
        <p:spPr>
          <a:xfrm>
            <a:off x="8785954" y="2122236"/>
            <a:ext cx="129149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روش اول:</a:t>
            </a:r>
          </a:p>
          <a:p>
            <a:pPr algn="r" rtl="1"/>
            <a:endParaRPr lang="en-US" sz="500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تکرار شونده</a:t>
            </a:r>
          </a:p>
          <a:p>
            <a:pPr algn="r" rtl="1"/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iterative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67FF8F-8C5C-440F-B8DA-2822EB4B09CA}"/>
              </a:ext>
            </a:extLst>
          </p:cNvPr>
          <p:cNvSpPr txBox="1"/>
          <p:nvPr/>
        </p:nvSpPr>
        <p:spPr>
          <a:xfrm>
            <a:off x="7421017" y="5169842"/>
            <a:ext cx="122872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روش دوم:</a:t>
            </a:r>
          </a:p>
          <a:p>
            <a:pPr algn="r" rtl="1"/>
            <a:endParaRPr lang="fa-IR" sz="500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مستقیم</a:t>
            </a:r>
          </a:p>
          <a:p>
            <a:pPr algn="r" rtl="1"/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direct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92DF41-9CFB-408E-84C4-3ECB646F03AE}"/>
              </a:ext>
            </a:extLst>
          </p:cNvPr>
          <p:cNvSpPr txBox="1"/>
          <p:nvPr/>
        </p:nvSpPr>
        <p:spPr>
          <a:xfrm>
            <a:off x="11032857" y="6283869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06/13</a:t>
            </a:r>
          </a:p>
        </p:txBody>
      </p:sp>
    </p:spTree>
    <p:extLst>
      <p:ext uri="{BB962C8B-B14F-4D97-AF65-F5344CB8AC3E}">
        <p14:creationId xmlns:p14="http://schemas.microsoft.com/office/powerpoint/2010/main" val="239528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9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67D7-E81C-4202-A62E-0121C1DD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725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روش شناسی</a:t>
            </a:r>
            <a:endParaRPr lang="en-US" sz="4000" b="1" dirty="0">
              <a:solidFill>
                <a:schemeClr val="accent1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35344-0094-459B-9021-E9C6610D3055}"/>
              </a:ext>
            </a:extLst>
          </p:cNvPr>
          <p:cNvSpPr txBox="1"/>
          <p:nvPr/>
        </p:nvSpPr>
        <p:spPr>
          <a:xfrm>
            <a:off x="4528038" y="1457325"/>
            <a:ext cx="4745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پیش‌بینی چند گام بعدی در سری زمانی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DAD3B-F695-43F0-933C-161EAA907A57}"/>
              </a:ext>
            </a:extLst>
          </p:cNvPr>
          <p:cNvSpPr txBox="1"/>
          <p:nvPr/>
        </p:nvSpPr>
        <p:spPr>
          <a:xfrm>
            <a:off x="7972425" y="2149821"/>
            <a:ext cx="191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روش تکرار شونده: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67FF8F-8C5C-440F-B8DA-2822EB4B09CA}"/>
              </a:ext>
            </a:extLst>
          </p:cNvPr>
          <p:cNvSpPr txBox="1"/>
          <p:nvPr/>
        </p:nvSpPr>
        <p:spPr>
          <a:xfrm>
            <a:off x="7972425" y="4391621"/>
            <a:ext cx="191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روش مستقیم: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C8E1AF1-C381-40AA-B1AE-BF0C10BA0E18}"/>
              </a:ext>
            </a:extLst>
          </p:cNvPr>
          <p:cNvSpPr txBox="1">
            <a:spLocks/>
          </p:cNvSpPr>
          <p:nvPr/>
        </p:nvSpPr>
        <p:spPr>
          <a:xfrm>
            <a:off x="2105554" y="2243358"/>
            <a:ext cx="5740227" cy="214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fa-IR" dirty="0">
                <a:solidFill>
                  <a:srgbClr val="92D050"/>
                </a:solidFill>
                <a:cs typeface="B Nazanin" panose="00000400000000000000" pitchFamily="2" charset="-78"/>
              </a:rPr>
              <a:t>درک بهتر مدل از رفتار سری زمانی</a:t>
            </a:r>
          </a:p>
          <a:p>
            <a:pPr algn="r" rtl="1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fa-IR" dirty="0">
                <a:solidFill>
                  <a:srgbClr val="92D050"/>
                </a:solidFill>
                <a:cs typeface="B Nazanin" panose="00000400000000000000" pitchFamily="2" charset="-78"/>
              </a:rPr>
              <a:t>سبک بودن مدل</a:t>
            </a:r>
          </a:p>
          <a:p>
            <a:pPr algn="r" rtl="1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fa-IR" dirty="0">
                <a:solidFill>
                  <a:srgbClr val="92D050"/>
                </a:solidFill>
                <a:cs typeface="B Nazanin" panose="00000400000000000000" pitchFamily="2" charset="-78"/>
              </a:rPr>
              <a:t>قابل استفاده برای پیش‌بینی تعداد گام‌های دلخواه</a:t>
            </a:r>
          </a:p>
          <a:p>
            <a:pPr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انباشت خطا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7CB254F-BA93-429A-9F4D-14DB64A05892}"/>
              </a:ext>
            </a:extLst>
          </p:cNvPr>
          <p:cNvSpPr txBox="1">
            <a:spLocks/>
          </p:cNvSpPr>
          <p:nvPr/>
        </p:nvSpPr>
        <p:spPr>
          <a:xfrm>
            <a:off x="2168876" y="4477346"/>
            <a:ext cx="5740227" cy="232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fa-IR" dirty="0">
                <a:solidFill>
                  <a:srgbClr val="92D050"/>
                </a:solidFill>
                <a:cs typeface="B Nazanin" panose="00000400000000000000" pitchFamily="2" charset="-78"/>
              </a:rPr>
              <a:t>عدم انباشت خطا</a:t>
            </a:r>
          </a:p>
          <a:p>
            <a:pPr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امکان درک اشتباه از رفتار سری زمانی در گام‌های مختلف</a:t>
            </a:r>
          </a:p>
          <a:p>
            <a:pPr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سنگین بودن مدل</a:t>
            </a:r>
          </a:p>
          <a:p>
            <a:pPr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قابل استفاده برای پیش‌بینی تعداد گام‌های محدود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E69CDE-8DA2-4C23-8754-2E19CD00255C}"/>
              </a:ext>
            </a:extLst>
          </p:cNvPr>
          <p:cNvSpPr txBox="1"/>
          <p:nvPr/>
        </p:nvSpPr>
        <p:spPr>
          <a:xfrm>
            <a:off x="11032857" y="6283869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07/13</a:t>
            </a:r>
          </a:p>
        </p:txBody>
      </p:sp>
    </p:spTree>
    <p:extLst>
      <p:ext uri="{BB962C8B-B14F-4D97-AF65-F5344CB8AC3E}">
        <p14:creationId xmlns:p14="http://schemas.microsoft.com/office/powerpoint/2010/main" val="54679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67D7-E81C-4202-A62E-0121C1DD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725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روش شناسی</a:t>
            </a:r>
            <a:endParaRPr lang="en-US" sz="4000" b="1" dirty="0">
              <a:solidFill>
                <a:schemeClr val="accent1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35344-0094-459B-9021-E9C6610D3055}"/>
              </a:ext>
            </a:extLst>
          </p:cNvPr>
          <p:cNvSpPr txBox="1"/>
          <p:nvPr/>
        </p:nvSpPr>
        <p:spPr>
          <a:xfrm>
            <a:off x="4528038" y="1457325"/>
            <a:ext cx="4745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پیش پردازش داده‌ها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6ADD2E-32A5-419F-A7D0-1C29DA9D8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924" y="2160589"/>
            <a:ext cx="2254077" cy="1477961"/>
          </a:xfr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pPr algn="r" rtl="1"/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94 نفر</a:t>
            </a:r>
          </a:p>
          <a:p>
            <a:pPr algn="r" rtl="1"/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69 روز – 76 روز</a:t>
            </a:r>
          </a:p>
          <a:p>
            <a:pPr algn="r" rtl="1"/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32 ویژگی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23A96415-1BB7-48FE-9381-FDA8733CA048}"/>
              </a:ext>
            </a:extLst>
          </p:cNvPr>
          <p:cNvSpPr/>
          <p:nvPr/>
        </p:nvSpPr>
        <p:spPr>
          <a:xfrm>
            <a:off x="5715000" y="2827030"/>
            <a:ext cx="1201982" cy="163819"/>
          </a:xfrm>
          <a:prstGeom prst="leftArrow">
            <a:avLst>
              <a:gd name="adj1" fmla="val 34194"/>
              <a:gd name="adj2" fmla="val 1409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3E6D9-DB97-4725-9811-3B479E501915}"/>
              </a:ext>
            </a:extLst>
          </p:cNvPr>
          <p:cNvSpPr txBox="1"/>
          <p:nvPr/>
        </p:nvSpPr>
        <p:spPr>
          <a:xfrm>
            <a:off x="5909346" y="2484070"/>
            <a:ext cx="1110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به ازای هر شخص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8594EA-6D4B-42BB-91E8-7CAE1FF9EC55}"/>
              </a:ext>
            </a:extLst>
          </p:cNvPr>
          <p:cNvSpPr txBox="1">
            <a:spLocks/>
          </p:cNvSpPr>
          <p:nvPr/>
        </p:nvSpPr>
        <p:spPr>
          <a:xfrm>
            <a:off x="677333" y="2160589"/>
            <a:ext cx="4934725" cy="1477961"/>
          </a:xfrm>
          <a:prstGeom prst="rect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endParaRPr lang="fa-IR" sz="300" b="1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b="1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ورودی: </a:t>
            </a:r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ویژگی‌های 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n</a:t>
            </a:r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 روز اول</a:t>
            </a:r>
          </a:p>
          <a:p>
            <a:pPr marL="0" indent="0" algn="r" rtl="1">
              <a:buNone/>
            </a:pPr>
            <a:endParaRPr lang="fa-IR" sz="100" b="1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b="1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خروجی: </a:t>
            </a:r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مصرف اینترنت روز 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n+1</a:t>
            </a:r>
            <a:r>
              <a:rPr lang="fa-IR" sz="24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 ام</a:t>
            </a:r>
            <a:endParaRPr lang="fa-IR" sz="2400" b="1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9EE4F-122C-46D5-978F-E86ABB736A4F}"/>
              </a:ext>
            </a:extLst>
          </p:cNvPr>
          <p:cNvSpPr txBox="1"/>
          <p:nvPr/>
        </p:nvSpPr>
        <p:spPr>
          <a:xfrm>
            <a:off x="677334" y="2642364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5 </a:t>
            </a:r>
            <a:r>
              <a:rPr lang="en-US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</a:rPr>
              <a:t>≤ n ≤ 75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7F6A4-C331-408C-AB3B-344F3D1A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4156492"/>
            <a:ext cx="8596668" cy="22895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4649987-22A0-4EB6-BA90-642AD3B38BEF}"/>
              </a:ext>
            </a:extLst>
          </p:cNvPr>
          <p:cNvSpPr/>
          <p:nvPr/>
        </p:nvSpPr>
        <p:spPr>
          <a:xfrm>
            <a:off x="7886700" y="6115050"/>
            <a:ext cx="1387301" cy="3309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EE130A-37AD-4C10-A0C2-FB5DFED41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177338"/>
            <a:ext cx="8596667" cy="2268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A18748C-E01E-46A6-8247-163D9FCAC22D}"/>
              </a:ext>
            </a:extLst>
          </p:cNvPr>
          <p:cNvSpPr/>
          <p:nvPr/>
        </p:nvSpPr>
        <p:spPr>
          <a:xfrm>
            <a:off x="3086100" y="5482936"/>
            <a:ext cx="1326573" cy="30133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C2DC5D-1708-45A4-A292-8A445A1BA24C}"/>
              </a:ext>
            </a:extLst>
          </p:cNvPr>
          <p:cNvSpPr/>
          <p:nvPr/>
        </p:nvSpPr>
        <p:spPr>
          <a:xfrm>
            <a:off x="677332" y="5482934"/>
            <a:ext cx="8596667" cy="30133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E92C20-44B6-4D1B-9842-39056C02EEB6}"/>
              </a:ext>
            </a:extLst>
          </p:cNvPr>
          <p:cNvSpPr txBox="1"/>
          <p:nvPr/>
        </p:nvSpPr>
        <p:spPr>
          <a:xfrm>
            <a:off x="11032857" y="6283869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08/13</a:t>
            </a:r>
          </a:p>
        </p:txBody>
      </p:sp>
    </p:spTree>
    <p:extLst>
      <p:ext uri="{BB962C8B-B14F-4D97-AF65-F5344CB8AC3E}">
        <p14:creationId xmlns:p14="http://schemas.microsoft.com/office/powerpoint/2010/main" val="308390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0" grpId="0" animBg="1"/>
      <p:bldP spid="11" grpId="0"/>
      <p:bldP spid="12" grpId="0" animBg="1"/>
      <p:bldP spid="3" grpId="0"/>
      <p:bldP spid="13" grpId="0" animBg="1"/>
      <p:bldP spid="19" grpId="0" animBg="1"/>
      <p:bldP spid="19" grpId="1" animBg="1"/>
      <p:bldP spid="21" grpId="0" animBg="1"/>
    </p:bldLst>
  </p:timing>
</p:sld>
</file>

<file path=ppt/theme/theme1.xml><?xml version="1.0" encoding="utf-8"?>
<a:theme xmlns:a="http://schemas.openxmlformats.org/drawingml/2006/main" name="Facet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454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Courier New</vt:lpstr>
      <vt:lpstr>Times New Roman</vt:lpstr>
      <vt:lpstr>Trebuchet MS</vt:lpstr>
      <vt:lpstr>Wingdings 3</vt:lpstr>
      <vt:lpstr>Facet</vt:lpstr>
      <vt:lpstr>PowerPoint Presentation</vt:lpstr>
      <vt:lpstr>چالش پیش‌بینی میزان مصرف اینترنت مشترکین همراه اول</vt:lpstr>
      <vt:lpstr>مقدمه</vt:lpstr>
      <vt:lpstr>شرح مسئله</vt:lpstr>
      <vt:lpstr>روش شناسی</vt:lpstr>
      <vt:lpstr>روش شناسی</vt:lpstr>
      <vt:lpstr>روش شناسی</vt:lpstr>
      <vt:lpstr>روش شناسی</vt:lpstr>
      <vt:lpstr>روش شناسی</vt:lpstr>
      <vt:lpstr>تحلیل نتایج (مرحله نهایی چالش)</vt:lpstr>
      <vt:lpstr>تحلیل نتایج (مرحله نهایی چالش)</vt:lpstr>
      <vt:lpstr>تحلیل نتایج (مرحله نهایی چالش)</vt:lpstr>
      <vt:lpstr>تحلیل نتایج (مرحله نهایی چالش)</vt:lpstr>
      <vt:lpstr>جمع بندی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Salar Shamchi</dc:creator>
  <cp:lastModifiedBy>Salar Shamchi</cp:lastModifiedBy>
  <cp:revision>4</cp:revision>
  <dcterms:created xsi:type="dcterms:W3CDTF">2022-04-25T13:45:59Z</dcterms:created>
  <dcterms:modified xsi:type="dcterms:W3CDTF">2022-04-27T05:47:56Z</dcterms:modified>
</cp:coreProperties>
</file>