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5" r:id="rId5"/>
    <p:sldId id="266" r:id="rId6"/>
    <p:sldId id="258" r:id="rId7"/>
    <p:sldId id="267" r:id="rId8"/>
    <p:sldId id="259" r:id="rId9"/>
    <p:sldId id="268" r:id="rId10"/>
    <p:sldId id="260" r:id="rId11"/>
    <p:sldId id="261" r:id="rId12"/>
    <p:sldId id="269" r:id="rId13"/>
    <p:sldId id="262" r:id="rId14"/>
    <p:sldId id="263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4" autoAdjust="0"/>
    <p:restoredTop sz="94660"/>
  </p:normalViewPr>
  <p:slideViewPr>
    <p:cSldViewPr>
      <p:cViewPr varScale="1">
        <p:scale>
          <a:sx n="56" d="100"/>
          <a:sy n="56" d="100"/>
        </p:scale>
        <p:origin x="-9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089B-D863-48F8-9230-C9F8A10FAC62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A60A-1D6C-407B-9664-37535E9215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089B-D863-48F8-9230-C9F8A10FAC62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A60A-1D6C-407B-9664-37535E9215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089B-D863-48F8-9230-C9F8A10FAC62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A60A-1D6C-407B-9664-37535E9215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089B-D863-48F8-9230-C9F8A10FAC62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A60A-1D6C-407B-9664-37535E9215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089B-D863-48F8-9230-C9F8A10FAC62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A60A-1D6C-407B-9664-37535E9215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089B-D863-48F8-9230-C9F8A10FAC62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A60A-1D6C-407B-9664-37535E9215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089B-D863-48F8-9230-C9F8A10FAC62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A60A-1D6C-407B-9664-37535E9215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089B-D863-48F8-9230-C9F8A10FAC62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A60A-1D6C-407B-9664-37535E9215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089B-D863-48F8-9230-C9F8A10FAC62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A60A-1D6C-407B-9664-37535E9215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089B-D863-48F8-9230-C9F8A10FAC62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A60A-1D6C-407B-9664-37535E9215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089B-D863-48F8-9230-C9F8A10FAC62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A60A-1D6C-407B-9664-37535E9215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E089B-D863-48F8-9230-C9F8A10FAC62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2A60A-1D6C-407B-9664-37535E9215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t01346aded528b62031.jpg"/>
          <p:cNvPicPr>
            <a:picLocks noChangeAspect="1"/>
          </p:cNvPicPr>
          <p:nvPr/>
        </p:nvPicPr>
        <p:blipFill>
          <a:blip r:embed="rId2" cstate="print">
            <a:lum bright="40000" contrast="-4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5" name="矩形 4"/>
          <p:cNvSpPr/>
          <p:nvPr/>
        </p:nvSpPr>
        <p:spPr>
          <a:xfrm>
            <a:off x="3024335" y="2996952"/>
            <a:ext cx="6084169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TW" altLang="en-US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金梅海報大豆豆字" pitchFamily="49" charset="-120"/>
              </a:rPr>
              <a:t>   </a:t>
            </a:r>
            <a:r>
              <a:rPr lang="zh-TW" altLang="en-US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華康兒風體W3" pitchFamily="34" charset="-120"/>
                <a:ea typeface="華康兒風體W3" pitchFamily="34" charset="-120"/>
              </a:rPr>
              <a:t>我是</a:t>
            </a:r>
            <a:endParaRPr lang="en-US" altLang="zh-TW" sz="8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華康兒風體W3" pitchFamily="34" charset="-120"/>
              <a:ea typeface="華康兒風體W3" pitchFamily="34" charset="-120"/>
            </a:endParaRPr>
          </a:p>
          <a:p>
            <a:pPr algn="ctr"/>
            <a:r>
              <a:rPr lang="zh-TW" altLang="en-US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華康兒風體W3" pitchFamily="34" charset="-120"/>
                <a:ea typeface="華康兒風體W3" pitchFamily="34" charset="-120"/>
              </a:rPr>
              <a:t>樂理達人</a:t>
            </a:r>
            <a:endParaRPr lang="zh-TW" altLang="en-US" sz="8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華康兒風體W3" pitchFamily="34" charset="-120"/>
              <a:ea typeface="華康兒風體W3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華康兒風體W3" pitchFamily="34" charset="-120"/>
                <a:ea typeface="華康兒風體W3" pitchFamily="34" charset="-120"/>
              </a:rPr>
              <a:t>請說出「</a:t>
            </a:r>
            <a:r>
              <a:rPr lang="zh-TW" altLang="en-US" b="1" dirty="0">
                <a:latin typeface="華康兒風體W3" pitchFamily="34" charset="-120"/>
                <a:ea typeface="華康兒風體W3" pitchFamily="34" charset="-120"/>
              </a:rPr>
              <a:t>唱</a:t>
            </a:r>
            <a:r>
              <a:rPr lang="zh-TW" altLang="en-US" b="1" dirty="0" smtClean="0">
                <a:latin typeface="華康兒風體W3" pitchFamily="34" charset="-120"/>
                <a:ea typeface="華康兒風體W3" pitchFamily="34" charset="-120"/>
              </a:rPr>
              <a:t>名</a:t>
            </a:r>
            <a:r>
              <a:rPr lang="zh-TW" altLang="en-US" b="1" dirty="0" smtClean="0">
                <a:latin typeface="華康兒風體W3" pitchFamily="34" charset="-120"/>
                <a:ea typeface="華康兒風體W3" pitchFamily="34" charset="-120"/>
              </a:rPr>
              <a:t>」和</a:t>
            </a:r>
            <a:r>
              <a:rPr lang="zh-TW" altLang="en-US" b="1" dirty="0" smtClean="0">
                <a:latin typeface="華康兒風體W3" pitchFamily="34" charset="-120"/>
                <a:ea typeface="華康兒風體W3" pitchFamily="34" charset="-120"/>
              </a:rPr>
              <a:t>「音名」</a:t>
            </a:r>
            <a:endParaRPr lang="zh-TW" altLang="en-US" b="1" dirty="0">
              <a:latin typeface="華康兒風體W3" pitchFamily="34" charset="-120"/>
              <a:ea typeface="華康兒風體W3" pitchFamily="34" charset="-120"/>
            </a:endParaRPr>
          </a:p>
        </p:txBody>
      </p:sp>
      <p:pic>
        <p:nvPicPr>
          <p:cNvPr id="4" name="內容版面配置區 3" descr="4afcf5954d272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20000"/>
          </a:blip>
          <a:stretch>
            <a:fillRect/>
          </a:stretch>
        </p:blipFill>
        <p:spPr>
          <a:xfrm>
            <a:off x="0" y="4435503"/>
            <a:ext cx="3707904" cy="2422497"/>
          </a:xfrm>
        </p:spPr>
      </p:pic>
      <p:pic>
        <p:nvPicPr>
          <p:cNvPr id="5" name="圖片 4" descr="1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04864"/>
            <a:ext cx="9144000" cy="1624465"/>
          </a:xfrm>
          <a:prstGeom prst="rect">
            <a:avLst/>
          </a:prstGeom>
        </p:spPr>
      </p:pic>
      <p:sp>
        <p:nvSpPr>
          <p:cNvPr id="6" name="笑臉 5"/>
          <p:cNvSpPr/>
          <p:nvPr/>
        </p:nvSpPr>
        <p:spPr>
          <a:xfrm>
            <a:off x="4355976" y="4869160"/>
            <a:ext cx="576064" cy="50405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33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0432" y="2924944"/>
            <a:ext cx="504056" cy="27922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9" name="直線接點 8"/>
          <p:cNvCxnSpPr/>
          <p:nvPr/>
        </p:nvCxnSpPr>
        <p:spPr>
          <a:xfrm>
            <a:off x="8748464" y="3284984"/>
            <a:ext cx="0" cy="158417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8532440" y="4797152"/>
            <a:ext cx="513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ㄒ</a:t>
            </a:r>
            <a:endParaRPr lang="en-US" altLang="zh-TW" sz="2400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TW" alt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ㄧ</a:t>
            </a:r>
            <a:endParaRPr lang="en-US" altLang="zh-TW" sz="3600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altLang="zh-TW" sz="3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588224" y="313492"/>
            <a:ext cx="252028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華康兒風體W3" pitchFamily="34" charset="-120"/>
                <a:ea typeface="華康兒風體W3" pitchFamily="34" charset="-120"/>
              </a:rPr>
              <a:t>作答時</a:t>
            </a:r>
            <a:r>
              <a:rPr lang="zh-TW" altLang="en-US" sz="2800" b="1" dirty="0" smtClean="0">
                <a:latin typeface="華康兒風體W3" pitchFamily="34" charset="-120"/>
                <a:ea typeface="華康兒風體W3" pitchFamily="34" charset="-120"/>
              </a:rPr>
              <a:t>限</a:t>
            </a:r>
            <a:r>
              <a:rPr lang="zh-TW" altLang="en-US" sz="2800" b="1" dirty="0" smtClean="0">
                <a:latin typeface="華康兒風體W3" pitchFamily="34" charset="-120"/>
                <a:ea typeface="華康兒風體W3" pitchFamily="34" charset="-120"/>
              </a:rPr>
              <a:t>：</a:t>
            </a:r>
            <a:r>
              <a:rPr lang="en-US" altLang="zh-TW" sz="2800" b="1" dirty="0">
                <a:latin typeface="華康兒風體W3" pitchFamily="34" charset="-120"/>
                <a:ea typeface="華康兒風體W3" pitchFamily="34" charset="-120"/>
              </a:rPr>
              <a:t>7</a:t>
            </a:r>
            <a:r>
              <a:rPr lang="zh-TW" altLang="en-US" sz="2800" b="1" dirty="0" smtClean="0">
                <a:latin typeface="華康兒風體W3" pitchFamily="34" charset="-120"/>
                <a:ea typeface="華康兒風體W3" pitchFamily="34" charset="-120"/>
              </a:rPr>
              <a:t>秒</a:t>
            </a:r>
            <a:endParaRPr lang="zh-TW" altLang="en-US" sz="2800" b="1" dirty="0">
              <a:latin typeface="華康兒風體W3" pitchFamily="34" charset="-120"/>
              <a:ea typeface="華康兒風體W3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00799 -0.3203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-0.32037 L 0.19688 -0.2257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88 -0.2257 L -0.36215 -0.1627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215 -0.16273 L -0.17326 -0.2467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326 -0.24676 L -0.26771 -0.21528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771 -0.21528 L 0.28351 -0.15232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51 -0.15232 L 0.37813 -0.17315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-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13 -0.17315 L -0.08663 -0.28866 " pathEditMode="relative" rAng="0" ptsTypes="AA">
                                      <p:cBhvr>
                                        <p:cTn id="5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63 -0.30972 L 0.10243 -0.26782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6" grpId="8" animBg="1"/>
      <p:bldP spid="6" grpId="9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4afcf5954d272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20000"/>
          </a:blip>
          <a:stretch>
            <a:fillRect/>
          </a:stretch>
        </p:blipFill>
        <p:spPr>
          <a:xfrm>
            <a:off x="0" y="4869160"/>
            <a:ext cx="3044143" cy="1988840"/>
          </a:xfrm>
        </p:spPr>
      </p:pic>
      <p:pic>
        <p:nvPicPr>
          <p:cNvPr id="5" name="圖片 4" descr="音程.JPG"/>
          <p:cNvPicPr>
            <a:picLocks noChangeAspect="1"/>
          </p:cNvPicPr>
          <p:nvPr/>
        </p:nvPicPr>
        <p:blipFill>
          <a:blip r:embed="rId3" cstate="print">
            <a:lum bright="10000"/>
          </a:blip>
          <a:stretch>
            <a:fillRect/>
          </a:stretch>
        </p:blipFill>
        <p:spPr>
          <a:xfrm>
            <a:off x="1331640" y="0"/>
            <a:ext cx="6755151" cy="5763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t01346aded528b62031.jpg"/>
          <p:cNvPicPr>
            <a:picLocks noChangeAspect="1"/>
          </p:cNvPicPr>
          <p:nvPr/>
        </p:nvPicPr>
        <p:blipFill>
          <a:blip r:embed="rId2" cstate="print">
            <a:lum bright="40000" contrast="-4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5" name="矩形 4"/>
          <p:cNvSpPr/>
          <p:nvPr/>
        </p:nvSpPr>
        <p:spPr>
          <a:xfrm>
            <a:off x="755576" y="2420888"/>
            <a:ext cx="7848872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371600" indent="-1371600" algn="ctr"/>
            <a:r>
              <a:rPr lang="zh-TW" altLang="en-US" sz="8000" b="1" spc="50" dirty="0" smtClean="0">
                <a:ln w="12700" cmpd="sng">
                  <a:solidFill>
                    <a:srgbClr val="FF0000"/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ea typeface="金梅海報大豆豆字" pitchFamily="49" charset="-120"/>
              </a:rPr>
              <a:t>快</a:t>
            </a:r>
            <a:r>
              <a:rPr lang="zh-TW" altLang="en-US" sz="8000" b="1" spc="50" dirty="0">
                <a:ln w="12700" cmpd="sng">
                  <a:solidFill>
                    <a:srgbClr val="FF0000"/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ea typeface="金梅海報大豆豆字" pitchFamily="49" charset="-120"/>
              </a:rPr>
              <a:t>問快</a:t>
            </a:r>
            <a:r>
              <a:rPr lang="zh-TW" altLang="en-US" sz="8000" b="1" spc="50" dirty="0" smtClean="0">
                <a:ln w="12700" cmpd="sng">
                  <a:solidFill>
                    <a:srgbClr val="FF0000"/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ea typeface="金梅海報大豆豆字" pitchFamily="49" charset="-120"/>
              </a:rPr>
              <a:t>答</a:t>
            </a:r>
            <a:endParaRPr lang="en-US" altLang="zh-TW" sz="8000" b="1" spc="50" dirty="0" smtClean="0">
              <a:ln w="12700" cmpd="sng">
                <a:solidFill>
                  <a:srgbClr val="FF0000"/>
                </a:solidFill>
                <a:prstDash val="solid"/>
              </a:ln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ea typeface="金梅海報大豆豆字" pitchFamily="49" charset="-120"/>
            </a:endParaRPr>
          </a:p>
          <a:p>
            <a:pPr marL="1371600" indent="-1371600">
              <a:buFont typeface="+mj-lt"/>
              <a:buAutoNum type="arabicPeriod"/>
            </a:pPr>
            <a:endParaRPr lang="en-US" altLang="zh-TW" sz="5400" b="1" spc="50" dirty="0" smtClean="0">
              <a:ln w="12700" cmpd="sng">
                <a:solidFill>
                  <a:srgbClr val="FF0000"/>
                </a:solidFill>
                <a:prstDash val="solid"/>
              </a:ln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華康兒風體W3" pitchFamily="34" charset="-120"/>
              <a:ea typeface="華康兒風體W3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4afcf5954d272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20000"/>
          </a:blip>
          <a:stretch>
            <a:fillRect/>
          </a:stretch>
        </p:blipFill>
        <p:spPr>
          <a:xfrm>
            <a:off x="0" y="4869160"/>
            <a:ext cx="3044143" cy="1988840"/>
          </a:xfr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華康兒風體W3" pitchFamily="34" charset="-120"/>
                <a:ea typeface="華康兒風體W3" pitchFamily="34" charset="-120"/>
              </a:rPr>
              <a:t>請說出「音程」</a:t>
            </a:r>
            <a:r>
              <a:rPr lang="en-US" altLang="zh-TW" b="1" dirty="0" smtClean="0">
                <a:latin typeface="華康兒風體W3" pitchFamily="34" charset="-120"/>
                <a:ea typeface="華康兒風體W3" pitchFamily="34" charset="-120"/>
              </a:rPr>
              <a:t>~</a:t>
            </a:r>
            <a:r>
              <a:rPr lang="zh-TW" altLang="en-US" b="1" dirty="0" smtClean="0">
                <a:latin typeface="華康兒風體W3" pitchFamily="34" charset="-120"/>
                <a:ea typeface="華康兒風體W3" pitchFamily="34" charset="-120"/>
              </a:rPr>
              <a:t>幾度音</a:t>
            </a:r>
            <a:endParaRPr lang="zh-TW" altLang="en-US" b="1" dirty="0">
              <a:latin typeface="華康兒風體W3" pitchFamily="34" charset="-120"/>
              <a:ea typeface="華康兒風體W3" pitchFamily="34" charset="-120"/>
            </a:endParaRPr>
          </a:p>
        </p:txBody>
      </p:sp>
      <p:pic>
        <p:nvPicPr>
          <p:cNvPr id="11" name="圖片 10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628800"/>
            <a:ext cx="9144000" cy="1760561"/>
          </a:xfrm>
          <a:prstGeom prst="rect">
            <a:avLst/>
          </a:prstGeom>
        </p:spPr>
      </p:pic>
      <p:pic>
        <p:nvPicPr>
          <p:cNvPr id="15" name="圖片 14" descr="2222222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501008"/>
            <a:ext cx="9144000" cy="1869743"/>
          </a:xfrm>
          <a:prstGeom prst="rect">
            <a:avLst/>
          </a:prstGeom>
        </p:spPr>
      </p:pic>
      <p:sp>
        <p:nvSpPr>
          <p:cNvPr id="16" name="笑臉 15"/>
          <p:cNvSpPr/>
          <p:nvPr/>
        </p:nvSpPr>
        <p:spPr>
          <a:xfrm>
            <a:off x="4283968" y="5445224"/>
            <a:ext cx="576064" cy="50405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588224" y="313492"/>
            <a:ext cx="252028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華康兒風體W3" pitchFamily="34" charset="-120"/>
                <a:ea typeface="華康兒風體W3" pitchFamily="34" charset="-120"/>
              </a:rPr>
              <a:t>作答時</a:t>
            </a:r>
            <a:r>
              <a:rPr lang="zh-TW" altLang="en-US" sz="2800" b="1" dirty="0" smtClean="0">
                <a:latin typeface="華康兒風體W3" pitchFamily="34" charset="-120"/>
                <a:ea typeface="華康兒風體W3" pitchFamily="34" charset="-120"/>
              </a:rPr>
              <a:t>限</a:t>
            </a:r>
            <a:r>
              <a:rPr lang="zh-TW" altLang="en-US" sz="2800" b="1" dirty="0" smtClean="0">
                <a:latin typeface="華康兒風體W3" pitchFamily="34" charset="-120"/>
                <a:ea typeface="華康兒風體W3" pitchFamily="34" charset="-120"/>
              </a:rPr>
              <a:t>：</a:t>
            </a:r>
            <a:r>
              <a:rPr lang="en-US" altLang="zh-TW" sz="2800" b="1" dirty="0">
                <a:latin typeface="華康兒風體W3" pitchFamily="34" charset="-120"/>
                <a:ea typeface="華康兒風體W3" pitchFamily="34" charset="-120"/>
              </a:rPr>
              <a:t>5</a:t>
            </a:r>
            <a:r>
              <a:rPr lang="zh-TW" altLang="en-US" sz="2800" b="1" dirty="0" smtClean="0">
                <a:latin typeface="華康兒風體W3" pitchFamily="34" charset="-120"/>
                <a:ea typeface="華康兒風體W3" pitchFamily="34" charset="-120"/>
              </a:rPr>
              <a:t>秒</a:t>
            </a:r>
            <a:endParaRPr lang="zh-TW" altLang="en-US" sz="2800" b="1" dirty="0">
              <a:latin typeface="華康兒風體W3" pitchFamily="34" charset="-120"/>
              <a:ea typeface="華康兒風體W3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28351 -0.3465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" y="-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51 -0.34121 L -0.18108 -0.0682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08 -0.06829 L 0.10243 -0.06829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43 -0.06829 L -0.37014 -0.3097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14 -0.30973 L -0.18906 -0.35185 " pathEditMode="relative" rAng="0" ptsTypes="AA">
                                      <p:cBhvr>
                                        <p:cTn id="40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-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-0.35185 L 0.27569 -0.0682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4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69 -0.06829 L -0.07882 -0.36227 " pathEditMode="relative" rAng="0" ptsTypes="AA">
                                      <p:cBhvr>
                                        <p:cTn id="4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82 -0.36227 L -0.29132 -0.0368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" y="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132 -0.03681 L 0.37014 -0.08935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" y="-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t01346aded528b62031.jpg"/>
          <p:cNvPicPr>
            <a:picLocks noChangeAspect="1"/>
          </p:cNvPicPr>
          <p:nvPr/>
        </p:nvPicPr>
        <p:blipFill>
          <a:blip r:embed="rId2" cstate="print">
            <a:lum bright="40000" contrast="-4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5" name="矩形 4"/>
          <p:cNvSpPr/>
          <p:nvPr/>
        </p:nvSpPr>
        <p:spPr>
          <a:xfrm>
            <a:off x="3024335" y="2996952"/>
            <a:ext cx="6084169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TW" altLang="en-US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金梅海報大豆豆字" pitchFamily="49" charset="-120"/>
              </a:rPr>
              <a:t>   </a:t>
            </a:r>
            <a:r>
              <a:rPr lang="zh-TW" altLang="en-US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華康兒風體W3" pitchFamily="34" charset="-120"/>
                <a:ea typeface="華康兒風體W3" pitchFamily="34" charset="-120"/>
              </a:rPr>
              <a:t>我是</a:t>
            </a:r>
            <a:endParaRPr lang="en-US" altLang="zh-TW" sz="8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華康兒風體W3" pitchFamily="34" charset="-120"/>
              <a:ea typeface="華康兒風體W3" pitchFamily="34" charset="-120"/>
            </a:endParaRPr>
          </a:p>
          <a:p>
            <a:pPr algn="ctr"/>
            <a:r>
              <a:rPr lang="zh-TW" altLang="en-US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華康兒風體W3" pitchFamily="34" charset="-120"/>
                <a:ea typeface="華康兒風體W3" pitchFamily="34" charset="-120"/>
              </a:rPr>
              <a:t>樂理達人</a:t>
            </a:r>
            <a:endParaRPr lang="zh-TW" altLang="en-US" sz="8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華康兒風體W3" pitchFamily="34" charset="-120"/>
              <a:ea typeface="華康兒風體W3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t01346aded528b62031.jpg"/>
          <p:cNvPicPr>
            <a:picLocks noChangeAspect="1"/>
          </p:cNvPicPr>
          <p:nvPr/>
        </p:nvPicPr>
        <p:blipFill>
          <a:blip r:embed="rId2" cstate="print">
            <a:lum bright="40000" contrast="-4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5" name="矩形 4"/>
          <p:cNvSpPr/>
          <p:nvPr/>
        </p:nvSpPr>
        <p:spPr>
          <a:xfrm>
            <a:off x="755576" y="1412776"/>
            <a:ext cx="7848872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371600" indent="-1371600">
              <a:buFont typeface="+mj-lt"/>
              <a:buAutoNum type="arabicPeriod"/>
            </a:pPr>
            <a:r>
              <a:rPr lang="zh-TW" altLang="en-US" sz="5400" b="1" spc="50" dirty="0" smtClean="0">
                <a:ln w="12700" cmpd="sng">
                  <a:solidFill>
                    <a:srgbClr val="FF0000"/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ea typeface="金梅海報大豆豆字" pitchFamily="49" charset="-120"/>
              </a:rPr>
              <a:t>複習</a:t>
            </a:r>
            <a:r>
              <a:rPr lang="en-US" altLang="zh-TW" sz="5400" b="1" spc="50" dirty="0" smtClean="0">
                <a:ln w="12700" cmpd="sng">
                  <a:solidFill>
                    <a:srgbClr val="FF0000"/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ea typeface="金梅海報大豆豆字" pitchFamily="49" charset="-120"/>
              </a:rPr>
              <a:t>(</a:t>
            </a:r>
            <a:r>
              <a:rPr lang="zh-TW" altLang="en-US" sz="5400" b="1" spc="50" dirty="0" smtClean="0">
                <a:ln w="12700" cmpd="sng">
                  <a:solidFill>
                    <a:srgbClr val="FF0000"/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ea typeface="金梅海報大豆豆字" pitchFamily="49" charset="-120"/>
              </a:rPr>
              <a:t>音名</a:t>
            </a:r>
            <a:r>
              <a:rPr lang="en-US" altLang="zh-TW" sz="5400" b="1" spc="50" dirty="0" smtClean="0">
                <a:ln w="12700" cmpd="sng">
                  <a:solidFill>
                    <a:srgbClr val="FF0000"/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ea typeface="金梅海報大豆豆字" pitchFamily="49" charset="-120"/>
              </a:rPr>
              <a:t>+</a:t>
            </a:r>
            <a:r>
              <a:rPr lang="zh-TW" altLang="en-US" sz="5400" b="1" spc="50" dirty="0" smtClean="0">
                <a:ln w="12700" cmpd="sng">
                  <a:solidFill>
                    <a:srgbClr val="FF0000"/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ea typeface="金梅海報大豆豆字" pitchFamily="49" charset="-120"/>
              </a:rPr>
              <a:t>唱名</a:t>
            </a:r>
            <a:r>
              <a:rPr lang="en-US" altLang="zh-TW" sz="5400" b="1" spc="50" dirty="0" smtClean="0">
                <a:ln w="12700" cmpd="sng">
                  <a:solidFill>
                    <a:srgbClr val="FF0000"/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ea typeface="金梅海報大豆豆字" pitchFamily="49" charset="-120"/>
              </a:rPr>
              <a:t>)</a:t>
            </a:r>
          </a:p>
          <a:p>
            <a:pPr marL="1371600" indent="-1371600">
              <a:buFont typeface="+mj-lt"/>
              <a:buAutoNum type="arabicPeriod"/>
            </a:pPr>
            <a:r>
              <a:rPr lang="zh-TW" altLang="en-US" sz="5400" b="1" spc="50" dirty="0">
                <a:ln w="12700" cmpd="sng">
                  <a:solidFill>
                    <a:srgbClr val="FF0000"/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ea typeface="金梅海報大豆豆字" pitchFamily="49" charset="-120"/>
              </a:rPr>
              <a:t>快問快</a:t>
            </a:r>
            <a:r>
              <a:rPr lang="zh-TW" altLang="en-US" sz="5400" b="1" spc="50" dirty="0" smtClean="0">
                <a:ln w="12700" cmpd="sng">
                  <a:solidFill>
                    <a:srgbClr val="FF0000"/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ea typeface="金梅海報大豆豆字" pitchFamily="49" charset="-120"/>
              </a:rPr>
              <a:t>答</a:t>
            </a:r>
            <a:endParaRPr lang="en-US" altLang="zh-TW" sz="5400" b="1" spc="50" dirty="0" smtClean="0">
              <a:ln w="12700" cmpd="sng">
                <a:solidFill>
                  <a:srgbClr val="FF0000"/>
                </a:solidFill>
                <a:prstDash val="solid"/>
              </a:ln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ea typeface="金梅海報大豆豆字" pitchFamily="49" charset="-120"/>
            </a:endParaRPr>
          </a:p>
          <a:p>
            <a:pPr marL="1371600" indent="-1371600">
              <a:buFont typeface="+mj-lt"/>
              <a:buAutoNum type="arabicPeriod"/>
            </a:pPr>
            <a:r>
              <a:rPr lang="zh-TW" altLang="en-US" sz="5400" b="1" spc="50" dirty="0" smtClean="0">
                <a:ln w="12700" cmpd="sng">
                  <a:solidFill>
                    <a:srgbClr val="FF0000"/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ea typeface="金梅海報大豆豆字" pitchFamily="49" charset="-120"/>
              </a:rPr>
              <a:t>熟悉</a:t>
            </a:r>
            <a:r>
              <a:rPr lang="en-US" altLang="zh-TW" sz="5400" b="1" spc="50" dirty="0" smtClean="0">
                <a:ln w="12700" cmpd="sng">
                  <a:solidFill>
                    <a:srgbClr val="FF0000"/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ea typeface="金梅海報大豆豆字" pitchFamily="49" charset="-120"/>
              </a:rPr>
              <a:t>(</a:t>
            </a:r>
            <a:r>
              <a:rPr lang="zh-TW" altLang="en-US" sz="5400" b="1" spc="50" dirty="0" smtClean="0">
                <a:ln w="12700" cmpd="sng">
                  <a:solidFill>
                    <a:srgbClr val="FF0000"/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ea typeface="金梅海報大豆豆字" pitchFamily="49" charset="-120"/>
              </a:rPr>
              <a:t>音程</a:t>
            </a:r>
            <a:r>
              <a:rPr lang="en-US" altLang="zh-TW" sz="5400" b="1" spc="50" dirty="0" smtClean="0">
                <a:ln w="12700" cmpd="sng">
                  <a:solidFill>
                    <a:srgbClr val="FF0000"/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ea typeface="金梅海報大豆豆字" pitchFamily="49" charset="-120"/>
              </a:rPr>
              <a:t>.</a:t>
            </a:r>
            <a:r>
              <a:rPr lang="zh-TW" altLang="en-US" sz="5400" b="1" spc="50" dirty="0" smtClean="0">
                <a:ln w="12700" cmpd="sng">
                  <a:solidFill>
                    <a:srgbClr val="FF0000"/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ea typeface="金梅海報大豆豆字" pitchFamily="49" charset="-120"/>
              </a:rPr>
              <a:t>幾度音</a:t>
            </a:r>
            <a:r>
              <a:rPr lang="en-US" altLang="zh-TW" sz="5400" b="1" spc="50" dirty="0" smtClean="0">
                <a:ln w="12700" cmpd="sng">
                  <a:solidFill>
                    <a:srgbClr val="FF0000"/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ea typeface="金梅海報大豆豆字" pitchFamily="49" charset="-120"/>
              </a:rPr>
              <a:t>)</a:t>
            </a:r>
          </a:p>
          <a:p>
            <a:pPr marL="1371600" indent="-1371600">
              <a:buFont typeface="+mj-lt"/>
              <a:buAutoNum type="arabicPeriod"/>
            </a:pPr>
            <a:r>
              <a:rPr lang="zh-TW" altLang="en-US" sz="5400" b="1" spc="50" dirty="0" smtClean="0">
                <a:ln w="12700" cmpd="sng">
                  <a:solidFill>
                    <a:srgbClr val="FF0000"/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ea typeface="金梅海報大豆豆字" pitchFamily="49" charset="-120"/>
              </a:rPr>
              <a:t>快問快答</a:t>
            </a:r>
            <a:endParaRPr lang="en-US" altLang="zh-TW" sz="5400" b="1" spc="50" dirty="0" smtClean="0">
              <a:ln w="12700" cmpd="sng">
                <a:solidFill>
                  <a:srgbClr val="FF0000"/>
                </a:solidFill>
                <a:prstDash val="solid"/>
              </a:ln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ea typeface="金梅海報大豆豆字" pitchFamily="49" charset="-120"/>
            </a:endParaRPr>
          </a:p>
          <a:p>
            <a:pPr marL="1371600" indent="-1371600">
              <a:buFont typeface="+mj-lt"/>
              <a:buAutoNum type="arabicPeriod"/>
            </a:pPr>
            <a:r>
              <a:rPr lang="zh-TW" altLang="en-US" sz="5400" b="1" spc="50" dirty="0">
                <a:ln w="12700" cmpd="sng">
                  <a:solidFill>
                    <a:srgbClr val="FF0000"/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ea typeface="金梅海報大豆豆字" pitchFamily="49" charset="-120"/>
              </a:rPr>
              <a:t>作業</a:t>
            </a:r>
            <a:r>
              <a:rPr lang="zh-TW" altLang="en-US" sz="5400" b="1" spc="50" dirty="0" smtClean="0">
                <a:ln w="12700" cmpd="sng">
                  <a:solidFill>
                    <a:srgbClr val="FF0000"/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ea typeface="金梅海報大豆豆字" pitchFamily="49" charset="-120"/>
              </a:rPr>
              <a:t>  </a:t>
            </a:r>
            <a:endParaRPr lang="en-US" altLang="zh-TW" sz="5400" b="1" spc="50" dirty="0" smtClean="0">
              <a:ln w="12700" cmpd="sng">
                <a:solidFill>
                  <a:srgbClr val="FF0000"/>
                </a:solidFill>
                <a:prstDash val="solid"/>
              </a:ln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華康兒風體W3" pitchFamily="34" charset="-120"/>
              <a:ea typeface="華康兒風體W3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4afcf5954d272.jpg"/>
          <p:cNvPicPr>
            <a:picLocks noChangeAspect="1"/>
          </p:cNvPicPr>
          <p:nvPr/>
        </p:nvPicPr>
        <p:blipFill>
          <a:blip r:embed="rId2" cstate="print">
            <a:lum bright="20000"/>
          </a:blip>
          <a:stretch>
            <a:fillRect/>
          </a:stretch>
        </p:blipFill>
        <p:spPr>
          <a:xfrm>
            <a:off x="0" y="4106186"/>
            <a:ext cx="4211960" cy="27518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 descr="m10103 - 複製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76672"/>
            <a:ext cx="8676456" cy="1800200"/>
          </a:xfrm>
          <a:prstGeom prst="rect">
            <a:avLst/>
          </a:prstGeom>
        </p:spPr>
      </p:pic>
      <p:pic>
        <p:nvPicPr>
          <p:cNvPr id="9" name="圖片 8" descr="未命名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4716" y="3933056"/>
            <a:ext cx="8718272" cy="720080"/>
          </a:xfrm>
          <a:prstGeom prst="rect">
            <a:avLst/>
          </a:prstGeom>
        </p:spPr>
      </p:pic>
      <p:pic>
        <p:nvPicPr>
          <p:cNvPr id="10" name="圖片 9" descr="m10103 - 複製 (2)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528" y="2420888"/>
            <a:ext cx="8568952" cy="1440160"/>
          </a:xfrm>
          <a:prstGeom prst="rect">
            <a:avLst/>
          </a:prstGeom>
        </p:spPr>
      </p:pic>
      <p:sp>
        <p:nvSpPr>
          <p:cNvPr id="11" name="笑臉 10"/>
          <p:cNvSpPr/>
          <p:nvPr/>
        </p:nvSpPr>
        <p:spPr>
          <a:xfrm>
            <a:off x="1187624" y="3933056"/>
            <a:ext cx="576064" cy="57606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/>
          <p:cNvSpPr/>
          <p:nvPr/>
        </p:nvSpPr>
        <p:spPr>
          <a:xfrm>
            <a:off x="5220072" y="3717032"/>
            <a:ext cx="216024" cy="93610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右大括弧 14"/>
          <p:cNvSpPr/>
          <p:nvPr/>
        </p:nvSpPr>
        <p:spPr>
          <a:xfrm flipH="1">
            <a:off x="1115616" y="3717032"/>
            <a:ext cx="216024" cy="93610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7.40741E-7 L 0.52778 7.40741E-7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778 7.40741E-7 L 0.66945 7.40741E-7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4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945 7.40741E-7 L 0.38594 7.40741E-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594 7.40741E-7 L 0.11806 7.40741E-7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9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06 7.40741E-7 C 0.11806 0.04676 0.14185 0.08264 0.17066 0.08264 C 0.20053 0.08264 0.22448 0.04676 0.22448 7.40741E-7 C 0.22448 -0.04676 0.24827 -0.08264 0.27813 -0.08264 C 0.30695 -0.08264 0.33091 -0.04676 0.33091 7.40741E-7 " pathEditMode="relative" rAng="0" ptsTypes="fffff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8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9 4.07407E-6 L 0.34792 0.13194 L 0.36406 4.07407E-6 L 0.38125 0.13194 L 0.39826 4.07407E-6 L 0.41423 0.13194 L 0.43142 4.07407E-6 L 0.44757 0.13194 L 0.46476 4.07407E-6 L 0.48177 0.13194 L 0.49792 4.07407E-6 L 0.5151 0.13194 L 0.53108 4.07407E-6 L 0.54809 0.13194 L 0.56528 4.07407E-6 L 0.58142 0.13194 L 0.59861 4.07407E-6 " pathEditMode="relative" rAng="0" ptsTypes="FFFFFFFFFFFFFFFFF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1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861 -4.81481E-6 L 0.45313 -0.08541 C 0.42257 -0.10462 0.37656 -0.11481 0.329 -0.11481 C 0.275 -0.11481 0.23125 -0.10462 0.2007 -0.08541 L 0.05521 -4.81481E-6 " pathEditMode="relative" rAng="5400000" ptsTypes="FffFF">
                                      <p:cBhvr>
                                        <p:cTn id="7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" y="-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4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03 7.40741E-7 L 0.24219 0.11643 C 0.28004 0.14305 0.33612 0.15741 0.3948 0.15741 C 0.46146 0.15741 0.51511 0.14305 0.55278 0.11643 L 0.73247 7.40741E-7 " pathEditMode="relative" rAng="0" ptsTypes="FffFF">
                                      <p:cBhvr>
                                        <p:cTn id="7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8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622 7.40741E-7 C 0.72379 0.01065 0.72101 0.0213 0.7198 0.03472 C 0.71841 0.0493 0.71771 0.06667 0.71719 0.08403 C 0.71667 0.10139 0.71719 0.11597 0.71771 0.13194 C 0.71841 0.14676 0.71928 0.16273 0.72171 0.17593 C 0.72362 0.18935 0.72674 0.2 0.73021 0.2081 C 0.73334 0.21597 0.73716 0.2213 0.74098 0.22407 C 0.74462 0.22662 0.74862 0.22662 0.75209 0.22407 C 0.75573 0.2213 0.75921 0.21458 0.76216 0.20393 C 0.76511 0.19468 0.76754 0.18264 0.76875 0.16805 C 0.77049 0.15463 0.77101 0.13611 0.77101 0.1213 C 0.77136 0.10671 0.77101 0.08935 0.76945 0.07477 C 0.76789 0.06134 0.76511 0.05069 0.76112 0.04537 C 0.75747 0.04143 0.75365 0.04676 0.75105 0.05602 C 0.74879 0.06528 0.74723 0.08009 0.74705 0.09722 C 0.74705 0.11458 0.74723 0.13055 0.74879 0.14398 C 0.75053 0.15741 0.75018 0.15995 0.75643 0.17731 C 0.76216 0.19606 0.76789 0.19074 0.77136 0.1919 C 0.77483 0.1919 0.77761 0.18657 0.78108 0.18125 C 0.7849 0.17477 0.78803 0.16273 0.79046 0.15208 C 0.79254 0.14143 0.79341 0.12801 0.7948 0.10671 C 0.79584 0.08542 0.79584 0.07477 0.79584 0.05856 C 0.79584 0.04259 0.79584 0.02662 0.79584 0.01065 " pathEditMode="relative" rAng="0" ptsTypes="fffffffffffffffffffffff">
                                      <p:cBhvr>
                                        <p:cTn id="7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1" grpId="8" animBg="1"/>
      <p:bldP spid="11" grpId="9" animBg="1"/>
      <p:bldP spid="11" grpId="10" animBg="1"/>
      <p:bldP spid="11" grpId="11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4afcf5954d272.jpg"/>
          <p:cNvPicPr>
            <a:picLocks noChangeAspect="1"/>
          </p:cNvPicPr>
          <p:nvPr/>
        </p:nvPicPr>
        <p:blipFill>
          <a:blip r:embed="rId2" cstate="print">
            <a:lum bright="20000"/>
          </a:blip>
          <a:stretch>
            <a:fillRect/>
          </a:stretch>
        </p:blipFill>
        <p:spPr>
          <a:xfrm>
            <a:off x="0" y="4106186"/>
            <a:ext cx="4211960" cy="27518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 descr="m10103 - 複製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76672"/>
            <a:ext cx="8676456" cy="1800200"/>
          </a:xfrm>
          <a:prstGeom prst="rect">
            <a:avLst/>
          </a:prstGeom>
        </p:spPr>
      </p:pic>
      <p:pic>
        <p:nvPicPr>
          <p:cNvPr id="9" name="圖片 8" descr="未命名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4716" y="3933056"/>
            <a:ext cx="8718272" cy="720080"/>
          </a:xfrm>
          <a:prstGeom prst="rect">
            <a:avLst/>
          </a:prstGeom>
        </p:spPr>
      </p:pic>
      <p:pic>
        <p:nvPicPr>
          <p:cNvPr id="10" name="圖片 9" descr="m10103 - 複製 (2)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528" y="2420888"/>
            <a:ext cx="8568952" cy="144016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932040" y="5157192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 smtClean="0"/>
              <a:t>再看一眼</a:t>
            </a:r>
            <a:endParaRPr lang="zh-TW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t01346aded528b62031.jpg"/>
          <p:cNvPicPr>
            <a:picLocks noChangeAspect="1"/>
          </p:cNvPicPr>
          <p:nvPr/>
        </p:nvPicPr>
        <p:blipFill>
          <a:blip r:embed="rId2" cstate="print">
            <a:lum bright="40000" contrast="-4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5" name="矩形 4"/>
          <p:cNvSpPr/>
          <p:nvPr/>
        </p:nvSpPr>
        <p:spPr>
          <a:xfrm>
            <a:off x="755576" y="2420888"/>
            <a:ext cx="7848872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371600" indent="-1371600" algn="ctr"/>
            <a:r>
              <a:rPr lang="zh-TW" altLang="en-US" sz="8000" b="1" spc="50" dirty="0" smtClean="0">
                <a:ln w="12700" cmpd="sng">
                  <a:solidFill>
                    <a:srgbClr val="FF0000"/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ea typeface="金梅海報大豆豆字" pitchFamily="49" charset="-120"/>
              </a:rPr>
              <a:t>快</a:t>
            </a:r>
            <a:r>
              <a:rPr lang="zh-TW" altLang="en-US" sz="8000" b="1" spc="50" dirty="0">
                <a:ln w="12700" cmpd="sng">
                  <a:solidFill>
                    <a:srgbClr val="FF0000"/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ea typeface="金梅海報大豆豆字" pitchFamily="49" charset="-120"/>
              </a:rPr>
              <a:t>問快</a:t>
            </a:r>
            <a:r>
              <a:rPr lang="zh-TW" altLang="en-US" sz="8000" b="1" spc="50" dirty="0" smtClean="0">
                <a:ln w="12700" cmpd="sng">
                  <a:solidFill>
                    <a:srgbClr val="FF0000"/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ea typeface="金梅海報大豆豆字" pitchFamily="49" charset="-120"/>
              </a:rPr>
              <a:t>答</a:t>
            </a:r>
            <a:endParaRPr lang="en-US" altLang="zh-TW" sz="8000" b="1" spc="50" dirty="0" smtClean="0">
              <a:ln w="12700" cmpd="sng">
                <a:solidFill>
                  <a:srgbClr val="FF0000"/>
                </a:solidFill>
                <a:prstDash val="solid"/>
              </a:ln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ea typeface="金梅海報大豆豆字" pitchFamily="49" charset="-120"/>
            </a:endParaRPr>
          </a:p>
          <a:p>
            <a:pPr marL="1371600" indent="-1371600">
              <a:buFont typeface="+mj-lt"/>
              <a:buAutoNum type="arabicPeriod"/>
            </a:pPr>
            <a:endParaRPr lang="en-US" altLang="zh-TW" sz="5400" b="1" spc="50" dirty="0" smtClean="0">
              <a:ln w="12700" cmpd="sng">
                <a:solidFill>
                  <a:srgbClr val="FF0000"/>
                </a:solidFill>
                <a:prstDash val="solid"/>
              </a:ln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華康兒風體W3" pitchFamily="34" charset="-120"/>
              <a:ea typeface="華康兒風體W3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華康兒風體W3" pitchFamily="34" charset="-120"/>
                <a:ea typeface="華康兒風體W3" pitchFamily="34" charset="-120"/>
              </a:rPr>
              <a:t>請說出「</a:t>
            </a:r>
            <a:r>
              <a:rPr lang="zh-TW" altLang="en-US" b="1" dirty="0" smtClean="0">
                <a:latin typeface="華康兒風體W3" pitchFamily="34" charset="-120"/>
                <a:ea typeface="華康兒風體W3" pitchFamily="34" charset="-120"/>
              </a:rPr>
              <a:t>唱名</a:t>
            </a:r>
            <a:r>
              <a:rPr lang="zh-TW" altLang="en-US" b="1" dirty="0" smtClean="0">
                <a:latin typeface="華康兒風體W3" pitchFamily="34" charset="-120"/>
                <a:ea typeface="華康兒風體W3" pitchFamily="34" charset="-120"/>
              </a:rPr>
              <a:t>」</a:t>
            </a:r>
            <a:endParaRPr lang="zh-TW" altLang="en-US" b="1" dirty="0">
              <a:latin typeface="華康兒風體W3" pitchFamily="34" charset="-120"/>
              <a:ea typeface="華康兒風體W3" pitchFamily="34" charset="-120"/>
            </a:endParaRPr>
          </a:p>
        </p:txBody>
      </p:sp>
      <p:pic>
        <p:nvPicPr>
          <p:cNvPr id="4" name="內容版面配置區 3" descr="4afcf5954d272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20000"/>
          </a:blip>
          <a:stretch>
            <a:fillRect/>
          </a:stretch>
        </p:blipFill>
        <p:spPr>
          <a:xfrm>
            <a:off x="0" y="4435503"/>
            <a:ext cx="3707904" cy="2422497"/>
          </a:xfrm>
        </p:spPr>
      </p:pic>
      <p:pic>
        <p:nvPicPr>
          <p:cNvPr id="5" name="圖片 4" descr="1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04864"/>
            <a:ext cx="9144000" cy="1624465"/>
          </a:xfrm>
          <a:prstGeom prst="rect">
            <a:avLst/>
          </a:prstGeom>
        </p:spPr>
      </p:pic>
      <p:sp>
        <p:nvSpPr>
          <p:cNvPr id="6" name="笑臉 5"/>
          <p:cNvSpPr/>
          <p:nvPr/>
        </p:nvSpPr>
        <p:spPr>
          <a:xfrm>
            <a:off x="4355976" y="4869160"/>
            <a:ext cx="576064" cy="50405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33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0432" y="2924944"/>
            <a:ext cx="504056" cy="27922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9" name="直線接點 8"/>
          <p:cNvCxnSpPr/>
          <p:nvPr/>
        </p:nvCxnSpPr>
        <p:spPr>
          <a:xfrm>
            <a:off x="8748464" y="3284984"/>
            <a:ext cx="0" cy="158417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8523342" y="4941168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ㄒ</a:t>
            </a:r>
            <a:endParaRPr lang="en-US" altLang="zh-TW" sz="2000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TW" alt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ㄧ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588224" y="313492"/>
            <a:ext cx="252028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華康兒風體W3" pitchFamily="34" charset="-120"/>
                <a:ea typeface="華康兒風體W3" pitchFamily="34" charset="-120"/>
              </a:rPr>
              <a:t>作答時</a:t>
            </a:r>
            <a:r>
              <a:rPr lang="zh-TW" altLang="en-US" sz="2800" b="1" dirty="0" smtClean="0">
                <a:latin typeface="華康兒風體W3" pitchFamily="34" charset="-120"/>
                <a:ea typeface="華康兒風體W3" pitchFamily="34" charset="-120"/>
              </a:rPr>
              <a:t>限</a:t>
            </a:r>
            <a:r>
              <a:rPr lang="zh-TW" altLang="en-US" sz="2800" b="1" dirty="0" smtClean="0">
                <a:latin typeface="華康兒風體W3" pitchFamily="34" charset="-120"/>
                <a:ea typeface="華康兒風體W3" pitchFamily="34" charset="-120"/>
              </a:rPr>
              <a:t>：</a:t>
            </a:r>
            <a:r>
              <a:rPr lang="en-US" altLang="zh-TW" sz="2800" b="1" dirty="0" smtClean="0">
                <a:latin typeface="華康兒風體W3" pitchFamily="34" charset="-120"/>
                <a:ea typeface="華康兒風體W3" pitchFamily="34" charset="-120"/>
              </a:rPr>
              <a:t>5</a:t>
            </a:r>
            <a:r>
              <a:rPr lang="zh-TW" altLang="en-US" sz="2800" b="1" dirty="0" smtClean="0">
                <a:latin typeface="華康兒風體W3" pitchFamily="34" charset="-120"/>
                <a:ea typeface="華康兒風體W3" pitchFamily="34" charset="-120"/>
              </a:rPr>
              <a:t>秒</a:t>
            </a:r>
            <a:endParaRPr lang="zh-TW" altLang="en-US" sz="2800" b="1" dirty="0">
              <a:latin typeface="華康兒風體W3" pitchFamily="34" charset="-120"/>
              <a:ea typeface="華康兒風體W3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22222E-6 L -0.36493 -0.13264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-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493 -0.13264 L 0.37535 -0.16551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" y="-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13 -0.1838 L -0.25972 -0.21528 " pathEditMode="relative" rAng="0" ptsTypes="AA">
                                      <p:cBhvr>
                                        <p:cTn id="3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" y="-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972 -0.21528 L 0.10243 -0.25718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-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43 -0.25718 L -0.18107 -0.2571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07 -0.25718 L 0.0158 -0.3203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-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8 -0.32037 L -0.07864 -0.2886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63 -0.29931 L 0.18907 -0.21528 " pathEditMode="relative" rAng="0" ptsTypes="AA">
                                      <p:cBhvr>
                                        <p:cTn id="5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07 -0.21528 L 0.2915 -0.13125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6" grpId="8" animBg="1"/>
      <p:bldP spid="6" grpId="9" animBg="1"/>
      <p:bldP spid="6" grpId="10" animBg="1"/>
      <p:bldP spid="6" grpId="1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4afcf5954d272.jpg"/>
          <p:cNvPicPr>
            <a:picLocks noChangeAspect="1"/>
          </p:cNvPicPr>
          <p:nvPr/>
        </p:nvPicPr>
        <p:blipFill>
          <a:blip r:embed="rId2" cstate="print">
            <a:lum bright="20000"/>
          </a:blip>
          <a:stretch>
            <a:fillRect/>
          </a:stretch>
        </p:blipFill>
        <p:spPr>
          <a:xfrm>
            <a:off x="0" y="4106186"/>
            <a:ext cx="4211960" cy="27518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 descr="m10103 - 複製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76672"/>
            <a:ext cx="8676456" cy="1800200"/>
          </a:xfrm>
          <a:prstGeom prst="rect">
            <a:avLst/>
          </a:prstGeom>
        </p:spPr>
      </p:pic>
      <p:pic>
        <p:nvPicPr>
          <p:cNvPr id="9" name="圖片 8" descr="未命名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4716" y="3933056"/>
            <a:ext cx="8718272" cy="720080"/>
          </a:xfrm>
          <a:prstGeom prst="rect">
            <a:avLst/>
          </a:prstGeom>
        </p:spPr>
      </p:pic>
      <p:pic>
        <p:nvPicPr>
          <p:cNvPr id="10" name="圖片 9" descr="m10103 - 複製 (2)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528" y="2420888"/>
            <a:ext cx="8568952" cy="144016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932040" y="5157192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 smtClean="0"/>
              <a:t>再看一眼</a:t>
            </a:r>
            <a:endParaRPr lang="zh-TW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華康兒風體W3" pitchFamily="34" charset="-120"/>
                <a:ea typeface="華康兒風體W3" pitchFamily="34" charset="-120"/>
              </a:rPr>
              <a:t>請說出「</a:t>
            </a:r>
            <a:r>
              <a:rPr lang="zh-TW" altLang="en-US" b="1" dirty="0" smtClean="0">
                <a:latin typeface="華康兒風體W3" pitchFamily="34" charset="-120"/>
                <a:ea typeface="華康兒風體W3" pitchFamily="34" charset="-120"/>
              </a:rPr>
              <a:t>音名</a:t>
            </a:r>
            <a:r>
              <a:rPr lang="zh-TW" altLang="en-US" b="1" dirty="0" smtClean="0">
                <a:latin typeface="華康兒風體W3" pitchFamily="34" charset="-120"/>
                <a:ea typeface="華康兒風體W3" pitchFamily="34" charset="-120"/>
              </a:rPr>
              <a:t>」</a:t>
            </a:r>
            <a:endParaRPr lang="zh-TW" altLang="en-US" b="1" dirty="0">
              <a:latin typeface="華康兒風體W3" pitchFamily="34" charset="-120"/>
              <a:ea typeface="華康兒風體W3" pitchFamily="34" charset="-120"/>
            </a:endParaRPr>
          </a:p>
        </p:txBody>
      </p:sp>
      <p:pic>
        <p:nvPicPr>
          <p:cNvPr id="4" name="內容版面配置區 3" descr="4afcf5954d272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20000"/>
          </a:blip>
          <a:stretch>
            <a:fillRect/>
          </a:stretch>
        </p:blipFill>
        <p:spPr>
          <a:xfrm>
            <a:off x="0" y="4435503"/>
            <a:ext cx="3707904" cy="2422497"/>
          </a:xfrm>
        </p:spPr>
      </p:pic>
      <p:pic>
        <p:nvPicPr>
          <p:cNvPr id="5" name="圖片 4" descr="1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04864"/>
            <a:ext cx="9144000" cy="1624465"/>
          </a:xfrm>
          <a:prstGeom prst="rect">
            <a:avLst/>
          </a:prstGeom>
        </p:spPr>
      </p:pic>
      <p:sp>
        <p:nvSpPr>
          <p:cNvPr id="6" name="笑臉 5"/>
          <p:cNvSpPr/>
          <p:nvPr/>
        </p:nvSpPr>
        <p:spPr>
          <a:xfrm>
            <a:off x="4355976" y="4869160"/>
            <a:ext cx="576064" cy="50405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33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0432" y="2924944"/>
            <a:ext cx="504056" cy="27922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9" name="直線接點 8"/>
          <p:cNvCxnSpPr/>
          <p:nvPr/>
        </p:nvCxnSpPr>
        <p:spPr>
          <a:xfrm>
            <a:off x="8748464" y="3284984"/>
            <a:ext cx="0" cy="158417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8532440" y="4797152"/>
            <a:ext cx="513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</a:t>
            </a:r>
            <a:endParaRPr lang="zh-TW" altLang="en-US" sz="36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588224" y="313492"/>
            <a:ext cx="252028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華康兒風體W3" pitchFamily="34" charset="-120"/>
                <a:ea typeface="華康兒風體W3" pitchFamily="34" charset="-120"/>
              </a:rPr>
              <a:t>作答時</a:t>
            </a:r>
            <a:r>
              <a:rPr lang="zh-TW" altLang="en-US" sz="2800" b="1" dirty="0" smtClean="0">
                <a:latin typeface="華康兒風體W3" pitchFamily="34" charset="-120"/>
                <a:ea typeface="華康兒風體W3" pitchFamily="34" charset="-120"/>
              </a:rPr>
              <a:t>限</a:t>
            </a:r>
            <a:r>
              <a:rPr lang="zh-TW" altLang="en-US" sz="2800" b="1" dirty="0" smtClean="0">
                <a:latin typeface="華康兒風體W3" pitchFamily="34" charset="-120"/>
                <a:ea typeface="華康兒風體W3" pitchFamily="34" charset="-120"/>
              </a:rPr>
              <a:t>：</a:t>
            </a:r>
            <a:r>
              <a:rPr lang="en-US" altLang="zh-TW" sz="2800" b="1" dirty="0" smtClean="0">
                <a:latin typeface="華康兒風體W3" pitchFamily="34" charset="-120"/>
                <a:ea typeface="華康兒風體W3" pitchFamily="34" charset="-120"/>
              </a:rPr>
              <a:t>5</a:t>
            </a:r>
            <a:r>
              <a:rPr lang="zh-TW" altLang="en-US" sz="2800" b="1" dirty="0" smtClean="0">
                <a:latin typeface="華康兒風體W3" pitchFamily="34" charset="-120"/>
                <a:ea typeface="華康兒風體W3" pitchFamily="34" charset="-120"/>
              </a:rPr>
              <a:t>秒</a:t>
            </a:r>
            <a:endParaRPr lang="zh-TW" altLang="en-US" sz="2800" b="1" dirty="0">
              <a:latin typeface="華康兒風體W3" pitchFamily="34" charset="-120"/>
              <a:ea typeface="華康兒風體W3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2 -0.01042 L -0.25973 -0.21528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" y="-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972 -0.21528 L 0.36233 -0.15232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5 -0.15232 L -0.36962 -0.1625 " pathEditMode="relative" rAng="0" ptsTypes="AA">
                                      <p:cBhvr>
                                        <p:cTn id="3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" y="-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996 -0.17315 L 0.10243 -0.26782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43 -0.25718 L -0.18107 -0.2571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07 -0.25718 L 0.0158 -0.32037 " pathEditMode="relative" rAng="0" ptsTypes="AA">
                                      <p:cBhvr>
                                        <p:cTn id="4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-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8 -0.32037 L -0.07864 -0.2886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63 -0.29931 L 0.18907 -0.21528 " pathEditMode="relative" rAng="0" ptsTypes="AA">
                                      <p:cBhvr>
                                        <p:cTn id="5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07 -0.21528 L 0.2915 -0.13125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6" grpId="8" animBg="1"/>
      <p:bldP spid="6" grpId="9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4afcf5954d272.jpg"/>
          <p:cNvPicPr>
            <a:picLocks noChangeAspect="1"/>
          </p:cNvPicPr>
          <p:nvPr/>
        </p:nvPicPr>
        <p:blipFill>
          <a:blip r:embed="rId2" cstate="print">
            <a:lum bright="20000"/>
          </a:blip>
          <a:stretch>
            <a:fillRect/>
          </a:stretch>
        </p:blipFill>
        <p:spPr>
          <a:xfrm>
            <a:off x="0" y="4106186"/>
            <a:ext cx="4211960" cy="27518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 descr="m10103 - 複製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76672"/>
            <a:ext cx="8676456" cy="1800200"/>
          </a:xfrm>
          <a:prstGeom prst="rect">
            <a:avLst/>
          </a:prstGeom>
        </p:spPr>
      </p:pic>
      <p:pic>
        <p:nvPicPr>
          <p:cNvPr id="9" name="圖片 8" descr="未命名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4716" y="3933056"/>
            <a:ext cx="8718272" cy="720080"/>
          </a:xfrm>
          <a:prstGeom prst="rect">
            <a:avLst/>
          </a:prstGeom>
        </p:spPr>
      </p:pic>
      <p:pic>
        <p:nvPicPr>
          <p:cNvPr id="10" name="圖片 9" descr="m10103 - 複製 (2)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528" y="2420888"/>
            <a:ext cx="8568952" cy="144016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932040" y="5157192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 smtClean="0"/>
              <a:t>再看一眼</a:t>
            </a:r>
            <a:endParaRPr lang="zh-TW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114</Words>
  <Application>Microsoft Office PowerPoint</Application>
  <PresentationFormat>如螢幕大小 (4:3)</PresentationFormat>
  <Paragraphs>28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投影片 1</vt:lpstr>
      <vt:lpstr>投影片 2</vt:lpstr>
      <vt:lpstr>投影片 3</vt:lpstr>
      <vt:lpstr>投影片 4</vt:lpstr>
      <vt:lpstr>投影片 5</vt:lpstr>
      <vt:lpstr>請說出「唱名」</vt:lpstr>
      <vt:lpstr>投影片 7</vt:lpstr>
      <vt:lpstr>請說出「音名」</vt:lpstr>
      <vt:lpstr>投影片 9</vt:lpstr>
      <vt:lpstr>請說出「唱名」和「音名」</vt:lpstr>
      <vt:lpstr>投影片 11</vt:lpstr>
      <vt:lpstr>投影片 12</vt:lpstr>
      <vt:lpstr>請說出「音程」~幾度音</vt:lpstr>
      <vt:lpstr>投影片 14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Win7User</dc:creator>
  <cp:lastModifiedBy>Win7User</cp:lastModifiedBy>
  <cp:revision>43</cp:revision>
  <dcterms:created xsi:type="dcterms:W3CDTF">2015-03-02T05:46:16Z</dcterms:created>
  <dcterms:modified xsi:type="dcterms:W3CDTF">2015-03-02T11:28:51Z</dcterms:modified>
</cp:coreProperties>
</file>