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73" r:id="rId6"/>
    <p:sldId id="260" r:id="rId7"/>
    <p:sldId id="261" r:id="rId8"/>
    <p:sldId id="262" r:id="rId9"/>
    <p:sldId id="263" r:id="rId10"/>
    <p:sldId id="264" r:id="rId11"/>
    <p:sldId id="266" r:id="rId12"/>
    <p:sldId id="267" r:id="rId13"/>
    <p:sldId id="271" r:id="rId14"/>
    <p:sldId id="272" r:id="rId15"/>
    <p:sldId id="269" r:id="rId16"/>
    <p:sldId id="270" r:id="rId17"/>
  </p:sldIdLst>
  <p:sldSz cx="9144000" cy="5143500" type="screen16x9"/>
  <p:notesSz cx="6858000" cy="9144000"/>
  <p:embeddedFontLst>
    <p:embeddedFont>
      <p:font typeface="Helvetica Neue" panose="02000503000000020004" pitchFamily="2" charset="0"/>
      <p:regular r:id="rId19"/>
      <p:bold r:id="rId20"/>
      <p:italic r:id="rId21"/>
      <p:boldItalic r:id="rId22"/>
    </p:embeddedFont>
    <p:embeddedFont>
      <p:font typeface="Helvetica Neue Light" panose="02000403000000020004" pitchFamily="2" charset="0"/>
      <p:regular r:id="rId23"/>
      <p:bold r:id="rId24"/>
      <p:italic r:id="rId25"/>
      <p:boldItalic r:id="rId26"/>
    </p:embeddedFont>
    <p:embeddedFont>
      <p:font typeface="Merriweather" pitchFamily="2" charset="77"/>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20" d="100"/>
          <a:sy n="120" d="100"/>
        </p:scale>
        <p:origin x="200" y="7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Real Time Factor (RTF)</a:t>
            </a:r>
          </a:p>
          <a:p>
            <a:pPr>
              <a:defRPr/>
            </a:pPr>
            <a:r>
              <a:rPr lang="en-US" sz="1200" dirty="0"/>
              <a:t>(Inference time / audio duration)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TH"/>
        </a:p>
      </c:txPr>
    </c:title>
    <c:autoTitleDeleted val="0"/>
    <c:plotArea>
      <c:layout>
        <c:manualLayout>
          <c:layoutTarget val="inner"/>
          <c:xMode val="edge"/>
          <c:yMode val="edge"/>
          <c:x val="5.0941108923884516E-2"/>
          <c:y val="0.22602017716535433"/>
          <c:w val="0.92822555774278215"/>
          <c:h val="0.70493799212598429"/>
        </c:manualLayout>
      </c:layout>
      <c:barChart>
        <c:barDir val="col"/>
        <c:grouping val="clustered"/>
        <c:varyColors val="0"/>
        <c:ser>
          <c:idx val="0"/>
          <c:order val="0"/>
          <c:tx>
            <c:strRef>
              <c:f>Sheet1!$B$1</c:f>
              <c:strCache>
                <c:ptCount val="1"/>
                <c:pt idx="0">
                  <c:v>NeMo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QuartzNet 15x5</c:v>
                </c:pt>
                <c:pt idx="1">
                  <c:v>QuartzNet 15x5 with LM</c:v>
                </c:pt>
              </c:strCache>
            </c:strRef>
          </c:cat>
          <c:val>
            <c:numRef>
              <c:f>Sheet1!$B$2:$B$3</c:f>
              <c:numCache>
                <c:formatCode>General</c:formatCode>
                <c:ptCount val="2"/>
                <c:pt idx="0">
                  <c:v>1.6E-2</c:v>
                </c:pt>
                <c:pt idx="1">
                  <c:v>2.3E-2</c:v>
                </c:pt>
              </c:numCache>
            </c:numRef>
          </c:val>
          <c:extLst>
            <c:ext xmlns:c16="http://schemas.microsoft.com/office/drawing/2014/chart" uri="{C3380CC4-5D6E-409C-BE32-E72D297353CC}">
              <c16:uniqueId val="{00000000-F03F-3B45-B495-38C6FA568582}"/>
            </c:ext>
          </c:extLst>
        </c:ser>
        <c:ser>
          <c:idx val="1"/>
          <c:order val="1"/>
          <c:tx>
            <c:strRef>
              <c:f>Sheet1!$C$1</c:f>
              <c:strCache>
                <c:ptCount val="1"/>
                <c:pt idx="0">
                  <c:v>Jarvis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QuartzNet 15x5</c:v>
                </c:pt>
                <c:pt idx="1">
                  <c:v>QuartzNet 15x5 with LM</c:v>
                </c:pt>
              </c:strCache>
            </c:strRef>
          </c:cat>
          <c:val>
            <c:numRef>
              <c:f>Sheet1!$C$2:$C$3</c:f>
              <c:numCache>
                <c:formatCode>General</c:formatCode>
                <c:ptCount val="2"/>
                <c:pt idx="0">
                  <c:v>8.9999999999999993E-3</c:v>
                </c:pt>
                <c:pt idx="1">
                  <c:v>1.9E-2</c:v>
                </c:pt>
              </c:numCache>
            </c:numRef>
          </c:val>
          <c:extLst>
            <c:ext xmlns:c16="http://schemas.microsoft.com/office/drawing/2014/chart" uri="{C3380CC4-5D6E-409C-BE32-E72D297353CC}">
              <c16:uniqueId val="{00000001-F03F-3B45-B495-38C6FA568582}"/>
            </c:ext>
          </c:extLst>
        </c:ser>
        <c:dLbls>
          <c:showLegendKey val="0"/>
          <c:showVal val="0"/>
          <c:showCatName val="0"/>
          <c:showSerName val="0"/>
          <c:showPercent val="0"/>
          <c:showBubbleSize val="0"/>
        </c:dLbls>
        <c:gapWidth val="219"/>
        <c:overlap val="-27"/>
        <c:axId val="866827439"/>
        <c:axId val="866388303"/>
      </c:barChart>
      <c:catAx>
        <c:axId val="866827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866388303"/>
        <c:crosses val="autoZero"/>
        <c:auto val="1"/>
        <c:lblAlgn val="ctr"/>
        <c:lblOffset val="100"/>
        <c:noMultiLvlLbl val="0"/>
      </c:catAx>
      <c:valAx>
        <c:axId val="866388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8668274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Real Time Factor (RTF)</a:t>
            </a:r>
          </a:p>
          <a:p>
            <a:pPr>
              <a:defRPr/>
            </a:pPr>
            <a:r>
              <a:rPr lang="en-US" sz="1200" dirty="0"/>
              <a:t>(duration of synthesize</a:t>
            </a:r>
            <a:r>
              <a:rPr lang="en-US" sz="1200" baseline="0" dirty="0"/>
              <a:t> audio / inference time</a:t>
            </a:r>
            <a:r>
              <a:rPr lang="en-US" sz="12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TH"/>
        </a:p>
      </c:txPr>
    </c:title>
    <c:autoTitleDeleted val="0"/>
    <c:plotArea>
      <c:layout/>
      <c:barChart>
        <c:barDir val="col"/>
        <c:grouping val="clustered"/>
        <c:varyColors val="0"/>
        <c:ser>
          <c:idx val="0"/>
          <c:order val="0"/>
          <c:tx>
            <c:strRef>
              <c:f>Sheet1!$B$1</c:f>
              <c:strCache>
                <c:ptCount val="1"/>
                <c:pt idx="0">
                  <c:v>NeMo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Tacotron 2 + WaveGlow</c:v>
                </c:pt>
              </c:strCache>
            </c:strRef>
          </c:cat>
          <c:val>
            <c:numRef>
              <c:f>Sheet1!$B$2</c:f>
              <c:numCache>
                <c:formatCode>General</c:formatCode>
                <c:ptCount val="1"/>
                <c:pt idx="0">
                  <c:v>6.4</c:v>
                </c:pt>
              </c:numCache>
            </c:numRef>
          </c:val>
          <c:extLst>
            <c:ext xmlns:c16="http://schemas.microsoft.com/office/drawing/2014/chart" uri="{C3380CC4-5D6E-409C-BE32-E72D297353CC}">
              <c16:uniqueId val="{00000000-717D-0E4C-AAB9-B5DB56A52164}"/>
            </c:ext>
          </c:extLst>
        </c:ser>
        <c:ser>
          <c:idx val="1"/>
          <c:order val="1"/>
          <c:tx>
            <c:strRef>
              <c:f>Sheet1!$C$1</c:f>
              <c:strCache>
                <c:ptCount val="1"/>
                <c:pt idx="0">
                  <c:v>Jarvis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Tacotron 2 + WaveGlow</c:v>
                </c:pt>
              </c:strCache>
            </c:strRef>
          </c:cat>
          <c:val>
            <c:numRef>
              <c:f>Sheet1!$C$2</c:f>
              <c:numCache>
                <c:formatCode>General</c:formatCode>
                <c:ptCount val="1"/>
                <c:pt idx="0">
                  <c:v>31.4</c:v>
                </c:pt>
              </c:numCache>
            </c:numRef>
          </c:val>
          <c:extLst>
            <c:ext xmlns:c16="http://schemas.microsoft.com/office/drawing/2014/chart" uri="{C3380CC4-5D6E-409C-BE32-E72D297353CC}">
              <c16:uniqueId val="{00000001-717D-0E4C-AAB9-B5DB56A52164}"/>
            </c:ext>
          </c:extLst>
        </c:ser>
        <c:dLbls>
          <c:showLegendKey val="0"/>
          <c:showVal val="0"/>
          <c:showCatName val="0"/>
          <c:showSerName val="0"/>
          <c:showPercent val="0"/>
          <c:showBubbleSize val="0"/>
        </c:dLbls>
        <c:gapWidth val="219"/>
        <c:overlap val="-27"/>
        <c:axId val="866422991"/>
        <c:axId val="866774847"/>
      </c:barChart>
      <c:catAx>
        <c:axId val="866422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866774847"/>
        <c:crosses val="autoZero"/>
        <c:auto val="1"/>
        <c:lblAlgn val="ctr"/>
        <c:lblOffset val="100"/>
        <c:noMultiLvlLbl val="0"/>
      </c:catAx>
      <c:valAx>
        <c:axId val="866774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8664229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ff9aec88d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ff9aec88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06da841c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06da841c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06da841c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06da841c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 </a:t>
            </a:r>
            <a:r>
              <a:rPr lang="en-US" sz="1100" dirty="0"/>
              <a:t>High-Levels API -&gt; </a:t>
            </a:r>
            <a:r>
              <a:rPr lang="en-US" sz="1100" b="0" i="0" u="none" strike="noStrike" cap="none" dirty="0">
                <a:solidFill>
                  <a:srgbClr val="000000"/>
                </a:solidFill>
                <a:effectLst/>
                <a:latin typeface="Arial"/>
                <a:ea typeface="Arial"/>
                <a:cs typeface="Arial"/>
                <a:sym typeface="Arial"/>
              </a:rPr>
              <a:t>implement task-specific APIs for popular NLP tasks including intent recognition (as well as slot filling), and entity extraction.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Low-Levels API -&gt; </a:t>
            </a:r>
            <a:r>
              <a:rPr lang="en-US" sz="1100" b="0" i="0" u="none" strike="noStrike" cap="none" dirty="0">
                <a:solidFill>
                  <a:srgbClr val="000000"/>
                </a:solidFill>
                <a:effectLst/>
                <a:latin typeface="Arial"/>
                <a:ea typeface="Arial"/>
                <a:cs typeface="Arial"/>
                <a:sym typeface="Arial"/>
              </a:rPr>
              <a:t>provides generic NLP services for custom model use cases. The intent of this service is to allow users to design models for arbitrary use cases that conform simply with input and output types specified in the service.</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06da841c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06da841c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ff9aec88d_0_9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ff9aec88d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06da841c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06da841c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ff9aec88d_0_7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ff9aec88d_0_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ff9aec88d_0_8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ff9aec88d_0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ff9aec88d_0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ff9aec88d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ff9aec88d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ff9aec88d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ff9aec88d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ff9aec88d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ff9aec88d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ff9aec88d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06da841c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06da841c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p:cSld name="TITLE_2">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812726" y="863947"/>
            <a:ext cx="5518500" cy="1741200"/>
          </a:xfrm>
          <a:prstGeom prst="rect">
            <a:avLst/>
          </a:prstGeom>
          <a:noFill/>
          <a:ln>
            <a:noFill/>
          </a:ln>
        </p:spPr>
        <p:txBody>
          <a:bodyPr spcFirstLastPara="1" wrap="square" lIns="26775" tIns="26775" rIns="26775" bIns="26775" anchor="b" anchorCtr="0">
            <a:normAutofit/>
          </a:bodyPr>
          <a:lstStyle>
            <a:lvl1pPr marR="0" lvl="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3"/>
          <p:cNvSpPr txBox="1">
            <a:spLocks noGrp="1"/>
          </p:cNvSpPr>
          <p:nvPr>
            <p:ph type="body" idx="1"/>
          </p:nvPr>
        </p:nvSpPr>
        <p:spPr>
          <a:xfrm>
            <a:off x="1812726" y="2658814"/>
            <a:ext cx="5518500" cy="596100"/>
          </a:xfrm>
          <a:prstGeom prst="rect">
            <a:avLst/>
          </a:prstGeom>
          <a:noFill/>
          <a:ln>
            <a:noFill/>
          </a:ln>
        </p:spPr>
        <p:txBody>
          <a:bodyPr spcFirstLastPara="1" wrap="square" lIns="26775" tIns="26775" rIns="26775" bIns="26775" anchor="t" anchorCtr="0">
            <a:normAutofit/>
          </a:bodyPr>
          <a:lstStyle>
            <a:lvl1pPr marL="457200" marR="0" lvl="0"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6pPr>
            <a:lvl7pPr marL="3200400" marR="0" lvl="6"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7pPr>
            <a:lvl8pPr marL="3657600" marR="0" lvl="7"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8pPr>
            <a:lvl9pPr marL="4114800" marR="0" lvl="8"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9pPr>
          </a:lstStyle>
          <a:p>
            <a:endParaRPr/>
          </a:p>
        </p:txBody>
      </p:sp>
      <p:sp>
        <p:nvSpPr>
          <p:cNvPr id="63" name="Google Shape;63;p13"/>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rm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th"/>
              <a:t>‹#›</a:t>
            </a:fld>
            <a:endParaRPr sz="500">
              <a:solidFill>
                <a:schemeClr val="dk2"/>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th"/>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video" Target="https://www.youtube.com/embed/r264lBi1nMU?feature=oembed" TargetMode="Externa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docs.nvidia.com/deeplearning/nemo/user-guide/docs/en/main/nlp/token_classification.html" TargetMode="External"/><Relationship Id="rId7" Type="http://schemas.openxmlformats.org/officeDocument/2006/relationships/hyperlink" Target="https://github.com/NVIDIA/NeMo"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docs.nvidia.com/deeplearning/nemo/user-guide/docs/en/main/tts/intro.html" TargetMode="External"/><Relationship Id="rId5" Type="http://schemas.openxmlformats.org/officeDocument/2006/relationships/hyperlink" Target="https://docs.nvidia.com/deeplearning/nemo/user-guide/docs/en/main/nlp/machine_translation.html" TargetMode="External"/><Relationship Id="rId4" Type="http://schemas.openxmlformats.org/officeDocument/2006/relationships/hyperlink" Target="https://docs.nvidia.com/deeplearning/nemo/user-guide/docs/en/main/nlp/text_classification.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ngc.nvidi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VIDIA/NeMo/blob/main/examples/asr/conf/quartznet/quartznet_15x5.yam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ctrTitle"/>
          </p:nvPr>
        </p:nvSpPr>
        <p:spPr>
          <a:xfrm>
            <a:off x="311700" y="539725"/>
            <a:ext cx="8520600" cy="15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Introduction to </a:t>
            </a:r>
            <a:endParaRPr/>
          </a:p>
          <a:p>
            <a:pPr marL="0" lvl="0" indent="0" algn="l" rtl="0">
              <a:spcBef>
                <a:spcPts val="0"/>
              </a:spcBef>
              <a:spcAft>
                <a:spcPts val="0"/>
              </a:spcAft>
              <a:buNone/>
            </a:pPr>
            <a:r>
              <a:rPr lang="th"/>
              <a:t>NeMo &amp; Jarvis </a:t>
            </a:r>
            <a:endParaRPr sz="1500">
              <a:latin typeface="Arial"/>
              <a:ea typeface="Arial"/>
              <a:cs typeface="Arial"/>
              <a:sym typeface="Arial"/>
            </a:endParaRPr>
          </a:p>
        </p:txBody>
      </p:sp>
      <p:sp>
        <p:nvSpPr>
          <p:cNvPr id="69" name="Google Shape;69;p14"/>
          <p:cNvSpPr txBox="1">
            <a:spLocks noGrp="1"/>
          </p:cNvSpPr>
          <p:nvPr>
            <p:ph type="subTitle" idx="1"/>
          </p:nvPr>
        </p:nvSpPr>
        <p:spPr>
          <a:xfrm>
            <a:off x="311700" y="328591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Jarvis : Multimodal Conversational AI Services</a:t>
            </a:r>
            <a:endParaRPr/>
          </a:p>
        </p:txBody>
      </p:sp>
      <p:pic>
        <p:nvPicPr>
          <p:cNvPr id="137" name="Google Shape;137;p22"/>
          <p:cNvPicPr preferRelativeResize="0"/>
          <p:nvPr/>
        </p:nvPicPr>
        <p:blipFill>
          <a:blip r:embed="rId3">
            <a:alphaModFix/>
          </a:blip>
          <a:stretch>
            <a:fillRect/>
          </a:stretch>
        </p:blipFill>
        <p:spPr>
          <a:xfrm>
            <a:off x="152425" y="1553125"/>
            <a:ext cx="8839200" cy="26254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Example of Application</a:t>
            </a:r>
            <a:endParaRPr/>
          </a:p>
        </p:txBody>
      </p:sp>
      <p:pic>
        <p:nvPicPr>
          <p:cNvPr id="2" name="Online Media 1" descr="NVIDIA Jarvis - Multimodal AI SDK">
            <a:hlinkClick r:id="" action="ppaction://media"/>
            <a:extLst>
              <a:ext uri="{FF2B5EF4-FFF2-40B4-BE49-F238E27FC236}">
                <a16:creationId xmlns:a16="http://schemas.microsoft.com/office/drawing/2014/main" id="{40CD4DC5-74F3-1546-AD7B-62990052F9A2}"/>
              </a:ext>
            </a:extLst>
          </p:cNvPr>
          <p:cNvPicPr>
            <a:picLocks noRot="1" noChangeAspect="1"/>
          </p:cNvPicPr>
          <p:nvPr>
            <a:videoFile r:link="rId1"/>
          </p:nvPr>
        </p:nvPicPr>
        <p:blipFill>
          <a:blip r:embed="rId4"/>
          <a:stretch>
            <a:fillRect/>
          </a:stretch>
        </p:blipFill>
        <p:spPr>
          <a:xfrm>
            <a:off x="1528924" y="1573618"/>
            <a:ext cx="6086151" cy="31685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Jarvis Service</a:t>
            </a:r>
            <a:endParaRPr/>
          </a:p>
        </p:txBody>
      </p:sp>
      <p:sp>
        <p:nvSpPr>
          <p:cNvPr id="155" name="Google Shape;155;p25"/>
          <p:cNvSpPr txBox="1"/>
          <p:nvPr/>
        </p:nvSpPr>
        <p:spPr>
          <a:xfrm>
            <a:off x="899100" y="1610275"/>
            <a:ext cx="4123500" cy="107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sz="1600"/>
              <a:t>Speech Recognition</a:t>
            </a:r>
            <a:endParaRPr sz="1600"/>
          </a:p>
          <a:p>
            <a:pPr marL="457200" lvl="0" indent="-317500" algn="l" rtl="0">
              <a:spcBef>
                <a:spcPts val="0"/>
              </a:spcBef>
              <a:spcAft>
                <a:spcPts val="0"/>
              </a:spcAft>
              <a:buSzPts val="1400"/>
              <a:buChar char="●"/>
            </a:pPr>
            <a:r>
              <a:rPr lang="th" sz="1300"/>
              <a:t>Supporting sample rates: 8, 16,</a:t>
            </a:r>
            <a:r>
              <a:rPr lang="th"/>
              <a:t> </a:t>
            </a:r>
            <a:r>
              <a:rPr lang="th" sz="1300"/>
              <a:t>32, 44, 48 kHz</a:t>
            </a:r>
            <a:endParaRPr sz="1300"/>
          </a:p>
          <a:p>
            <a:pPr marL="457200" lvl="0" indent="-317500" algn="l" rtl="0">
              <a:spcBef>
                <a:spcPts val="0"/>
              </a:spcBef>
              <a:spcAft>
                <a:spcPts val="0"/>
              </a:spcAft>
              <a:buSzPts val="1400"/>
              <a:buChar char="●"/>
            </a:pPr>
            <a:r>
              <a:rPr lang="th" sz="1300"/>
              <a:t>Acoustic Model: Jasper, Quartznet</a:t>
            </a:r>
            <a:endParaRPr sz="1300"/>
          </a:p>
          <a:p>
            <a:pPr marL="457200" lvl="0" indent="-317500" algn="l" rtl="0">
              <a:spcBef>
                <a:spcPts val="0"/>
              </a:spcBef>
              <a:spcAft>
                <a:spcPts val="0"/>
              </a:spcAft>
              <a:buSzPts val="1400"/>
              <a:buChar char="●"/>
            </a:pPr>
            <a:r>
              <a:rPr lang="th" sz="1300"/>
              <a:t>Fully optimized End-to-End Pipeline </a:t>
            </a:r>
            <a:endParaRPr>
              <a:latin typeface="Roboto"/>
              <a:ea typeface="Roboto"/>
              <a:cs typeface="Roboto"/>
              <a:sym typeface="Roboto"/>
            </a:endParaRPr>
          </a:p>
        </p:txBody>
      </p:sp>
      <p:sp>
        <p:nvSpPr>
          <p:cNvPr id="156" name="Google Shape;156;p25"/>
          <p:cNvSpPr txBox="1"/>
          <p:nvPr/>
        </p:nvSpPr>
        <p:spPr>
          <a:xfrm>
            <a:off x="899100" y="3021150"/>
            <a:ext cx="34065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sz="1600"/>
              <a:t>Speech Synthesis</a:t>
            </a:r>
            <a:endParaRPr sz="1300"/>
          </a:p>
          <a:p>
            <a:pPr marL="457200" lvl="0" indent="-311150" algn="l" rtl="0">
              <a:spcBef>
                <a:spcPts val="0"/>
              </a:spcBef>
              <a:spcAft>
                <a:spcPts val="0"/>
              </a:spcAft>
              <a:buSzPts val="1300"/>
              <a:buChar char="●"/>
            </a:pPr>
            <a:r>
              <a:rPr lang="th" sz="1300"/>
              <a:t>Supporting sample rates: 22 kHz</a:t>
            </a:r>
            <a:endParaRPr sz="1300"/>
          </a:p>
          <a:p>
            <a:pPr marL="457200" lvl="0" indent="-311150" algn="l" rtl="0">
              <a:spcBef>
                <a:spcPts val="0"/>
              </a:spcBef>
              <a:spcAft>
                <a:spcPts val="0"/>
              </a:spcAft>
              <a:buSzPts val="1300"/>
              <a:buChar char="●"/>
            </a:pPr>
            <a:r>
              <a:rPr lang="th" sz="1300"/>
              <a:t>Model: Tacotron2+Waveglow</a:t>
            </a:r>
            <a:endParaRPr sz="1300"/>
          </a:p>
          <a:p>
            <a:pPr marL="457200" lvl="0" indent="-311150" algn="l" rtl="0">
              <a:spcBef>
                <a:spcPts val="0"/>
              </a:spcBef>
              <a:spcAft>
                <a:spcPts val="0"/>
              </a:spcAft>
              <a:buSzPts val="1300"/>
              <a:buChar char="●"/>
            </a:pPr>
            <a:r>
              <a:rPr lang="th" sz="1300"/>
              <a:t>Fully optimized End-to-End Pipeline </a:t>
            </a:r>
            <a:endParaRPr>
              <a:latin typeface="Roboto"/>
              <a:ea typeface="Roboto"/>
              <a:cs typeface="Roboto"/>
              <a:sym typeface="Roboto"/>
            </a:endParaRPr>
          </a:p>
        </p:txBody>
      </p:sp>
      <p:sp>
        <p:nvSpPr>
          <p:cNvPr id="157" name="Google Shape;157;p25"/>
          <p:cNvSpPr txBox="1"/>
          <p:nvPr/>
        </p:nvSpPr>
        <p:spPr>
          <a:xfrm>
            <a:off x="5175825" y="1610275"/>
            <a:ext cx="3968100" cy="300079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sz="1300" dirty="0"/>
              <a:t>NLU</a:t>
            </a:r>
            <a:endParaRPr sz="1300" dirty="0"/>
          </a:p>
          <a:p>
            <a:pPr marL="457200" lvl="0" indent="-311150" algn="l" rtl="0">
              <a:spcBef>
                <a:spcPts val="0"/>
              </a:spcBef>
              <a:spcAft>
                <a:spcPts val="0"/>
              </a:spcAft>
              <a:buSzPts val="1300"/>
              <a:buChar char="●"/>
            </a:pPr>
            <a:r>
              <a:rPr lang="th" sz="1300" dirty="0"/>
              <a:t>High-Levels API</a:t>
            </a:r>
            <a:endParaRPr sz="1300" dirty="0"/>
          </a:p>
          <a:p>
            <a:pPr marL="914400" lvl="1" indent="-311150" algn="l" rtl="0">
              <a:spcBef>
                <a:spcPts val="0"/>
              </a:spcBef>
              <a:spcAft>
                <a:spcPts val="0"/>
              </a:spcAft>
              <a:buSzPts val="1300"/>
              <a:buChar char="○"/>
            </a:pPr>
            <a:r>
              <a:rPr lang="th" sz="1300" dirty="0"/>
              <a:t>Enitity Recognition</a:t>
            </a:r>
            <a:endParaRPr sz="1300" dirty="0"/>
          </a:p>
          <a:p>
            <a:pPr marL="914400" lvl="1" indent="-311150" algn="l" rtl="0">
              <a:spcBef>
                <a:spcPts val="0"/>
              </a:spcBef>
              <a:spcAft>
                <a:spcPts val="0"/>
              </a:spcAft>
              <a:buSzPts val="1300"/>
              <a:buChar char="○"/>
            </a:pPr>
            <a:r>
              <a:rPr lang="th" sz="1300" dirty="0"/>
              <a:t>Intent Classification</a:t>
            </a:r>
            <a:endParaRPr sz="1300" dirty="0"/>
          </a:p>
          <a:p>
            <a:pPr marL="914400" lvl="1" indent="-311150" algn="l" rtl="0">
              <a:spcBef>
                <a:spcPts val="0"/>
              </a:spcBef>
              <a:spcAft>
                <a:spcPts val="0"/>
              </a:spcAft>
              <a:buSzPts val="1300"/>
              <a:buChar char="○"/>
            </a:pPr>
            <a:r>
              <a:rPr lang="th" sz="1300" dirty="0"/>
              <a:t>Question Answering</a:t>
            </a:r>
            <a:endParaRPr sz="1300" dirty="0"/>
          </a:p>
          <a:p>
            <a:pPr marL="914400" lvl="1" indent="-311150" algn="l" rtl="0">
              <a:spcBef>
                <a:spcPts val="0"/>
              </a:spcBef>
              <a:spcAft>
                <a:spcPts val="0"/>
              </a:spcAft>
              <a:buSzPts val="1300"/>
              <a:buChar char="○"/>
            </a:pPr>
            <a:r>
              <a:rPr lang="th" sz="1300" dirty="0"/>
              <a:t>Punctuation and Capitalization</a:t>
            </a:r>
            <a:endParaRPr sz="1300" dirty="0"/>
          </a:p>
          <a:p>
            <a:pPr marL="0" lvl="0" indent="0" algn="l" rtl="0">
              <a:spcBef>
                <a:spcPts val="0"/>
              </a:spcBef>
              <a:spcAft>
                <a:spcPts val="0"/>
              </a:spcAft>
              <a:buNone/>
            </a:pPr>
            <a:endParaRPr sz="1300" dirty="0"/>
          </a:p>
          <a:p>
            <a:pPr marL="457200" lvl="0" indent="-311150" algn="l" rtl="0">
              <a:spcBef>
                <a:spcPts val="0"/>
              </a:spcBef>
              <a:spcAft>
                <a:spcPts val="0"/>
              </a:spcAft>
              <a:buSzPts val="1300"/>
              <a:buChar char="●"/>
            </a:pPr>
            <a:r>
              <a:rPr lang="th" sz="1300" dirty="0"/>
              <a:t>Low-Levels API</a:t>
            </a:r>
            <a:endParaRPr sz="1300" dirty="0"/>
          </a:p>
          <a:p>
            <a:pPr marL="914400" lvl="1" indent="-311150" algn="l" rtl="0">
              <a:spcBef>
                <a:spcPts val="0"/>
              </a:spcBef>
              <a:spcAft>
                <a:spcPts val="0"/>
              </a:spcAft>
              <a:buSzPts val="1300"/>
              <a:buChar char="○"/>
            </a:pPr>
            <a:r>
              <a:rPr lang="th" sz="1300" dirty="0"/>
              <a:t>Classify Text </a:t>
            </a:r>
            <a:r>
              <a:rPr lang="th" sz="1300" dirty="0">
                <a:solidFill>
                  <a:schemeClr val="dk1"/>
                </a:solidFill>
              </a:rPr>
              <a:t>(</a:t>
            </a:r>
            <a:r>
              <a:rPr lang="th" sz="1200" dirty="0">
                <a:solidFill>
                  <a:srgbClr val="333333"/>
                </a:solidFill>
              </a:rPr>
              <a:t>sentiment classification, domain recognition, etc)</a:t>
            </a:r>
            <a:endParaRPr lang="en-US" sz="1200" dirty="0">
              <a:solidFill>
                <a:srgbClr val="333333"/>
              </a:solidFill>
            </a:endParaRPr>
          </a:p>
          <a:p>
            <a:pPr marL="914400" lvl="1" indent="-311150" algn="l" rtl="0">
              <a:spcBef>
                <a:spcPts val="0"/>
              </a:spcBef>
              <a:spcAft>
                <a:spcPts val="0"/>
              </a:spcAft>
              <a:buSzPts val="1300"/>
              <a:buChar char="○"/>
            </a:pPr>
            <a:r>
              <a:rPr lang="en-US" sz="1300" dirty="0">
                <a:solidFill>
                  <a:srgbClr val="333333"/>
                </a:solidFill>
              </a:rPr>
              <a:t>Classify Token</a:t>
            </a:r>
          </a:p>
          <a:p>
            <a:pPr marL="914400" lvl="1" indent="-311150">
              <a:buSzPts val="1300"/>
              <a:buChar char="○"/>
            </a:pPr>
            <a:r>
              <a:rPr lang="en-US" sz="1300" dirty="0">
                <a:solidFill>
                  <a:srgbClr val="333333"/>
                </a:solidFill>
              </a:rPr>
              <a:t>Transform Text </a:t>
            </a:r>
            <a:r>
              <a:rPr lang="en-US" sz="1200" dirty="0">
                <a:solidFill>
                  <a:srgbClr val="333333"/>
                </a:solidFill>
              </a:rPr>
              <a:t>(t</a:t>
            </a:r>
            <a:r>
              <a:rPr lang="en-US" sz="1200" dirty="0"/>
              <a:t>ranslation, adding punctuation, augment the input)</a:t>
            </a:r>
            <a:endParaRPr sz="1200" dirty="0">
              <a:solidFill>
                <a:srgbClr val="333333"/>
              </a:solidFill>
            </a:endParaRPr>
          </a:p>
          <a:p>
            <a:pPr marL="0" lvl="0" indent="0" algn="l" rtl="0">
              <a:spcBef>
                <a:spcPts val="0"/>
              </a:spcBef>
              <a:spcAft>
                <a:spcPts val="0"/>
              </a:spcAft>
              <a:buNone/>
            </a:pPr>
            <a:endParaRPr sz="1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72B2-3E6F-3C4D-A2E3-98DC895B70DE}"/>
              </a:ext>
            </a:extLst>
          </p:cNvPr>
          <p:cNvSpPr>
            <a:spLocks noGrp="1"/>
          </p:cNvSpPr>
          <p:nvPr>
            <p:ph type="title"/>
          </p:nvPr>
        </p:nvSpPr>
        <p:spPr/>
        <p:txBody>
          <a:bodyPr/>
          <a:lstStyle/>
          <a:p>
            <a:r>
              <a:rPr lang="en-TH" dirty="0"/>
              <a:t>Performance of ASR</a:t>
            </a:r>
          </a:p>
        </p:txBody>
      </p:sp>
      <p:graphicFrame>
        <p:nvGraphicFramePr>
          <p:cNvPr id="3" name="Chart 2">
            <a:extLst>
              <a:ext uri="{FF2B5EF4-FFF2-40B4-BE49-F238E27FC236}">
                <a16:creationId xmlns:a16="http://schemas.microsoft.com/office/drawing/2014/main" id="{76C30C16-57AF-074E-9659-E32171E7A15A}"/>
              </a:ext>
            </a:extLst>
          </p:cNvPr>
          <p:cNvGraphicFramePr/>
          <p:nvPr>
            <p:extLst>
              <p:ext uri="{D42A27DB-BD31-4B8C-83A1-F6EECF244321}">
                <p14:modId xmlns:p14="http://schemas.microsoft.com/office/powerpoint/2010/main" val="475292604"/>
              </p:ext>
            </p:extLst>
          </p:nvPr>
        </p:nvGraphicFramePr>
        <p:xfrm>
          <a:off x="1524000" y="1307804"/>
          <a:ext cx="6096000" cy="370719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392C5B7-4AA0-6F4F-8296-CAAB4E2EACC5}"/>
              </a:ext>
            </a:extLst>
          </p:cNvPr>
          <p:cNvSpPr txBox="1"/>
          <p:nvPr/>
        </p:nvSpPr>
        <p:spPr>
          <a:xfrm>
            <a:off x="7620000" y="4736511"/>
            <a:ext cx="1509822" cy="461665"/>
          </a:xfrm>
          <a:prstGeom prst="rect">
            <a:avLst/>
          </a:prstGeom>
          <a:noFill/>
        </p:spPr>
        <p:txBody>
          <a:bodyPr wrap="square" rtlCol="0">
            <a:spAutoFit/>
          </a:bodyPr>
          <a:lstStyle/>
          <a:p>
            <a:pPr algn="ctr"/>
            <a:r>
              <a:rPr lang="en-TH" sz="1200" dirty="0"/>
              <a:t>*Benchmark on NVIDIA A100</a:t>
            </a:r>
          </a:p>
        </p:txBody>
      </p:sp>
    </p:spTree>
    <p:extLst>
      <p:ext uri="{BB962C8B-B14F-4D97-AF65-F5344CB8AC3E}">
        <p14:creationId xmlns:p14="http://schemas.microsoft.com/office/powerpoint/2010/main" val="49486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3138-C97C-2F40-A698-29B5410CEB22}"/>
              </a:ext>
            </a:extLst>
          </p:cNvPr>
          <p:cNvSpPr>
            <a:spLocks noGrp="1"/>
          </p:cNvSpPr>
          <p:nvPr>
            <p:ph type="title"/>
          </p:nvPr>
        </p:nvSpPr>
        <p:spPr/>
        <p:txBody>
          <a:bodyPr/>
          <a:lstStyle/>
          <a:p>
            <a:r>
              <a:rPr lang="en-TH" dirty="0"/>
              <a:t>Performance of TTS</a:t>
            </a:r>
          </a:p>
        </p:txBody>
      </p:sp>
      <p:graphicFrame>
        <p:nvGraphicFramePr>
          <p:cNvPr id="3" name="Chart 2">
            <a:extLst>
              <a:ext uri="{FF2B5EF4-FFF2-40B4-BE49-F238E27FC236}">
                <a16:creationId xmlns:a16="http://schemas.microsoft.com/office/drawing/2014/main" id="{2C561143-4835-B641-B248-816E811CB129}"/>
              </a:ext>
            </a:extLst>
          </p:cNvPr>
          <p:cNvGraphicFramePr/>
          <p:nvPr>
            <p:extLst>
              <p:ext uri="{D42A27DB-BD31-4B8C-83A1-F6EECF244321}">
                <p14:modId xmlns:p14="http://schemas.microsoft.com/office/powerpoint/2010/main" val="3146807991"/>
              </p:ext>
            </p:extLst>
          </p:nvPr>
        </p:nvGraphicFramePr>
        <p:xfrm>
          <a:off x="1524000" y="1220234"/>
          <a:ext cx="6096000" cy="38195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E8B106B-361B-A34E-828D-E18A136E7D4E}"/>
              </a:ext>
            </a:extLst>
          </p:cNvPr>
          <p:cNvSpPr txBox="1"/>
          <p:nvPr/>
        </p:nvSpPr>
        <p:spPr>
          <a:xfrm>
            <a:off x="6836735" y="4816549"/>
            <a:ext cx="2182008" cy="276999"/>
          </a:xfrm>
          <a:prstGeom prst="rect">
            <a:avLst/>
          </a:prstGeom>
          <a:noFill/>
        </p:spPr>
        <p:txBody>
          <a:bodyPr wrap="none" rtlCol="0">
            <a:spAutoFit/>
          </a:bodyPr>
          <a:lstStyle/>
          <a:p>
            <a:r>
              <a:rPr lang="en-TH" sz="1200" dirty="0"/>
              <a:t>*Benchmark on NVIDIA A100</a:t>
            </a:r>
          </a:p>
        </p:txBody>
      </p:sp>
    </p:spTree>
    <p:extLst>
      <p:ext uri="{BB962C8B-B14F-4D97-AF65-F5344CB8AC3E}">
        <p14:creationId xmlns:p14="http://schemas.microsoft.com/office/powerpoint/2010/main" val="21563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Example call Jarvis ASR API</a:t>
            </a:r>
            <a:endParaRPr/>
          </a:p>
        </p:txBody>
      </p:sp>
      <p:sp>
        <p:nvSpPr>
          <p:cNvPr id="169" name="Google Shape;169;p27"/>
          <p:cNvSpPr txBox="1"/>
          <p:nvPr/>
        </p:nvSpPr>
        <p:spPr>
          <a:xfrm>
            <a:off x="1314175" y="2186600"/>
            <a:ext cx="636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70" name="Google Shape;170;p27"/>
          <p:cNvSpPr txBox="1"/>
          <p:nvPr/>
        </p:nvSpPr>
        <p:spPr>
          <a:xfrm>
            <a:off x="387775" y="1325225"/>
            <a:ext cx="8368500" cy="374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sz="1100" b="1">
                <a:solidFill>
                  <a:srgbClr val="008800"/>
                </a:solidFill>
              </a:rPr>
              <a:t>import</a:t>
            </a:r>
            <a:r>
              <a:rPr lang="th" sz="1100">
                <a:solidFill>
                  <a:srgbClr val="333333"/>
                </a:solidFill>
              </a:rPr>
              <a:t> </a:t>
            </a:r>
            <a:r>
              <a:rPr lang="th" sz="1100" b="1">
                <a:solidFill>
                  <a:srgbClr val="0E84B5"/>
                </a:solidFill>
              </a:rPr>
              <a:t>io</a:t>
            </a:r>
            <a:endParaRPr sz="1100">
              <a:solidFill>
                <a:srgbClr val="333333"/>
              </a:solidFill>
            </a:endParaRPr>
          </a:p>
          <a:p>
            <a:pPr marL="0" lvl="0" indent="0" algn="l" rtl="0">
              <a:spcBef>
                <a:spcPts val="0"/>
              </a:spcBef>
              <a:spcAft>
                <a:spcPts val="0"/>
              </a:spcAft>
              <a:buNone/>
            </a:pPr>
            <a:r>
              <a:rPr lang="th" sz="1100" b="1">
                <a:solidFill>
                  <a:srgbClr val="008800"/>
                </a:solidFill>
              </a:rPr>
              <a:t>import</a:t>
            </a:r>
            <a:r>
              <a:rPr lang="th" sz="1100">
                <a:solidFill>
                  <a:srgbClr val="333333"/>
                </a:solidFill>
              </a:rPr>
              <a:t> </a:t>
            </a:r>
            <a:r>
              <a:rPr lang="th" sz="1100" b="1">
                <a:solidFill>
                  <a:srgbClr val="0E84B5"/>
                </a:solidFill>
              </a:rPr>
              <a:t>jarvis_api.jarvis_asr_pb2</a:t>
            </a:r>
            <a:r>
              <a:rPr lang="th" sz="1100">
                <a:solidFill>
                  <a:srgbClr val="333333"/>
                </a:solidFill>
              </a:rPr>
              <a:t> </a:t>
            </a:r>
            <a:r>
              <a:rPr lang="th" sz="1100" b="1">
                <a:solidFill>
                  <a:srgbClr val="008800"/>
                </a:solidFill>
              </a:rPr>
              <a:t>as</a:t>
            </a:r>
            <a:r>
              <a:rPr lang="th" sz="1100">
                <a:solidFill>
                  <a:srgbClr val="333333"/>
                </a:solidFill>
              </a:rPr>
              <a:t> </a:t>
            </a:r>
            <a:r>
              <a:rPr lang="th" sz="1100" b="1">
                <a:solidFill>
                  <a:srgbClr val="0E84B5"/>
                </a:solidFill>
              </a:rPr>
              <a:t>jasr</a:t>
            </a:r>
            <a:endParaRPr sz="1100">
              <a:solidFill>
                <a:srgbClr val="333333"/>
              </a:solidFill>
            </a:endParaRPr>
          </a:p>
          <a:p>
            <a:pPr marL="0" lvl="0" indent="0" algn="l" rtl="0">
              <a:spcBef>
                <a:spcPts val="0"/>
              </a:spcBef>
              <a:spcAft>
                <a:spcPts val="0"/>
              </a:spcAft>
              <a:buNone/>
            </a:pPr>
            <a:r>
              <a:rPr lang="th" sz="1100" b="1">
                <a:solidFill>
                  <a:srgbClr val="008800"/>
                </a:solidFill>
              </a:rPr>
              <a:t>import</a:t>
            </a:r>
            <a:r>
              <a:rPr lang="th" sz="1100">
                <a:solidFill>
                  <a:srgbClr val="333333"/>
                </a:solidFill>
              </a:rPr>
              <a:t> </a:t>
            </a:r>
            <a:r>
              <a:rPr lang="th" sz="1100" b="1">
                <a:solidFill>
                  <a:srgbClr val="0E84B5"/>
                </a:solidFill>
              </a:rPr>
              <a:t>jarvis_api.jarvis_asr_pb2_grpc</a:t>
            </a:r>
            <a:r>
              <a:rPr lang="th" sz="1100">
                <a:solidFill>
                  <a:srgbClr val="333333"/>
                </a:solidFill>
              </a:rPr>
              <a:t> </a:t>
            </a:r>
            <a:r>
              <a:rPr lang="th" sz="1100" b="1">
                <a:solidFill>
                  <a:srgbClr val="008800"/>
                </a:solidFill>
              </a:rPr>
              <a:t>as</a:t>
            </a:r>
            <a:r>
              <a:rPr lang="th" sz="1100">
                <a:solidFill>
                  <a:srgbClr val="333333"/>
                </a:solidFill>
              </a:rPr>
              <a:t> </a:t>
            </a:r>
            <a:r>
              <a:rPr lang="th" sz="1100" b="1">
                <a:solidFill>
                  <a:srgbClr val="0E84B5"/>
                </a:solidFill>
              </a:rPr>
              <a:t>jasr_srv</a:t>
            </a:r>
            <a:endParaRPr sz="1100">
              <a:solidFill>
                <a:srgbClr val="333333"/>
              </a:solidFill>
            </a:endParaRPr>
          </a:p>
          <a:p>
            <a:pPr marL="0" lvl="0" indent="0" algn="l" rtl="0">
              <a:spcBef>
                <a:spcPts val="0"/>
              </a:spcBef>
              <a:spcAft>
                <a:spcPts val="0"/>
              </a:spcAft>
              <a:buNone/>
            </a:pPr>
            <a:endParaRPr sz="1100">
              <a:solidFill>
                <a:srgbClr val="333333"/>
              </a:solidFill>
            </a:endParaRPr>
          </a:p>
          <a:p>
            <a:pPr marL="0" lvl="0" indent="0" algn="l" rtl="0">
              <a:spcBef>
                <a:spcPts val="0"/>
              </a:spcBef>
              <a:spcAft>
                <a:spcPts val="0"/>
              </a:spcAft>
              <a:buNone/>
            </a:pPr>
            <a:r>
              <a:rPr lang="th" sz="1100">
                <a:solidFill>
                  <a:srgbClr val="333333"/>
                </a:solidFill>
              </a:rPr>
              <a:t>channel = grpc.insecure_channel(</a:t>
            </a:r>
            <a:r>
              <a:rPr lang="th" sz="1100">
                <a:solidFill>
                  <a:srgbClr val="333333"/>
                </a:solidFill>
                <a:highlight>
                  <a:srgbClr val="FFF0F0"/>
                </a:highlight>
              </a:rPr>
              <a:t>'localhost:50051'</a:t>
            </a:r>
            <a:r>
              <a:rPr lang="th" sz="1100">
                <a:solidFill>
                  <a:srgbClr val="333333"/>
                </a:solidFill>
              </a:rPr>
              <a:t>)</a:t>
            </a:r>
            <a:endParaRPr sz="1100">
              <a:solidFill>
                <a:srgbClr val="333333"/>
              </a:solidFill>
            </a:endParaRPr>
          </a:p>
          <a:p>
            <a:pPr marL="0" lvl="0" indent="0" algn="l" rtl="0">
              <a:spcBef>
                <a:spcPts val="0"/>
              </a:spcBef>
              <a:spcAft>
                <a:spcPts val="0"/>
              </a:spcAft>
              <a:buNone/>
            </a:pPr>
            <a:r>
              <a:rPr lang="th" sz="1100">
                <a:solidFill>
                  <a:srgbClr val="333333"/>
                </a:solidFill>
              </a:rPr>
              <a:t>jarvis_asr = jasr_srv.JarvisASRStub(channel)</a:t>
            </a:r>
            <a:endParaRPr sz="1100">
              <a:solidFill>
                <a:srgbClr val="333333"/>
              </a:solidFill>
            </a:endParaRPr>
          </a:p>
          <a:p>
            <a:pPr marL="0" lvl="0" indent="0" algn="l" rtl="0">
              <a:spcBef>
                <a:spcPts val="0"/>
              </a:spcBef>
              <a:spcAft>
                <a:spcPts val="0"/>
              </a:spcAft>
              <a:buNone/>
            </a:pPr>
            <a:endParaRPr sz="1100">
              <a:solidFill>
                <a:srgbClr val="333333"/>
              </a:solidFill>
            </a:endParaRPr>
          </a:p>
          <a:p>
            <a:pPr marL="0" lvl="0" indent="0" algn="l" rtl="0">
              <a:spcBef>
                <a:spcPts val="0"/>
              </a:spcBef>
              <a:spcAft>
                <a:spcPts val="0"/>
              </a:spcAft>
              <a:buNone/>
            </a:pPr>
            <a:r>
              <a:rPr lang="th" sz="1100" b="1">
                <a:solidFill>
                  <a:srgbClr val="008800"/>
                </a:solidFill>
              </a:rPr>
              <a:t>with</a:t>
            </a:r>
            <a:r>
              <a:rPr lang="th" sz="1100">
                <a:solidFill>
                  <a:srgbClr val="333333"/>
                </a:solidFill>
              </a:rPr>
              <a:t> io.open(“wavfile.wav”, </a:t>
            </a:r>
            <a:r>
              <a:rPr lang="th" sz="1100">
                <a:solidFill>
                  <a:srgbClr val="333333"/>
                </a:solidFill>
                <a:highlight>
                  <a:srgbClr val="FFF0F0"/>
                </a:highlight>
              </a:rPr>
              <a:t>'rb'</a:t>
            </a:r>
            <a:r>
              <a:rPr lang="th" sz="1100">
                <a:solidFill>
                  <a:srgbClr val="333333"/>
                </a:solidFill>
              </a:rPr>
              <a:t>) </a:t>
            </a:r>
            <a:r>
              <a:rPr lang="th" sz="1100" b="1">
                <a:solidFill>
                  <a:srgbClr val="008800"/>
                </a:solidFill>
              </a:rPr>
              <a:t>as</a:t>
            </a:r>
            <a:r>
              <a:rPr lang="th" sz="1100">
                <a:solidFill>
                  <a:srgbClr val="333333"/>
                </a:solidFill>
              </a:rPr>
              <a:t> fh: # read audio</a:t>
            </a:r>
            <a:endParaRPr sz="1100">
              <a:solidFill>
                <a:srgbClr val="333333"/>
              </a:solidFill>
            </a:endParaRPr>
          </a:p>
          <a:p>
            <a:pPr marL="0" lvl="0" indent="0" algn="l" rtl="0">
              <a:spcBef>
                <a:spcPts val="0"/>
              </a:spcBef>
              <a:spcAft>
                <a:spcPts val="0"/>
              </a:spcAft>
              <a:buNone/>
            </a:pPr>
            <a:r>
              <a:rPr lang="th" sz="1100">
                <a:solidFill>
                  <a:srgbClr val="333333"/>
                </a:solidFill>
              </a:rPr>
              <a:t>    content = fh.read()</a:t>
            </a:r>
            <a:endParaRPr sz="1100">
              <a:solidFill>
                <a:srgbClr val="333333"/>
              </a:solidFill>
            </a:endParaRPr>
          </a:p>
          <a:p>
            <a:pPr marL="0" lvl="0" indent="0" algn="l" rtl="0">
              <a:spcBef>
                <a:spcPts val="0"/>
              </a:spcBef>
              <a:spcAft>
                <a:spcPts val="0"/>
              </a:spcAft>
              <a:buNone/>
            </a:pPr>
            <a:endParaRPr sz="1100">
              <a:solidFill>
                <a:srgbClr val="333333"/>
              </a:solidFill>
            </a:endParaRPr>
          </a:p>
          <a:p>
            <a:pPr marL="0" lvl="0" indent="0" algn="l" rtl="0">
              <a:spcBef>
                <a:spcPts val="0"/>
              </a:spcBef>
              <a:spcAft>
                <a:spcPts val="0"/>
              </a:spcAft>
              <a:buNone/>
            </a:pPr>
            <a:r>
              <a:rPr lang="th" sz="1100">
                <a:solidFill>
                  <a:srgbClr val="333333"/>
                </a:solidFill>
              </a:rPr>
              <a:t>req = jasr.RecognizeRequest()</a:t>
            </a:r>
            <a:endParaRPr sz="1100">
              <a:solidFill>
                <a:srgbClr val="333333"/>
              </a:solidFill>
            </a:endParaRPr>
          </a:p>
          <a:p>
            <a:pPr marL="0" lvl="0" indent="0" algn="l" rtl="0">
              <a:spcBef>
                <a:spcPts val="0"/>
              </a:spcBef>
              <a:spcAft>
                <a:spcPts val="0"/>
              </a:spcAft>
              <a:buNone/>
            </a:pPr>
            <a:r>
              <a:rPr lang="th" sz="1100">
                <a:solidFill>
                  <a:srgbClr val="333333"/>
                </a:solidFill>
              </a:rPr>
              <a:t>req.audio = content                                   </a:t>
            </a:r>
            <a:r>
              <a:rPr lang="th" sz="1100">
                <a:solidFill>
                  <a:srgbClr val="888888"/>
                </a:solidFill>
              </a:rPr>
              <a:t># raw bytes</a:t>
            </a:r>
            <a:endParaRPr sz="1100">
              <a:solidFill>
                <a:srgbClr val="333333"/>
              </a:solidFill>
            </a:endParaRPr>
          </a:p>
          <a:p>
            <a:pPr marL="0" lvl="0" indent="0" algn="l" rtl="0">
              <a:spcBef>
                <a:spcPts val="0"/>
              </a:spcBef>
              <a:spcAft>
                <a:spcPts val="0"/>
              </a:spcAft>
              <a:buNone/>
            </a:pPr>
            <a:r>
              <a:rPr lang="th" sz="1100">
                <a:solidFill>
                  <a:srgbClr val="333333"/>
                </a:solidFill>
              </a:rPr>
              <a:t>req.config.encoding = ja.AudioEncoding.LINEAR_PCM     </a:t>
            </a:r>
            <a:r>
              <a:rPr lang="th" sz="1100">
                <a:solidFill>
                  <a:srgbClr val="888888"/>
                </a:solidFill>
              </a:rPr>
              <a:t># Supports LINEAR_PCM, FLAC, MULAW and ALAW audio encodings</a:t>
            </a:r>
            <a:endParaRPr sz="1100">
              <a:solidFill>
                <a:srgbClr val="333333"/>
              </a:solidFill>
            </a:endParaRPr>
          </a:p>
          <a:p>
            <a:pPr marL="0" lvl="0" indent="0" algn="l" rtl="0">
              <a:spcBef>
                <a:spcPts val="0"/>
              </a:spcBef>
              <a:spcAft>
                <a:spcPts val="0"/>
              </a:spcAft>
              <a:buNone/>
            </a:pPr>
            <a:r>
              <a:rPr lang="th" sz="1100">
                <a:solidFill>
                  <a:srgbClr val="333333"/>
                </a:solidFill>
              </a:rPr>
              <a:t>req.config.sample_rate_hertz = </a:t>
            </a:r>
            <a:r>
              <a:rPr lang="th" sz="1100" b="1">
                <a:solidFill>
                  <a:srgbClr val="0000DD"/>
                </a:solidFill>
              </a:rPr>
              <a:t>22050</a:t>
            </a:r>
            <a:r>
              <a:rPr lang="th" sz="1100">
                <a:solidFill>
                  <a:srgbClr val="333333"/>
                </a:solidFill>
              </a:rPr>
              <a:t>                     </a:t>
            </a:r>
            <a:r>
              <a:rPr lang="th" sz="1100">
                <a:solidFill>
                  <a:srgbClr val="888888"/>
                </a:solidFill>
              </a:rPr>
              <a:t># Audio will be resampled if necessary</a:t>
            </a:r>
            <a:endParaRPr sz="1100">
              <a:solidFill>
                <a:srgbClr val="333333"/>
              </a:solidFill>
            </a:endParaRPr>
          </a:p>
          <a:p>
            <a:pPr marL="0" lvl="0" indent="0" algn="l" rtl="0">
              <a:spcBef>
                <a:spcPts val="0"/>
              </a:spcBef>
              <a:spcAft>
                <a:spcPts val="0"/>
              </a:spcAft>
              <a:buNone/>
            </a:pPr>
            <a:r>
              <a:rPr lang="th" sz="1100">
                <a:solidFill>
                  <a:srgbClr val="333333"/>
                </a:solidFill>
              </a:rPr>
              <a:t>req.config.language_code = </a:t>
            </a:r>
            <a:r>
              <a:rPr lang="th" sz="1100">
                <a:solidFill>
                  <a:srgbClr val="333333"/>
                </a:solidFill>
                <a:highlight>
                  <a:srgbClr val="FFF0F0"/>
                </a:highlight>
              </a:rPr>
              <a:t>"th-TH"</a:t>
            </a:r>
            <a:r>
              <a:rPr lang="th" sz="1100">
                <a:solidFill>
                  <a:srgbClr val="333333"/>
                </a:solidFill>
              </a:rPr>
              <a:t>                    </a:t>
            </a:r>
            <a:endParaRPr sz="1100">
              <a:solidFill>
                <a:srgbClr val="333333"/>
              </a:solidFill>
            </a:endParaRPr>
          </a:p>
          <a:p>
            <a:pPr marL="0" lvl="0" indent="0" algn="l" rtl="0">
              <a:spcBef>
                <a:spcPts val="0"/>
              </a:spcBef>
              <a:spcAft>
                <a:spcPts val="0"/>
              </a:spcAft>
              <a:buNone/>
            </a:pPr>
            <a:r>
              <a:rPr lang="th" sz="1100">
                <a:solidFill>
                  <a:srgbClr val="333333"/>
                </a:solidFill>
              </a:rPr>
              <a:t>req.config.max_alternatives = </a:t>
            </a:r>
            <a:r>
              <a:rPr lang="th" sz="1100" b="1">
                <a:solidFill>
                  <a:srgbClr val="0000DD"/>
                </a:solidFill>
              </a:rPr>
              <a:t>1</a:t>
            </a:r>
            <a:r>
              <a:rPr lang="th" sz="1100">
                <a:solidFill>
                  <a:srgbClr val="333333"/>
                </a:solidFill>
              </a:rPr>
              <a:t>                       </a:t>
            </a:r>
            <a:r>
              <a:rPr lang="th" sz="1100">
                <a:solidFill>
                  <a:srgbClr val="888888"/>
                </a:solidFill>
              </a:rPr>
              <a:t># How many top-N hypotheses to return</a:t>
            </a:r>
            <a:endParaRPr sz="1100">
              <a:solidFill>
                <a:srgbClr val="333333"/>
              </a:solidFill>
            </a:endParaRPr>
          </a:p>
          <a:p>
            <a:pPr marL="0" lvl="0" indent="0" algn="l" rtl="0">
              <a:spcBef>
                <a:spcPts val="0"/>
              </a:spcBef>
              <a:spcAft>
                <a:spcPts val="0"/>
              </a:spcAft>
              <a:buNone/>
            </a:pPr>
            <a:r>
              <a:rPr lang="th" sz="1100">
                <a:solidFill>
                  <a:srgbClr val="333333"/>
                </a:solidFill>
              </a:rPr>
              <a:t>req.config.enable_automatic_punctuation = </a:t>
            </a:r>
            <a:r>
              <a:rPr lang="th" sz="1100" b="1">
                <a:solidFill>
                  <a:srgbClr val="008800"/>
                </a:solidFill>
              </a:rPr>
              <a:t>False</a:t>
            </a:r>
            <a:r>
              <a:rPr lang="th" sz="1100">
                <a:solidFill>
                  <a:srgbClr val="333333"/>
                </a:solidFill>
              </a:rPr>
              <a:t>        </a:t>
            </a:r>
            <a:r>
              <a:rPr lang="th" sz="1100">
                <a:solidFill>
                  <a:srgbClr val="888888"/>
                </a:solidFill>
              </a:rPr>
              <a:t># Add punctuation when end of VAD detected</a:t>
            </a:r>
            <a:endParaRPr sz="1100">
              <a:solidFill>
                <a:srgbClr val="333333"/>
              </a:solidFill>
            </a:endParaRPr>
          </a:p>
          <a:p>
            <a:pPr marL="0" lvl="0" indent="0" algn="l" rtl="0">
              <a:spcBef>
                <a:spcPts val="0"/>
              </a:spcBef>
              <a:spcAft>
                <a:spcPts val="0"/>
              </a:spcAft>
              <a:buNone/>
            </a:pPr>
            <a:r>
              <a:rPr lang="th" sz="1100">
                <a:solidFill>
                  <a:srgbClr val="333333"/>
                </a:solidFill>
              </a:rPr>
              <a:t>req.config.audio_channel_count = </a:t>
            </a:r>
            <a:r>
              <a:rPr lang="th" sz="1100" b="1">
                <a:solidFill>
                  <a:srgbClr val="0000DD"/>
                </a:solidFill>
              </a:rPr>
              <a:t>1</a:t>
            </a:r>
            <a:r>
              <a:rPr lang="th" sz="1100">
                <a:solidFill>
                  <a:srgbClr val="333333"/>
                </a:solidFill>
              </a:rPr>
              <a:t>                    </a:t>
            </a:r>
            <a:r>
              <a:rPr lang="th" sz="1100">
                <a:solidFill>
                  <a:srgbClr val="888888"/>
                </a:solidFill>
              </a:rPr>
              <a:t># Mono channel</a:t>
            </a:r>
            <a:endParaRPr sz="1100">
              <a:solidFill>
                <a:srgbClr val="333333"/>
              </a:solidFill>
            </a:endParaRPr>
          </a:p>
          <a:p>
            <a:pPr marL="0" lvl="0" indent="0" algn="l" rtl="0">
              <a:spcBef>
                <a:spcPts val="0"/>
              </a:spcBef>
              <a:spcAft>
                <a:spcPts val="0"/>
              </a:spcAft>
              <a:buNone/>
            </a:pPr>
            <a:endParaRPr sz="1100">
              <a:solidFill>
                <a:srgbClr val="333333"/>
              </a:solidFill>
            </a:endParaRPr>
          </a:p>
          <a:p>
            <a:pPr marL="0" lvl="0" indent="0" algn="l" rtl="0">
              <a:spcBef>
                <a:spcPts val="0"/>
              </a:spcBef>
              <a:spcAft>
                <a:spcPts val="0"/>
              </a:spcAft>
              <a:buNone/>
            </a:pPr>
            <a:r>
              <a:rPr lang="th" sz="1100">
                <a:solidFill>
                  <a:srgbClr val="333333"/>
                </a:solidFill>
              </a:rPr>
              <a:t>response = jarvis_asr.Recognize(req)</a:t>
            </a:r>
            <a:endParaRPr sz="1100">
              <a:solidFill>
                <a:srgbClr val="333333"/>
              </a:solidFill>
            </a:endParaRPr>
          </a:p>
          <a:p>
            <a:pPr marL="0" lvl="0" indent="0" algn="l" rtl="0">
              <a:lnSpc>
                <a:spcPct val="110795"/>
              </a:lnSpc>
              <a:spcBef>
                <a:spcPts val="0"/>
              </a:spcBef>
              <a:spcAft>
                <a:spcPts val="0"/>
              </a:spcAft>
              <a:buNone/>
            </a:pPr>
            <a:r>
              <a:rPr lang="th" sz="1100">
                <a:solidFill>
                  <a:srgbClr val="333333"/>
                </a:solidFill>
              </a:rPr>
              <a:t>asr_best_transcript = response.results[</a:t>
            </a:r>
            <a:r>
              <a:rPr lang="th" sz="1100" b="1">
                <a:solidFill>
                  <a:srgbClr val="0000DD"/>
                </a:solidFill>
              </a:rPr>
              <a:t>0</a:t>
            </a:r>
            <a:r>
              <a:rPr lang="th" sz="1100">
                <a:solidFill>
                  <a:srgbClr val="333333"/>
                </a:solidFill>
              </a:rPr>
              <a:t>].alternatives[</a:t>
            </a:r>
            <a:r>
              <a:rPr lang="th" sz="1100" b="1">
                <a:solidFill>
                  <a:srgbClr val="0000DD"/>
                </a:solidFill>
              </a:rPr>
              <a:t>0</a:t>
            </a:r>
            <a:r>
              <a:rPr lang="th" sz="1100">
                <a:solidFill>
                  <a:srgbClr val="333333"/>
                </a:solidFill>
              </a:rPr>
              <a:t>].transcript</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1417200" y="1701150"/>
            <a:ext cx="6309600" cy="1741200"/>
          </a:xfrm>
          <a:prstGeom prst="rect">
            <a:avLst/>
          </a:prstGeom>
        </p:spPr>
        <p:txBody>
          <a:bodyPr spcFirstLastPara="1" wrap="square" lIns="26775" tIns="26775" rIns="26775" bIns="26775" anchor="b" anchorCtr="0">
            <a:normAutofit/>
          </a:bodyPr>
          <a:lstStyle/>
          <a:p>
            <a:pPr marL="0" lvl="0" indent="0" algn="ctr" rtl="0">
              <a:spcBef>
                <a:spcPts val="0"/>
              </a:spcBef>
              <a:spcAft>
                <a:spcPts val="0"/>
              </a:spcAft>
              <a:buNone/>
            </a:pPr>
            <a:r>
              <a:rPr lang="th"/>
              <a:t>Demo using NeMo &amp; Jarvis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300" y="500925"/>
            <a:ext cx="3704400" cy="135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sz="2700"/>
              <a:t>NeMo : A Toolkit for Conversational AI</a:t>
            </a:r>
            <a:endParaRPr/>
          </a:p>
        </p:txBody>
      </p:sp>
      <p:sp>
        <p:nvSpPr>
          <p:cNvPr id="75" name="Google Shape;75;p15"/>
          <p:cNvSpPr txBox="1">
            <a:spLocks noGrp="1"/>
          </p:cNvSpPr>
          <p:nvPr>
            <p:ph type="subTitle" idx="1"/>
          </p:nvPr>
        </p:nvSpPr>
        <p:spPr>
          <a:xfrm>
            <a:off x="311300" y="2442425"/>
            <a:ext cx="3704400" cy="20496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th"/>
              <a:t>Collection of SOTA in ASR, TTS and NLP.</a:t>
            </a:r>
            <a:endParaRPr/>
          </a:p>
          <a:p>
            <a:pPr marL="457200" lvl="0" indent="-330200" algn="l" rtl="0">
              <a:spcBef>
                <a:spcPts val="0"/>
              </a:spcBef>
              <a:spcAft>
                <a:spcPts val="0"/>
              </a:spcAft>
              <a:buSzPts val="1600"/>
              <a:buChar char="●"/>
            </a:pPr>
            <a:r>
              <a:rPr lang="th"/>
              <a:t>Pretrained available on Nvidia Cloud ( NGC ).</a:t>
            </a:r>
            <a:endParaRPr/>
          </a:p>
          <a:p>
            <a:pPr marL="457200" lvl="0" indent="-330200" algn="l" rtl="0">
              <a:spcBef>
                <a:spcPts val="0"/>
              </a:spcBef>
              <a:spcAft>
                <a:spcPts val="0"/>
              </a:spcAft>
              <a:buSzPts val="1600"/>
              <a:buChar char="●"/>
            </a:pPr>
            <a:r>
              <a:rPr lang="th"/>
              <a:t>High performance training on Nvidia GPUs.</a:t>
            </a:r>
            <a:endParaRPr/>
          </a:p>
          <a:p>
            <a:pPr marL="457200" lvl="0" indent="-330200" algn="l" rtl="0">
              <a:spcBef>
                <a:spcPts val="0"/>
              </a:spcBef>
              <a:spcAft>
                <a:spcPts val="0"/>
              </a:spcAft>
              <a:buSzPts val="1600"/>
              <a:buChar char="●"/>
            </a:pPr>
            <a:r>
              <a:rPr lang="th"/>
              <a:t>Flexible configure and customize models.</a:t>
            </a:r>
            <a:endParaRPr/>
          </a:p>
        </p:txBody>
      </p:sp>
      <p:pic>
        <p:nvPicPr>
          <p:cNvPr id="76" name="Google Shape;76;p15"/>
          <p:cNvPicPr preferRelativeResize="0"/>
          <p:nvPr/>
        </p:nvPicPr>
        <p:blipFill>
          <a:blip r:embed="rId3">
            <a:alphaModFix/>
          </a:blip>
          <a:stretch>
            <a:fillRect/>
          </a:stretch>
        </p:blipFill>
        <p:spPr>
          <a:xfrm>
            <a:off x="4743050" y="634975"/>
            <a:ext cx="4243607" cy="3714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Model Implementation in NeMo</a:t>
            </a:r>
            <a:endParaRPr/>
          </a:p>
        </p:txBody>
      </p:sp>
      <p:sp>
        <p:nvSpPr>
          <p:cNvPr id="82" name="Google Shape;82;p16"/>
          <p:cNvSpPr txBox="1"/>
          <p:nvPr/>
        </p:nvSpPr>
        <p:spPr>
          <a:xfrm>
            <a:off x="311725" y="1385450"/>
            <a:ext cx="7342800" cy="417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i="1">
                <a:solidFill>
                  <a:schemeClr val="dk1"/>
                </a:solidFill>
              </a:rPr>
              <a:t>Speech processing</a:t>
            </a:r>
            <a:endParaRPr>
              <a:solidFill>
                <a:schemeClr val="dk1"/>
              </a:solidFill>
            </a:endParaRPr>
          </a:p>
          <a:p>
            <a:pPr marL="457200" lvl="0" indent="-317500" algn="l" rtl="0">
              <a:spcBef>
                <a:spcPts val="0"/>
              </a:spcBef>
              <a:spcAft>
                <a:spcPts val="0"/>
              </a:spcAft>
              <a:buClr>
                <a:schemeClr val="dk1"/>
              </a:buClr>
              <a:buSzPts val="1400"/>
              <a:buChar char="●"/>
            </a:pPr>
            <a:r>
              <a:rPr lang="th">
                <a:solidFill>
                  <a:schemeClr val="dk1"/>
                </a:solidFill>
              </a:rPr>
              <a:t>Automatic Speech recognition (ASR): Jasper, QuartzNet, CitriNet, Conformer</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th">
                <a:solidFill>
                  <a:schemeClr val="dk1"/>
                </a:solidFill>
              </a:rPr>
              <a:t>Speaker Recognition: SpeakerNet</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th">
                <a:solidFill>
                  <a:schemeClr val="dk1"/>
                </a:solidFill>
              </a:rPr>
              <a:t>Speaker Diarization: MarbleNet + SpeakerNet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th" i="1">
                <a:solidFill>
                  <a:schemeClr val="dk1"/>
                </a:solidFill>
              </a:rPr>
              <a:t>Natural Language Processing</a:t>
            </a:r>
            <a:endParaRPr i="1">
              <a:solidFill>
                <a:schemeClr val="dk1"/>
              </a:solidFill>
            </a:endParaRPr>
          </a:p>
          <a:p>
            <a:pPr marL="457200" lvl="0" indent="-317500" algn="l" rtl="0">
              <a:lnSpc>
                <a:spcPct val="115000"/>
              </a:lnSpc>
              <a:spcBef>
                <a:spcPts val="300"/>
              </a:spcBef>
              <a:spcAft>
                <a:spcPts val="0"/>
              </a:spcAft>
              <a:buClr>
                <a:schemeClr val="dk1"/>
              </a:buClr>
              <a:buSzPts val="1400"/>
              <a:buChar char="●"/>
            </a:pPr>
            <a:r>
              <a:rPr lang="th">
                <a:solidFill>
                  <a:schemeClr val="dk1"/>
                </a:solidFill>
                <a:uFill>
                  <a:noFill/>
                </a:uFill>
                <a:hlinkClick r:id="rId3">
                  <a:extLst>
                    <a:ext uri="{A12FA001-AC4F-418D-AE19-62706E023703}">
                      <ahyp:hlinkClr xmlns:ahyp="http://schemas.microsoft.com/office/drawing/2018/hyperlinkcolor" val="tx"/>
                    </a:ext>
                  </a:extLst>
                </a:hlinkClick>
              </a:rPr>
              <a:t>Token classification (named entity recognition)</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th">
                <a:solidFill>
                  <a:schemeClr val="dk1"/>
                </a:solidFill>
                <a:uFill>
                  <a:noFill/>
                </a:uFill>
                <a:hlinkClick r:id="rId4">
                  <a:extLst>
                    <a:ext uri="{A12FA001-AC4F-418D-AE19-62706E023703}">
                      <ahyp:hlinkClr xmlns:ahyp="http://schemas.microsoft.com/office/drawing/2018/hyperlinkcolor" val="tx"/>
                    </a:ext>
                  </a:extLst>
                </a:hlinkClick>
              </a:rPr>
              <a:t>Text classification</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th">
                <a:solidFill>
                  <a:schemeClr val="dk1"/>
                </a:solidFill>
              </a:rPr>
              <a:t>BERT pre-training</a:t>
            </a:r>
            <a:endParaRPr u="sng">
              <a:solidFill>
                <a:schemeClr val="dk1"/>
              </a:solidFill>
            </a:endParaRPr>
          </a:p>
          <a:p>
            <a:pPr marL="457200" lvl="0" indent="-317500" algn="l" rtl="0">
              <a:lnSpc>
                <a:spcPct val="115000"/>
              </a:lnSpc>
              <a:spcBef>
                <a:spcPts val="0"/>
              </a:spcBef>
              <a:spcAft>
                <a:spcPts val="0"/>
              </a:spcAft>
              <a:buClr>
                <a:schemeClr val="dk1"/>
              </a:buClr>
              <a:buSzPts val="1400"/>
              <a:buChar char="●"/>
            </a:pPr>
            <a:r>
              <a:rPr lang="th">
                <a:solidFill>
                  <a:schemeClr val="dk1"/>
                </a:solidFill>
                <a:uFill>
                  <a:noFill/>
                </a:uFill>
                <a:hlinkClick r:id="rId5">
                  <a:extLst>
                    <a:ext uri="{A12FA001-AC4F-418D-AE19-62706E023703}">
                      <ahyp:hlinkClr xmlns:ahyp="http://schemas.microsoft.com/office/drawing/2018/hyperlinkcolor" val="tx"/>
                    </a:ext>
                  </a:extLst>
                </a:hlinkClick>
              </a:rPr>
              <a:t>Neural Machine Translation (NMT)</a:t>
            </a:r>
            <a:endParaRPr i="1">
              <a:solidFill>
                <a:schemeClr val="dk1"/>
              </a:solidFill>
            </a:endParaRPr>
          </a:p>
          <a:p>
            <a:pPr marL="0" lvl="0" indent="0" algn="l" rtl="0">
              <a:lnSpc>
                <a:spcPct val="115000"/>
              </a:lnSpc>
              <a:spcBef>
                <a:spcPts val="1200"/>
              </a:spcBef>
              <a:spcAft>
                <a:spcPts val="0"/>
              </a:spcAft>
              <a:buNone/>
            </a:pPr>
            <a:r>
              <a:rPr lang="th" i="1">
                <a:solidFill>
                  <a:schemeClr val="dk1"/>
                </a:solidFill>
                <a:uFill>
                  <a:noFill/>
                </a:uFill>
                <a:hlinkClick r:id="rId6">
                  <a:extLst>
                    <a:ext uri="{A12FA001-AC4F-418D-AE19-62706E023703}">
                      <ahyp:hlinkClr xmlns:ahyp="http://schemas.microsoft.com/office/drawing/2018/hyperlinkcolor" val="tx"/>
                    </a:ext>
                  </a:extLst>
                </a:hlinkClick>
              </a:rPr>
              <a:t>Speech synthesis (TTS)</a:t>
            </a:r>
            <a:endParaRPr i="1">
              <a:solidFill>
                <a:schemeClr val="dk1"/>
              </a:solidFill>
            </a:endParaRPr>
          </a:p>
          <a:p>
            <a:pPr marL="457200" marR="152400" lvl="0" indent="-317500" algn="l" rtl="0">
              <a:lnSpc>
                <a:spcPct val="115000"/>
              </a:lnSpc>
              <a:spcBef>
                <a:spcPts val="0"/>
              </a:spcBef>
              <a:spcAft>
                <a:spcPts val="0"/>
              </a:spcAft>
              <a:buClr>
                <a:schemeClr val="dk1"/>
              </a:buClr>
              <a:buSzPts val="1400"/>
              <a:buChar char="●"/>
            </a:pPr>
            <a:r>
              <a:rPr lang="th">
                <a:solidFill>
                  <a:schemeClr val="dk1"/>
                </a:solidFill>
              </a:rPr>
              <a:t>Spectrogram generation: Tacotron2, GlowTTS, FastSpeech2, FastPitch</a:t>
            </a:r>
            <a:endParaRPr>
              <a:solidFill>
                <a:schemeClr val="dk1"/>
              </a:solidFill>
            </a:endParaRPr>
          </a:p>
          <a:p>
            <a:pPr marL="457200" marR="152400" lvl="0" indent="-317500" algn="l" rtl="0">
              <a:lnSpc>
                <a:spcPct val="115000"/>
              </a:lnSpc>
              <a:spcBef>
                <a:spcPts val="0"/>
              </a:spcBef>
              <a:spcAft>
                <a:spcPts val="0"/>
              </a:spcAft>
              <a:buClr>
                <a:schemeClr val="dk1"/>
              </a:buClr>
              <a:buSzPts val="1400"/>
              <a:buChar char="●"/>
            </a:pPr>
            <a:r>
              <a:rPr lang="th">
                <a:solidFill>
                  <a:schemeClr val="dk1"/>
                </a:solidFill>
              </a:rPr>
              <a:t>Vocoders: WaveGlow, SqueezeWave, UniGlow, MelGAN, HiFiGAN</a:t>
            </a:r>
            <a:endParaRPr>
              <a:solidFill>
                <a:schemeClr val="dk1"/>
              </a:solidFill>
            </a:endParaRPr>
          </a:p>
          <a:p>
            <a:pPr marL="0" marR="152400" lvl="0" indent="0" algn="l" rtl="0">
              <a:lnSpc>
                <a:spcPct val="115000"/>
              </a:lnSpc>
              <a:spcBef>
                <a:spcPts val="1200"/>
              </a:spcBef>
              <a:spcAft>
                <a:spcPts val="0"/>
              </a:spcAft>
              <a:buNone/>
            </a:pPr>
            <a:r>
              <a:rPr lang="th" sz="1200">
                <a:solidFill>
                  <a:schemeClr val="dk1"/>
                </a:solidFill>
              </a:rPr>
              <a:t>see more at </a:t>
            </a:r>
            <a:r>
              <a:rPr lang="th" sz="1100" u="sng">
                <a:solidFill>
                  <a:schemeClr val="hlink"/>
                </a:solidFill>
                <a:hlinkClick r:id="rId7"/>
              </a:rPr>
              <a:t>NVIDIA/NeMo: NeMo: a toolkit for conversational AI (github.com)</a:t>
            </a:r>
            <a:endParaRPr sz="1200">
              <a:solidFill>
                <a:schemeClr val="dk1"/>
              </a:solidFill>
            </a:endParaRPr>
          </a:p>
          <a:p>
            <a:pPr marL="0" lvl="0" indent="0" algn="l" rtl="0">
              <a:spcBef>
                <a:spcPts val="1200"/>
              </a:spcBef>
              <a:spcAft>
                <a:spcPts val="0"/>
              </a:spcAft>
              <a:buNone/>
            </a:pPr>
            <a:endParaRPr sz="1200">
              <a:solidFill>
                <a:srgbClr val="C9D1D9"/>
              </a:solidFill>
              <a:highlight>
                <a:srgbClr val="0D1117"/>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Pretrained on Nvidia NGC</a:t>
            </a:r>
            <a:endParaRPr/>
          </a:p>
        </p:txBody>
      </p:sp>
      <p:pic>
        <p:nvPicPr>
          <p:cNvPr id="88" name="Google Shape;88;p17"/>
          <p:cNvPicPr preferRelativeResize="0"/>
          <p:nvPr/>
        </p:nvPicPr>
        <p:blipFill rotWithShape="1">
          <a:blip r:embed="rId3">
            <a:alphaModFix/>
          </a:blip>
          <a:srcRect b="12219"/>
          <a:stretch/>
        </p:blipFill>
        <p:spPr>
          <a:xfrm>
            <a:off x="1423675" y="1328975"/>
            <a:ext cx="6296699" cy="3260350"/>
          </a:xfrm>
          <a:prstGeom prst="rect">
            <a:avLst/>
          </a:prstGeom>
          <a:noFill/>
          <a:ln>
            <a:noFill/>
          </a:ln>
        </p:spPr>
      </p:pic>
      <p:sp>
        <p:nvSpPr>
          <p:cNvPr id="89" name="Google Shape;89;p17"/>
          <p:cNvSpPr txBox="1"/>
          <p:nvPr/>
        </p:nvSpPr>
        <p:spPr>
          <a:xfrm>
            <a:off x="2736250" y="4674025"/>
            <a:ext cx="734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see more at : </a:t>
            </a:r>
            <a:r>
              <a:rPr lang="th" u="sng">
                <a:solidFill>
                  <a:schemeClr val="hlink"/>
                </a:solidFill>
                <a:latin typeface="Roboto"/>
                <a:ea typeface="Roboto"/>
                <a:cs typeface="Roboto"/>
                <a:sym typeface="Roboto"/>
                <a:hlinkClick r:id="rId4"/>
              </a:rPr>
              <a:t>https://ngc.nvidia.com</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EFD3-D491-7045-BD83-C8A67438CBDE}"/>
              </a:ext>
            </a:extLst>
          </p:cNvPr>
          <p:cNvSpPr>
            <a:spLocks noGrp="1"/>
          </p:cNvSpPr>
          <p:nvPr>
            <p:ph type="title"/>
          </p:nvPr>
        </p:nvSpPr>
        <p:spPr/>
        <p:txBody>
          <a:bodyPr/>
          <a:lstStyle/>
          <a:p>
            <a:r>
              <a:rPr lang="en-TH" dirty="0"/>
              <a:t>High Performance Training</a:t>
            </a:r>
          </a:p>
        </p:txBody>
      </p:sp>
      <p:sp>
        <p:nvSpPr>
          <p:cNvPr id="3" name="TextBox 2">
            <a:extLst>
              <a:ext uri="{FF2B5EF4-FFF2-40B4-BE49-F238E27FC236}">
                <a16:creationId xmlns:a16="http://schemas.microsoft.com/office/drawing/2014/main" id="{47619900-2D6C-F446-908F-B8C3B17E68D4}"/>
              </a:ext>
            </a:extLst>
          </p:cNvPr>
          <p:cNvSpPr txBox="1"/>
          <p:nvPr/>
        </p:nvSpPr>
        <p:spPr>
          <a:xfrm>
            <a:off x="315298" y="1998228"/>
            <a:ext cx="3654324" cy="523220"/>
          </a:xfrm>
          <a:prstGeom prst="rect">
            <a:avLst/>
          </a:prstGeom>
          <a:noFill/>
        </p:spPr>
        <p:txBody>
          <a:bodyPr wrap="square" rtlCol="0">
            <a:spAutoFit/>
          </a:bodyPr>
          <a:lstStyle/>
          <a:p>
            <a:r>
              <a:rPr lang="en-US" dirty="0"/>
              <a:t>Tight integration with </a:t>
            </a:r>
            <a:r>
              <a:rPr lang="en-US" dirty="0" err="1"/>
              <a:t>PyTorch</a:t>
            </a:r>
            <a:r>
              <a:rPr lang="en-US" dirty="0"/>
              <a:t> Lightning Trainer to easily invoke training actions. </a:t>
            </a:r>
          </a:p>
        </p:txBody>
      </p:sp>
      <p:sp>
        <p:nvSpPr>
          <p:cNvPr id="5" name="TextBox 4">
            <a:extLst>
              <a:ext uri="{FF2B5EF4-FFF2-40B4-BE49-F238E27FC236}">
                <a16:creationId xmlns:a16="http://schemas.microsoft.com/office/drawing/2014/main" id="{3F14C92D-5EFB-1D4E-A398-3D1A2E9C8443}"/>
              </a:ext>
            </a:extLst>
          </p:cNvPr>
          <p:cNvSpPr txBox="1"/>
          <p:nvPr/>
        </p:nvSpPr>
        <p:spPr>
          <a:xfrm>
            <a:off x="489098" y="2571750"/>
            <a:ext cx="3306725" cy="738664"/>
          </a:xfrm>
          <a:prstGeom prst="rect">
            <a:avLst/>
          </a:prstGeom>
          <a:noFill/>
        </p:spPr>
        <p:txBody>
          <a:bodyPr wrap="square" rtlCol="0">
            <a:spAutoFit/>
          </a:bodyPr>
          <a:lstStyle/>
          <a:p>
            <a:pPr marL="285750" indent="-285750">
              <a:buFont typeface="Arial" panose="020B0604020202020204" pitchFamily="34" charset="0"/>
              <a:buChar char="•"/>
            </a:pPr>
            <a:r>
              <a:rPr lang="en-TH" dirty="0"/>
              <a:t>Mixed precision training</a:t>
            </a:r>
          </a:p>
          <a:p>
            <a:pPr marL="285750" indent="-285750">
              <a:buFont typeface="Arial" panose="020B0604020202020204" pitchFamily="34" charset="0"/>
              <a:buChar char="•"/>
            </a:pPr>
            <a:r>
              <a:rPr lang="en-TH" dirty="0"/>
              <a:t>Multiple Nodes and Multiple GPUs training </a:t>
            </a:r>
          </a:p>
        </p:txBody>
      </p:sp>
      <p:sp>
        <p:nvSpPr>
          <p:cNvPr id="7" name="Rectangle 2">
            <a:extLst>
              <a:ext uri="{FF2B5EF4-FFF2-40B4-BE49-F238E27FC236}">
                <a16:creationId xmlns:a16="http://schemas.microsoft.com/office/drawing/2014/main" id="{7D93B709-C27E-B24C-BC9F-C1CB66E0E2BF}"/>
              </a:ext>
            </a:extLst>
          </p:cNvPr>
          <p:cNvSpPr>
            <a:spLocks noChangeArrowheads="1"/>
          </p:cNvSpPr>
          <p:nvPr/>
        </p:nvSpPr>
        <p:spPr bwMode="auto">
          <a:xfrm>
            <a:off x="3966049" y="3612547"/>
            <a:ext cx="4866276" cy="692497"/>
          </a:xfrm>
          <a:prstGeom prst="rect">
            <a:avLst/>
          </a:prstGeom>
          <a:noFill/>
          <a:ln>
            <a:solidFill>
              <a:srgbClr val="000000"/>
            </a:solidFill>
            <a:prstDash val="dash"/>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TH" altLang="en-TH" sz="1300" b="0" i="0" u="none" strike="noStrike" cap="none" normalizeH="0" baseline="0" dirty="0">
                <a:ln>
                  <a:noFill/>
                </a:ln>
                <a:solidFill>
                  <a:schemeClr val="tx1"/>
                </a:solidFill>
                <a:effectLst/>
                <a:latin typeface="ArialMT"/>
              </a:rPr>
              <a:t>trainer = pl.Trainer(**cfg.trainer)</a:t>
            </a:r>
            <a:br>
              <a:rPr kumimoji="0" lang="en-TH" altLang="en-TH" sz="1300" b="0" i="0" u="none" strike="noStrike" cap="none" normalizeH="0" baseline="0" dirty="0">
                <a:ln>
                  <a:noFill/>
                </a:ln>
                <a:solidFill>
                  <a:schemeClr val="tx1"/>
                </a:solidFill>
                <a:effectLst/>
                <a:latin typeface="ArialMT"/>
              </a:rPr>
            </a:br>
            <a:r>
              <a:rPr kumimoji="0" lang="en-TH" altLang="en-TH" sz="1300" b="0" i="0" u="none" strike="noStrike" cap="none" normalizeH="0" baseline="0" dirty="0">
                <a:ln>
                  <a:noFill/>
                </a:ln>
                <a:solidFill>
                  <a:schemeClr val="tx1"/>
                </a:solidFill>
                <a:effectLst/>
                <a:latin typeface="ArialMT"/>
              </a:rPr>
              <a:t>asr_model = EncDecCTCModel(cfg=cfg.model, trainer=trainer)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TH" altLang="en-TH" sz="1300" b="0" i="0" u="none" strike="noStrike" cap="none" normalizeH="0" baseline="0" dirty="0">
                <a:ln>
                  <a:noFill/>
                </a:ln>
                <a:solidFill>
                  <a:schemeClr val="tx1"/>
                </a:solidFill>
                <a:effectLst/>
                <a:latin typeface="ArialMT"/>
              </a:rPr>
              <a:t>trainer.fit(asr_model) </a:t>
            </a:r>
            <a:endParaRPr kumimoji="0" lang="en-TH" altLang="en-TH"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4E4DF827-244E-E244-9F01-56CE309F2020}"/>
              </a:ext>
            </a:extLst>
          </p:cNvPr>
          <p:cNvSpPr>
            <a:spLocks noChangeArrowheads="1"/>
          </p:cNvSpPr>
          <p:nvPr/>
        </p:nvSpPr>
        <p:spPr bwMode="auto">
          <a:xfrm>
            <a:off x="3969539" y="2064657"/>
            <a:ext cx="4866276" cy="954107"/>
          </a:xfrm>
          <a:prstGeom prst="rect">
            <a:avLst/>
          </a:prstGeom>
          <a:solidFill>
            <a:srgbClr val="FFFFFF"/>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solidFill>
                  <a:schemeClr val="tx1"/>
                </a:solidFill>
              </a:rPr>
              <a:t>trainer:</a:t>
            </a:r>
          </a:p>
          <a:p>
            <a:r>
              <a:rPr lang="en-US" dirty="0">
                <a:solidFill>
                  <a:schemeClr val="bg2"/>
                </a:solidFill>
              </a:rPr>
              <a:t>    </a:t>
            </a:r>
            <a:r>
              <a:rPr lang="en-US" dirty="0" err="1">
                <a:solidFill>
                  <a:schemeClr val="tx1"/>
                </a:solidFill>
              </a:rPr>
              <a:t>gpus</a:t>
            </a:r>
            <a:r>
              <a:rPr lang="en-US" dirty="0">
                <a:solidFill>
                  <a:schemeClr val="tx1"/>
                </a:solidFill>
              </a:rPr>
              <a:t>: 1 </a:t>
            </a:r>
            <a:r>
              <a:rPr lang="en-US" dirty="0">
                <a:solidFill>
                  <a:schemeClr val="bg1">
                    <a:lumMod val="65000"/>
                  </a:schemeClr>
                </a:solidFill>
              </a:rPr>
              <a:t># number of </a:t>
            </a:r>
            <a:r>
              <a:rPr lang="en-US" dirty="0" err="1">
                <a:solidFill>
                  <a:schemeClr val="bg1">
                    <a:lumMod val="65000"/>
                  </a:schemeClr>
                </a:solidFill>
              </a:rPr>
              <a:t>gpus</a:t>
            </a:r>
            <a:endParaRPr lang="en-US" dirty="0">
              <a:solidFill>
                <a:schemeClr val="bg1">
                  <a:lumMod val="65000"/>
                </a:schemeClr>
              </a:solidFill>
            </a:endParaRPr>
          </a:p>
          <a:p>
            <a:r>
              <a:rPr lang="en-US" dirty="0">
                <a:solidFill>
                  <a:schemeClr val="bg2"/>
                </a:solidFill>
              </a:rPr>
              <a:t>    </a:t>
            </a:r>
            <a:r>
              <a:rPr lang="en-US" dirty="0">
                <a:solidFill>
                  <a:schemeClr val="tx1"/>
                </a:solidFill>
              </a:rPr>
              <a:t>precision: 16 </a:t>
            </a:r>
            <a:r>
              <a:rPr lang="en-US" dirty="0">
                <a:solidFill>
                  <a:schemeClr val="bg1">
                    <a:lumMod val="65000"/>
                  </a:schemeClr>
                </a:solidFill>
              </a:rPr>
              <a:t># mixed precision</a:t>
            </a:r>
          </a:p>
          <a:p>
            <a:r>
              <a:rPr lang="en-US" dirty="0">
                <a:solidFill>
                  <a:schemeClr val="bg2"/>
                </a:solidFill>
              </a:rPr>
              <a:t>    </a:t>
            </a:r>
            <a:r>
              <a:rPr lang="en-US" dirty="0" err="1">
                <a:solidFill>
                  <a:schemeClr val="tx1"/>
                </a:solidFill>
              </a:rPr>
              <a:t>num_nodes</a:t>
            </a:r>
            <a:r>
              <a:rPr lang="en-US" dirty="0">
                <a:solidFill>
                  <a:schemeClr val="tx1"/>
                </a:solidFill>
              </a:rPr>
              <a:t>: 1 </a:t>
            </a:r>
            <a:r>
              <a:rPr lang="en-US" dirty="0">
                <a:solidFill>
                  <a:schemeClr val="bg1">
                    <a:lumMod val="65000"/>
                  </a:schemeClr>
                </a:solidFill>
              </a:rPr>
              <a:t># number of nodes</a:t>
            </a:r>
          </a:p>
        </p:txBody>
      </p:sp>
      <p:sp>
        <p:nvSpPr>
          <p:cNvPr id="8" name="TextBox 7">
            <a:extLst>
              <a:ext uri="{FF2B5EF4-FFF2-40B4-BE49-F238E27FC236}">
                <a16:creationId xmlns:a16="http://schemas.microsoft.com/office/drawing/2014/main" id="{0ABF6A7D-0DC3-2A47-8034-9EDEAF84DD79}"/>
              </a:ext>
            </a:extLst>
          </p:cNvPr>
          <p:cNvSpPr txBox="1"/>
          <p:nvPr/>
        </p:nvSpPr>
        <p:spPr>
          <a:xfrm>
            <a:off x="3966049" y="3085193"/>
            <a:ext cx="3256020" cy="276999"/>
          </a:xfrm>
          <a:prstGeom prst="rect">
            <a:avLst/>
          </a:prstGeom>
          <a:noFill/>
        </p:spPr>
        <p:txBody>
          <a:bodyPr wrap="none" rtlCol="0">
            <a:spAutoFit/>
          </a:bodyPr>
          <a:lstStyle/>
          <a:p>
            <a:r>
              <a:rPr lang="en-TH" sz="1200" dirty="0"/>
              <a:t>Example config for Pytorch Lightning Trainer.</a:t>
            </a:r>
          </a:p>
        </p:txBody>
      </p:sp>
      <p:sp>
        <p:nvSpPr>
          <p:cNvPr id="11" name="TextBox 10">
            <a:extLst>
              <a:ext uri="{FF2B5EF4-FFF2-40B4-BE49-F238E27FC236}">
                <a16:creationId xmlns:a16="http://schemas.microsoft.com/office/drawing/2014/main" id="{27200CEF-172A-9245-9690-EF8269873E17}"/>
              </a:ext>
            </a:extLst>
          </p:cNvPr>
          <p:cNvSpPr txBox="1"/>
          <p:nvPr/>
        </p:nvSpPr>
        <p:spPr>
          <a:xfrm>
            <a:off x="3966049" y="4365576"/>
            <a:ext cx="3145413" cy="276999"/>
          </a:xfrm>
          <a:prstGeom prst="rect">
            <a:avLst/>
          </a:prstGeom>
          <a:noFill/>
        </p:spPr>
        <p:txBody>
          <a:bodyPr wrap="none" rtlCol="0">
            <a:spAutoFit/>
          </a:bodyPr>
          <a:lstStyle/>
          <a:p>
            <a:r>
              <a:rPr lang="en-TH" sz="1200" dirty="0"/>
              <a:t>Training with Pytorch Lightning Trainer API.</a:t>
            </a:r>
          </a:p>
        </p:txBody>
      </p:sp>
    </p:spTree>
    <p:extLst>
      <p:ext uri="{BB962C8B-B14F-4D97-AF65-F5344CB8AC3E}">
        <p14:creationId xmlns:p14="http://schemas.microsoft.com/office/powerpoint/2010/main" val="689289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Customize &amp; Configure model in NEMO</a:t>
            </a:r>
            <a:endParaRPr/>
          </a:p>
        </p:txBody>
      </p:sp>
      <p:sp>
        <p:nvSpPr>
          <p:cNvPr id="95" name="Google Shape;95;p18"/>
          <p:cNvSpPr txBox="1">
            <a:spLocks noGrp="1"/>
          </p:cNvSpPr>
          <p:nvPr>
            <p:ph type="body" idx="1"/>
          </p:nvPr>
        </p:nvSpPr>
        <p:spPr>
          <a:xfrm>
            <a:off x="311725" y="2215725"/>
            <a:ext cx="3999900" cy="1334400"/>
          </a:xfrm>
          <a:prstGeom prst="rect">
            <a:avLst/>
          </a:prstGeom>
        </p:spPr>
        <p:txBody>
          <a:bodyPr spcFirstLastPara="1" wrap="square" lIns="91425" tIns="91425" rIns="91425" bIns="91425" anchor="t" anchorCtr="0">
            <a:noAutofit/>
          </a:bodyPr>
          <a:lstStyle/>
          <a:p>
            <a:pPr marL="457200" lvl="0" indent="-323850" algn="l" rtl="0">
              <a:lnSpc>
                <a:spcPct val="80000"/>
              </a:lnSpc>
              <a:spcBef>
                <a:spcPts val="1000"/>
              </a:spcBef>
              <a:spcAft>
                <a:spcPts val="0"/>
              </a:spcAft>
              <a:buClr>
                <a:srgbClr val="000000"/>
              </a:buClr>
              <a:buSzPts val="1500"/>
              <a:buChar char="●"/>
            </a:pPr>
            <a:r>
              <a:rPr lang="th" sz="1500">
                <a:solidFill>
                  <a:srgbClr val="000000"/>
                </a:solidFill>
              </a:rPr>
              <a:t>Flexible customize and configure model in NeMo</a:t>
            </a:r>
            <a:endParaRPr sz="1500">
              <a:solidFill>
                <a:srgbClr val="000000"/>
              </a:solidFill>
            </a:endParaRPr>
          </a:p>
          <a:p>
            <a:pPr marL="457200" lvl="0" indent="-323850" algn="l" rtl="0">
              <a:lnSpc>
                <a:spcPct val="80000"/>
              </a:lnSpc>
              <a:spcBef>
                <a:spcPts val="1000"/>
              </a:spcBef>
              <a:spcAft>
                <a:spcPts val="0"/>
              </a:spcAft>
              <a:buClr>
                <a:srgbClr val="000000"/>
              </a:buClr>
              <a:buSzPts val="1500"/>
              <a:buChar char="●"/>
            </a:pPr>
            <a:r>
              <a:rPr lang="th" sz="1500">
                <a:solidFill>
                  <a:srgbClr val="000000"/>
                </a:solidFill>
              </a:rPr>
              <a:t>Configurable with both YAML and Hydra CLI commands</a:t>
            </a:r>
            <a:endParaRPr sz="1500">
              <a:solidFill>
                <a:srgbClr val="000000"/>
              </a:solidFill>
            </a:endParaRPr>
          </a:p>
          <a:p>
            <a:pPr marL="0" lvl="0" indent="0" algn="l" rtl="0">
              <a:lnSpc>
                <a:spcPct val="95000"/>
              </a:lnSpc>
              <a:spcBef>
                <a:spcPts val="1000"/>
              </a:spcBef>
              <a:spcAft>
                <a:spcPts val="1200"/>
              </a:spcAft>
              <a:buNone/>
            </a:pPr>
            <a:endParaRPr/>
          </a:p>
        </p:txBody>
      </p:sp>
      <p:sp>
        <p:nvSpPr>
          <p:cNvPr id="97" name="Google Shape;97;p18"/>
          <p:cNvSpPr txBox="1"/>
          <p:nvPr/>
        </p:nvSpPr>
        <p:spPr>
          <a:xfrm>
            <a:off x="4745200" y="4794275"/>
            <a:ext cx="399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h">
                <a:latin typeface="Roboto"/>
                <a:ea typeface="Roboto"/>
                <a:cs typeface="Roboto"/>
                <a:sym typeface="Roboto"/>
              </a:rPr>
              <a:t>QuartzNet Model Customization with .YAML file</a:t>
            </a:r>
            <a:endParaRPr>
              <a:latin typeface="Roboto"/>
              <a:ea typeface="Roboto"/>
              <a:cs typeface="Roboto"/>
              <a:sym typeface="Roboto"/>
            </a:endParaRPr>
          </a:p>
        </p:txBody>
      </p:sp>
      <p:sp>
        <p:nvSpPr>
          <p:cNvPr id="3" name="TextBox 2">
            <a:extLst>
              <a:ext uri="{FF2B5EF4-FFF2-40B4-BE49-F238E27FC236}">
                <a16:creationId xmlns:a16="http://schemas.microsoft.com/office/drawing/2014/main" id="{ED1FDCC2-28FB-C041-8F2D-91AE894B5906}"/>
              </a:ext>
            </a:extLst>
          </p:cNvPr>
          <p:cNvSpPr txBox="1"/>
          <p:nvPr/>
        </p:nvSpPr>
        <p:spPr>
          <a:xfrm>
            <a:off x="4311625" y="1377955"/>
            <a:ext cx="4672887" cy="2862322"/>
          </a:xfrm>
          <a:prstGeom prst="rect">
            <a:avLst/>
          </a:prstGeom>
          <a:noFill/>
          <a:ln>
            <a:solidFill>
              <a:srgbClr val="000000"/>
            </a:solidFill>
            <a:prstDash val="dash"/>
          </a:ln>
        </p:spPr>
        <p:txBody>
          <a:bodyPr wrap="square" rtlCol="0">
            <a:spAutoFit/>
          </a:bodyPr>
          <a:lstStyle/>
          <a:p>
            <a:r>
              <a:rPr lang="en-US" sz="1200" dirty="0"/>
              <a:t>name: </a:t>
            </a:r>
            <a:r>
              <a:rPr lang="en-US" sz="1200" b="1" dirty="0">
                <a:solidFill>
                  <a:schemeClr val="accent3">
                    <a:lumMod val="50000"/>
                  </a:schemeClr>
                </a:solidFill>
              </a:rPr>
              <a:t>&amp;name</a:t>
            </a:r>
            <a:r>
              <a:rPr lang="en-US" sz="1200" dirty="0">
                <a:solidFill>
                  <a:schemeClr val="accent3">
                    <a:lumMod val="50000"/>
                  </a:schemeClr>
                </a:solidFill>
              </a:rPr>
              <a:t> </a:t>
            </a:r>
            <a:r>
              <a:rPr lang="en-US" sz="1200" dirty="0"/>
              <a:t>"QuartzNet15x5" </a:t>
            </a:r>
          </a:p>
          <a:p>
            <a:r>
              <a:rPr lang="en-US" sz="1200" dirty="0"/>
              <a:t>model: </a:t>
            </a:r>
          </a:p>
          <a:p>
            <a:r>
              <a:rPr lang="en-US" sz="1200" dirty="0"/>
              <a:t>    </a:t>
            </a:r>
            <a:r>
              <a:rPr lang="en-US" sz="1200" dirty="0" err="1"/>
              <a:t>sample_rate</a:t>
            </a:r>
            <a:r>
              <a:rPr lang="en-US" sz="1200" dirty="0">
                <a:solidFill>
                  <a:schemeClr val="accent3">
                    <a:lumMod val="50000"/>
                  </a:schemeClr>
                </a:solidFill>
              </a:rPr>
              <a:t>: </a:t>
            </a:r>
            <a:r>
              <a:rPr lang="en-US" sz="1200" b="1" dirty="0">
                <a:solidFill>
                  <a:schemeClr val="accent3">
                    <a:lumMod val="50000"/>
                  </a:schemeClr>
                </a:solidFill>
              </a:rPr>
              <a:t>&amp;</a:t>
            </a:r>
            <a:r>
              <a:rPr lang="en-US" sz="1200" b="1" dirty="0" err="1">
                <a:solidFill>
                  <a:schemeClr val="accent3">
                    <a:lumMod val="50000"/>
                  </a:schemeClr>
                </a:solidFill>
              </a:rPr>
              <a:t>sample_rate</a:t>
            </a:r>
            <a:r>
              <a:rPr lang="en-US" sz="1200" dirty="0">
                <a:solidFill>
                  <a:schemeClr val="accent3">
                    <a:lumMod val="50000"/>
                  </a:schemeClr>
                </a:solidFill>
              </a:rPr>
              <a:t> </a:t>
            </a:r>
            <a:r>
              <a:rPr lang="en-US" sz="1200" dirty="0"/>
              <a:t>16000 </a:t>
            </a:r>
          </a:p>
          <a:p>
            <a:r>
              <a:rPr lang="en-US" sz="1200" dirty="0"/>
              <a:t>    repeat: </a:t>
            </a:r>
            <a:r>
              <a:rPr lang="en-US" sz="1200" b="1" dirty="0">
                <a:solidFill>
                  <a:schemeClr val="accent3">
                    <a:lumMod val="50000"/>
                  </a:schemeClr>
                </a:solidFill>
              </a:rPr>
              <a:t>&amp;repeat</a:t>
            </a:r>
            <a:r>
              <a:rPr lang="en-US" sz="1200" dirty="0">
                <a:solidFill>
                  <a:schemeClr val="accent3">
                    <a:lumMod val="50000"/>
                  </a:schemeClr>
                </a:solidFill>
              </a:rPr>
              <a:t> </a:t>
            </a:r>
            <a:r>
              <a:rPr lang="en-US" sz="1200" dirty="0"/>
              <a:t>5 </a:t>
            </a:r>
          </a:p>
          <a:p>
            <a:r>
              <a:rPr lang="en-US" sz="1200" dirty="0"/>
              <a:t>    dropout: </a:t>
            </a:r>
            <a:r>
              <a:rPr lang="en-US" sz="1200" b="1" dirty="0">
                <a:solidFill>
                  <a:schemeClr val="accent3">
                    <a:lumMod val="50000"/>
                  </a:schemeClr>
                </a:solidFill>
              </a:rPr>
              <a:t>&amp;dropout</a:t>
            </a:r>
            <a:r>
              <a:rPr lang="en-US" sz="1200" dirty="0">
                <a:solidFill>
                  <a:schemeClr val="accent3">
                    <a:lumMod val="50000"/>
                  </a:schemeClr>
                </a:solidFill>
              </a:rPr>
              <a:t> </a:t>
            </a:r>
            <a:r>
              <a:rPr lang="en-US" sz="1200" dirty="0"/>
              <a:t>0.0 </a:t>
            </a:r>
          </a:p>
          <a:p>
            <a:r>
              <a:rPr lang="en-US" sz="1200" dirty="0"/>
              <a:t>    separable: </a:t>
            </a:r>
            <a:r>
              <a:rPr lang="en-US" sz="1200" b="1" dirty="0">
                <a:solidFill>
                  <a:schemeClr val="accent3">
                    <a:lumMod val="50000"/>
                  </a:schemeClr>
                </a:solidFill>
              </a:rPr>
              <a:t>&amp;separable</a:t>
            </a:r>
            <a:r>
              <a:rPr lang="en-US" sz="1200" dirty="0"/>
              <a:t> true</a:t>
            </a:r>
          </a:p>
          <a:p>
            <a:r>
              <a:rPr lang="en-US" sz="1200" dirty="0"/>
              <a:t>    labels: </a:t>
            </a:r>
            <a:r>
              <a:rPr lang="en-US" sz="1200" b="1" dirty="0">
                <a:solidFill>
                  <a:schemeClr val="accent3">
                    <a:lumMod val="50000"/>
                  </a:schemeClr>
                </a:solidFill>
              </a:rPr>
              <a:t>&amp;labels</a:t>
            </a:r>
            <a:r>
              <a:rPr lang="en-US" sz="1200" dirty="0">
                <a:solidFill>
                  <a:schemeClr val="accent3">
                    <a:lumMod val="50000"/>
                  </a:schemeClr>
                </a:solidFill>
              </a:rPr>
              <a:t> </a:t>
            </a:r>
            <a:r>
              <a:rPr lang="en-US" sz="1200" dirty="0"/>
              <a:t>[" ", "a", "b", "c", "d", "e", "f", "g", "h", "</a:t>
            </a:r>
            <a:r>
              <a:rPr lang="en-US" sz="1200" dirty="0" err="1"/>
              <a:t>i</a:t>
            </a:r>
            <a:r>
              <a:rPr lang="en-US" sz="1200" dirty="0"/>
              <a:t>", "j", "k”,     "l", "m", "n", "o", "p", "q", "r", "s", "t", "u", "v", "w", "x", "y", "z", ”’”] </a:t>
            </a:r>
          </a:p>
          <a:p>
            <a:endParaRPr lang="en-US" sz="1200" dirty="0"/>
          </a:p>
          <a:p>
            <a:r>
              <a:rPr lang="en-US" sz="1200" dirty="0"/>
              <a:t>     </a:t>
            </a:r>
            <a:r>
              <a:rPr lang="en-US" sz="1200" dirty="0" err="1"/>
              <a:t>train_ds</a:t>
            </a:r>
            <a:r>
              <a:rPr lang="en-US" sz="1200" dirty="0"/>
              <a:t>: </a:t>
            </a:r>
          </a:p>
          <a:p>
            <a:r>
              <a:rPr lang="en-US" sz="1200" dirty="0"/>
              <a:t>         </a:t>
            </a:r>
            <a:r>
              <a:rPr lang="en-US" sz="1200" dirty="0" err="1"/>
              <a:t>manifest_filepath</a:t>
            </a:r>
            <a:r>
              <a:rPr lang="en-US" sz="1200" dirty="0"/>
              <a:t>: ???</a:t>
            </a:r>
          </a:p>
          <a:p>
            <a:r>
              <a:rPr lang="en-US" sz="1200" dirty="0"/>
              <a:t>         </a:t>
            </a:r>
            <a:r>
              <a:rPr lang="en-US" sz="1200" dirty="0" err="1"/>
              <a:t>sample_rate</a:t>
            </a:r>
            <a:r>
              <a:rPr lang="en-US" sz="1200" dirty="0"/>
              <a:t>: 16000 </a:t>
            </a:r>
          </a:p>
          <a:p>
            <a:r>
              <a:rPr lang="en-US" sz="1200" dirty="0"/>
              <a:t>         labels: *labels </a:t>
            </a:r>
          </a:p>
          <a:p>
            <a:r>
              <a:rPr lang="en-US" sz="1200" dirty="0"/>
              <a:t>         …</a:t>
            </a:r>
          </a:p>
          <a:p>
            <a:r>
              <a:rPr lang="en-US" sz="1200" dirty="0"/>
              <a:t>…</a:t>
            </a:r>
            <a:endParaRPr lang="en-T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Example ASR Fine Tuning</a:t>
            </a:r>
            <a:endParaRPr/>
          </a:p>
        </p:txBody>
      </p:sp>
      <p:sp>
        <p:nvSpPr>
          <p:cNvPr id="103" name="Google Shape;103;p19"/>
          <p:cNvSpPr txBox="1"/>
          <p:nvPr/>
        </p:nvSpPr>
        <p:spPr>
          <a:xfrm>
            <a:off x="5230100" y="2444975"/>
            <a:ext cx="2788200" cy="26052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1100" dirty="0">
                <a:solidFill>
                  <a:srgbClr val="333333"/>
                </a:solidFill>
              </a:rPr>
              <a:t>optim:</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name: novograd</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lr: .01</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a:t>
            </a:r>
            <a:r>
              <a:rPr lang="th" sz="1100" dirty="0">
                <a:solidFill>
                  <a:srgbClr val="888888"/>
                </a:solidFill>
              </a:rPr>
              <a:t># optimizer arguments</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betas: [</a:t>
            </a:r>
            <a:r>
              <a:rPr lang="th" sz="1100" dirty="0">
                <a:solidFill>
                  <a:srgbClr val="996633"/>
                </a:solidFill>
              </a:rPr>
              <a:t>0.8</a:t>
            </a:r>
            <a:r>
              <a:rPr lang="th" sz="1100" dirty="0">
                <a:solidFill>
                  <a:srgbClr val="333333"/>
                </a:solidFill>
              </a:rPr>
              <a:t>, </a:t>
            </a:r>
            <a:r>
              <a:rPr lang="th" sz="1100" dirty="0">
                <a:solidFill>
                  <a:srgbClr val="996633"/>
                </a:solidFill>
              </a:rPr>
              <a:t>0.5</a:t>
            </a:r>
            <a:r>
              <a:rPr lang="th" sz="1100" dirty="0">
                <a:solidFill>
                  <a:srgbClr val="333333"/>
                </a:solidFill>
              </a:rPr>
              <a:t>]</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weight_decay: 0.001</a:t>
            </a:r>
            <a:endParaRPr sz="1100" dirty="0">
              <a:solidFill>
                <a:srgbClr val="333333"/>
              </a:solidFill>
            </a:endParaRPr>
          </a:p>
          <a:p>
            <a:pPr marL="0" lvl="0" indent="0" algn="l" rtl="0">
              <a:lnSpc>
                <a:spcPct val="110795"/>
              </a:lnSpc>
              <a:spcBef>
                <a:spcPts val="0"/>
              </a:spcBef>
              <a:spcAft>
                <a:spcPts val="0"/>
              </a:spcAft>
              <a:buNone/>
            </a:pP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a:t>
            </a:r>
            <a:r>
              <a:rPr lang="th" sz="1100" dirty="0">
                <a:solidFill>
                  <a:srgbClr val="888888"/>
                </a:solidFill>
              </a:rPr>
              <a:t># scheduler setup</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sched:</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name: CosineAnnealing</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a:t>
            </a:r>
            <a:r>
              <a:rPr lang="th" sz="1100" dirty="0">
                <a:solidFill>
                  <a:srgbClr val="888888"/>
                </a:solidFill>
              </a:rPr>
              <a:t># Scheduler params</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warmup_steps: null</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warmup_ratio: null</a:t>
            </a:r>
            <a:endParaRPr sz="900" dirty="0">
              <a:solidFill>
                <a:srgbClr val="333333"/>
              </a:solidFill>
            </a:endParaRPr>
          </a:p>
        </p:txBody>
      </p:sp>
      <p:sp>
        <p:nvSpPr>
          <p:cNvPr id="104" name="Google Shape;104;p19"/>
          <p:cNvSpPr txBox="1"/>
          <p:nvPr/>
        </p:nvSpPr>
        <p:spPr>
          <a:xfrm>
            <a:off x="311725" y="3547475"/>
            <a:ext cx="27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Adjust learning rate</a:t>
            </a:r>
            <a:endParaRPr>
              <a:solidFill>
                <a:srgbClr val="0D1117"/>
              </a:solidFill>
              <a:latin typeface="Roboto"/>
              <a:ea typeface="Roboto"/>
              <a:cs typeface="Roboto"/>
              <a:sym typeface="Roboto"/>
            </a:endParaRPr>
          </a:p>
        </p:txBody>
      </p:sp>
      <p:sp>
        <p:nvSpPr>
          <p:cNvPr id="105" name="Google Shape;105;p19"/>
          <p:cNvSpPr txBox="1"/>
          <p:nvPr/>
        </p:nvSpPr>
        <p:spPr>
          <a:xfrm>
            <a:off x="207800" y="1594025"/>
            <a:ext cx="278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Edit manifest file path in config .YAML file</a:t>
            </a:r>
            <a:endParaRPr>
              <a:latin typeface="Roboto"/>
              <a:ea typeface="Roboto"/>
              <a:cs typeface="Roboto"/>
              <a:sym typeface="Roboto"/>
            </a:endParaRPr>
          </a:p>
        </p:txBody>
      </p:sp>
      <p:sp>
        <p:nvSpPr>
          <p:cNvPr id="106" name="Google Shape;106;p19"/>
          <p:cNvSpPr txBox="1"/>
          <p:nvPr/>
        </p:nvSpPr>
        <p:spPr>
          <a:xfrm>
            <a:off x="311725" y="4480775"/>
            <a:ext cx="4364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Example config file : </a:t>
            </a:r>
            <a:endParaRPr>
              <a:latin typeface="Roboto"/>
              <a:ea typeface="Roboto"/>
              <a:cs typeface="Roboto"/>
              <a:sym typeface="Roboto"/>
            </a:endParaRPr>
          </a:p>
          <a:p>
            <a:pPr marL="0" lvl="0" indent="0" algn="l" rtl="0">
              <a:spcBef>
                <a:spcPts val="0"/>
              </a:spcBef>
              <a:spcAft>
                <a:spcPts val="0"/>
              </a:spcAft>
              <a:buNone/>
            </a:pPr>
            <a:r>
              <a:rPr lang="th" sz="1100" u="sng">
                <a:solidFill>
                  <a:schemeClr val="hlink"/>
                </a:solidFill>
                <a:hlinkClick r:id="rId3"/>
              </a:rPr>
              <a:t>NeMo/quartznet_15x5.yaml at main · NVIDIA/NeMo (github.com)</a:t>
            </a:r>
            <a:endParaRPr>
              <a:latin typeface="Roboto"/>
              <a:ea typeface="Roboto"/>
              <a:cs typeface="Roboto"/>
              <a:sym typeface="Roboto"/>
            </a:endParaRPr>
          </a:p>
        </p:txBody>
      </p:sp>
      <p:sp>
        <p:nvSpPr>
          <p:cNvPr id="107" name="Google Shape;107;p19"/>
          <p:cNvSpPr txBox="1"/>
          <p:nvPr/>
        </p:nvSpPr>
        <p:spPr>
          <a:xfrm>
            <a:off x="3844700" y="1510025"/>
            <a:ext cx="1627800" cy="7836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900">
                <a:solidFill>
                  <a:srgbClr val="333333"/>
                </a:solidFill>
              </a:rPr>
              <a:t>train_ds:</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manifest_filepath: ???</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sample_rate: 16000</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labels: </a:t>
            </a:r>
            <a:r>
              <a:rPr lang="th" sz="900">
                <a:solidFill>
                  <a:srgbClr val="996633"/>
                </a:solidFill>
              </a:rPr>
              <a:t>*labels</a:t>
            </a:r>
            <a:endParaRPr>
              <a:latin typeface="Roboto"/>
              <a:ea typeface="Roboto"/>
              <a:cs typeface="Roboto"/>
              <a:sym typeface="Roboto"/>
            </a:endParaRPr>
          </a:p>
        </p:txBody>
      </p:sp>
      <p:sp>
        <p:nvSpPr>
          <p:cNvPr id="108" name="Google Shape;108;p19"/>
          <p:cNvSpPr txBox="1"/>
          <p:nvPr/>
        </p:nvSpPr>
        <p:spPr>
          <a:xfrm>
            <a:off x="5784225" y="1510025"/>
            <a:ext cx="1472100" cy="7836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900">
                <a:solidFill>
                  <a:srgbClr val="333333"/>
                </a:solidFill>
              </a:rPr>
              <a:t>  validation_ds:</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manifest_filepath: ???</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sample_rate: 16000</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labels: </a:t>
            </a:r>
            <a:r>
              <a:rPr lang="th" sz="900">
                <a:solidFill>
                  <a:srgbClr val="996633"/>
                </a:solidFill>
              </a:rPr>
              <a:t>*labels</a:t>
            </a:r>
            <a:endParaRPr>
              <a:latin typeface="Roboto"/>
              <a:ea typeface="Roboto"/>
              <a:cs typeface="Roboto"/>
              <a:sym typeface="Roboto"/>
            </a:endParaRPr>
          </a:p>
        </p:txBody>
      </p:sp>
      <p:sp>
        <p:nvSpPr>
          <p:cNvPr id="109" name="Google Shape;109;p19"/>
          <p:cNvSpPr txBox="1"/>
          <p:nvPr/>
        </p:nvSpPr>
        <p:spPr>
          <a:xfrm>
            <a:off x="7481350" y="1510025"/>
            <a:ext cx="1541400" cy="7836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900">
                <a:solidFill>
                  <a:srgbClr val="333333"/>
                </a:solidFill>
              </a:rPr>
              <a:t>test_ds:</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manifest_filepath: null</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sample_rate: 16000</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labels: </a:t>
            </a:r>
            <a:r>
              <a:rPr lang="th" sz="900">
                <a:solidFill>
                  <a:srgbClr val="996633"/>
                </a:solidFill>
              </a:rPr>
              <a:t>*labels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Example ASR Fine Tuning (1)</a:t>
            </a:r>
            <a:endParaRPr/>
          </a:p>
        </p:txBody>
      </p:sp>
      <p:sp>
        <p:nvSpPr>
          <p:cNvPr id="115" name="Google Shape;115;p20"/>
          <p:cNvSpPr txBox="1"/>
          <p:nvPr/>
        </p:nvSpPr>
        <p:spPr>
          <a:xfrm>
            <a:off x="2996125" y="1601713"/>
            <a:ext cx="4294800" cy="8619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th" sz="1100" b="1">
                <a:solidFill>
                  <a:srgbClr val="008800"/>
                </a:solidFill>
              </a:rPr>
              <a:t>import</a:t>
            </a:r>
            <a:r>
              <a:rPr lang="th" sz="1100">
                <a:solidFill>
                  <a:srgbClr val="333333"/>
                </a:solidFill>
              </a:rPr>
              <a:t> </a:t>
            </a:r>
            <a:r>
              <a:rPr lang="th" sz="1100" b="1">
                <a:solidFill>
                  <a:srgbClr val="0E84B5"/>
                </a:solidFill>
              </a:rPr>
              <a:t>pytorch_lightning</a:t>
            </a:r>
            <a:r>
              <a:rPr lang="th" sz="1100">
                <a:solidFill>
                  <a:srgbClr val="333333"/>
                </a:solidFill>
              </a:rPr>
              <a:t> </a:t>
            </a:r>
            <a:r>
              <a:rPr lang="th" sz="1100" b="1">
                <a:solidFill>
                  <a:srgbClr val="008800"/>
                </a:solidFill>
              </a:rPr>
              <a:t>as</a:t>
            </a:r>
            <a:r>
              <a:rPr lang="th" sz="1100">
                <a:solidFill>
                  <a:srgbClr val="333333"/>
                </a:solidFill>
              </a:rPr>
              <a:t> </a:t>
            </a:r>
            <a:r>
              <a:rPr lang="th" sz="1100" b="1">
                <a:solidFill>
                  <a:srgbClr val="0E84B5"/>
                </a:solidFill>
              </a:rPr>
              <a:t>pl</a:t>
            </a:r>
            <a:endParaRPr sz="1100">
              <a:solidFill>
                <a:srgbClr val="333333"/>
              </a:solidFill>
            </a:endParaRPr>
          </a:p>
          <a:p>
            <a:pPr marL="0" lvl="0" indent="0" algn="l" rtl="0">
              <a:spcBef>
                <a:spcPts val="0"/>
              </a:spcBef>
              <a:spcAft>
                <a:spcPts val="0"/>
              </a:spcAft>
              <a:buNone/>
            </a:pPr>
            <a:r>
              <a:rPr lang="th" sz="1100" b="1">
                <a:solidFill>
                  <a:srgbClr val="008800"/>
                </a:solidFill>
              </a:rPr>
              <a:t>from</a:t>
            </a:r>
            <a:r>
              <a:rPr lang="th" sz="1100">
                <a:solidFill>
                  <a:srgbClr val="333333"/>
                </a:solidFill>
              </a:rPr>
              <a:t> </a:t>
            </a:r>
            <a:r>
              <a:rPr lang="th" sz="1100" b="1">
                <a:solidFill>
                  <a:srgbClr val="0E84B5"/>
                </a:solidFill>
              </a:rPr>
              <a:t>omegaconf</a:t>
            </a:r>
            <a:r>
              <a:rPr lang="th" sz="1100">
                <a:solidFill>
                  <a:srgbClr val="333333"/>
                </a:solidFill>
              </a:rPr>
              <a:t> </a:t>
            </a:r>
            <a:r>
              <a:rPr lang="th" sz="1100" b="1">
                <a:solidFill>
                  <a:srgbClr val="008800"/>
                </a:solidFill>
              </a:rPr>
              <a:t>import</a:t>
            </a:r>
            <a:r>
              <a:rPr lang="th" sz="1100">
                <a:solidFill>
                  <a:srgbClr val="333333"/>
                </a:solidFill>
              </a:rPr>
              <a:t> OmegaConf, DictConfig</a:t>
            </a:r>
            <a:endParaRPr sz="1100">
              <a:solidFill>
                <a:srgbClr val="333333"/>
              </a:solidFill>
            </a:endParaRPr>
          </a:p>
          <a:p>
            <a:pPr marL="0" lvl="0" indent="0" algn="l" rtl="0">
              <a:spcBef>
                <a:spcPts val="0"/>
              </a:spcBef>
              <a:spcAft>
                <a:spcPts val="0"/>
              </a:spcAft>
              <a:buNone/>
            </a:pPr>
            <a:endParaRPr sz="1100">
              <a:solidFill>
                <a:srgbClr val="333333"/>
              </a:solidFill>
            </a:endParaRPr>
          </a:p>
          <a:p>
            <a:pPr marL="0" lvl="0" indent="0" algn="l" rtl="0">
              <a:lnSpc>
                <a:spcPct val="110795"/>
              </a:lnSpc>
              <a:spcBef>
                <a:spcPts val="0"/>
              </a:spcBef>
              <a:spcAft>
                <a:spcPts val="0"/>
              </a:spcAft>
              <a:buNone/>
            </a:pPr>
            <a:r>
              <a:rPr lang="th" sz="1100" b="1">
                <a:solidFill>
                  <a:srgbClr val="008800"/>
                </a:solidFill>
              </a:rPr>
              <a:t>from</a:t>
            </a:r>
            <a:r>
              <a:rPr lang="th" sz="1100">
                <a:solidFill>
                  <a:srgbClr val="333333"/>
                </a:solidFill>
              </a:rPr>
              <a:t> </a:t>
            </a:r>
            <a:r>
              <a:rPr lang="th" sz="1100" b="1">
                <a:solidFill>
                  <a:srgbClr val="0E84B5"/>
                </a:solidFill>
              </a:rPr>
              <a:t>nemo.collections.asr.models</a:t>
            </a:r>
            <a:r>
              <a:rPr lang="th" sz="1100">
                <a:solidFill>
                  <a:srgbClr val="333333"/>
                </a:solidFill>
              </a:rPr>
              <a:t> </a:t>
            </a:r>
            <a:r>
              <a:rPr lang="th" sz="1100" b="1">
                <a:solidFill>
                  <a:srgbClr val="008800"/>
                </a:solidFill>
              </a:rPr>
              <a:t>import</a:t>
            </a:r>
            <a:r>
              <a:rPr lang="th" sz="1100">
                <a:solidFill>
                  <a:srgbClr val="333333"/>
                </a:solidFill>
              </a:rPr>
              <a:t> EncDecCTCModel</a:t>
            </a:r>
            <a:endParaRPr>
              <a:latin typeface="Roboto"/>
              <a:ea typeface="Roboto"/>
              <a:cs typeface="Roboto"/>
              <a:sym typeface="Roboto"/>
            </a:endParaRPr>
          </a:p>
        </p:txBody>
      </p:sp>
      <p:sp>
        <p:nvSpPr>
          <p:cNvPr id="116" name="Google Shape;116;p20"/>
          <p:cNvSpPr txBox="1"/>
          <p:nvPr/>
        </p:nvSpPr>
        <p:spPr>
          <a:xfrm>
            <a:off x="2996125" y="2940688"/>
            <a:ext cx="5836200" cy="3540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1100">
                <a:solidFill>
                  <a:srgbClr val="333333"/>
                </a:solidFill>
              </a:rPr>
              <a:t>asr_model = EncDecCTCModel.from_pretrained(model_name=</a:t>
            </a:r>
            <a:r>
              <a:rPr lang="th" sz="1100">
                <a:solidFill>
                  <a:srgbClr val="333333"/>
                </a:solidFill>
                <a:highlight>
                  <a:srgbClr val="FFF0F0"/>
                </a:highlight>
              </a:rPr>
              <a:t>"QuartzNet15x5Base-En"</a:t>
            </a:r>
            <a:r>
              <a:rPr lang="th" sz="1100">
                <a:solidFill>
                  <a:srgbClr val="333333"/>
                </a:solidFill>
              </a:rPr>
              <a:t>)</a:t>
            </a:r>
            <a:endParaRPr>
              <a:latin typeface="Roboto"/>
              <a:ea typeface="Roboto"/>
              <a:cs typeface="Roboto"/>
              <a:sym typeface="Roboto"/>
            </a:endParaRPr>
          </a:p>
        </p:txBody>
      </p:sp>
      <p:sp>
        <p:nvSpPr>
          <p:cNvPr id="117" name="Google Shape;117;p20"/>
          <p:cNvSpPr txBox="1"/>
          <p:nvPr/>
        </p:nvSpPr>
        <p:spPr>
          <a:xfrm>
            <a:off x="207800" y="2463625"/>
            <a:ext cx="2788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Use pretrained provide by Nvidia</a:t>
            </a:r>
            <a:endParaRPr>
              <a:latin typeface="Roboto"/>
              <a:ea typeface="Roboto"/>
              <a:cs typeface="Roboto"/>
              <a:sym typeface="Roboto"/>
            </a:endParaRPr>
          </a:p>
          <a:p>
            <a:pPr marL="0" lvl="0" indent="0" algn="l" rtl="0">
              <a:spcBef>
                <a:spcPts val="0"/>
              </a:spcBef>
              <a:spcAft>
                <a:spcPts val="0"/>
              </a:spcAft>
              <a:buNone/>
            </a:pPr>
            <a:r>
              <a:rPr lang="th">
                <a:latin typeface="Roboto"/>
                <a:ea typeface="Roboto"/>
                <a:cs typeface="Roboto"/>
                <a:sym typeface="Roboto"/>
              </a:rPr>
              <a:t>Can see list of pretrained model by using </a:t>
            </a:r>
            <a:r>
              <a:rPr lang="th">
                <a:solidFill>
                  <a:srgbClr val="0D1117"/>
                </a:solidFill>
                <a:latin typeface="Roboto"/>
                <a:ea typeface="Roboto"/>
                <a:cs typeface="Roboto"/>
                <a:sym typeface="Roboto"/>
              </a:rPr>
              <a:t>EncDecCTCModel.list_available_models()</a:t>
            </a:r>
            <a:endParaRPr>
              <a:solidFill>
                <a:srgbClr val="0D1117"/>
              </a:solidFill>
              <a:latin typeface="Roboto"/>
              <a:ea typeface="Roboto"/>
              <a:cs typeface="Roboto"/>
              <a:sym typeface="Roboto"/>
            </a:endParaRPr>
          </a:p>
        </p:txBody>
      </p:sp>
      <p:sp>
        <p:nvSpPr>
          <p:cNvPr id="118" name="Google Shape;118;p20"/>
          <p:cNvSpPr txBox="1"/>
          <p:nvPr/>
        </p:nvSpPr>
        <p:spPr>
          <a:xfrm>
            <a:off x="2996125" y="3896600"/>
            <a:ext cx="4294800" cy="3540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1100">
                <a:solidFill>
                  <a:srgbClr val="333333"/>
                </a:solidFill>
              </a:rPr>
              <a:t>asr_model = EncDecCTCModel.load_from_checkpoint(</a:t>
            </a:r>
            <a:r>
              <a:rPr lang="th" sz="1100">
                <a:solidFill>
                  <a:srgbClr val="333333"/>
                </a:solidFill>
                <a:highlight>
                  <a:srgbClr val="FFF0F0"/>
                </a:highlight>
              </a:rPr>
              <a:t>"xxx.ckpt"</a:t>
            </a:r>
            <a:r>
              <a:rPr lang="th" sz="1100">
                <a:solidFill>
                  <a:srgbClr val="333333"/>
                </a:solidFill>
              </a:rPr>
              <a:t>)</a:t>
            </a:r>
            <a:endParaRPr>
              <a:latin typeface="Roboto"/>
              <a:ea typeface="Roboto"/>
              <a:cs typeface="Roboto"/>
              <a:sym typeface="Roboto"/>
            </a:endParaRPr>
          </a:p>
        </p:txBody>
      </p:sp>
      <p:sp>
        <p:nvSpPr>
          <p:cNvPr id="119" name="Google Shape;119;p20"/>
          <p:cNvSpPr txBox="1"/>
          <p:nvPr/>
        </p:nvSpPr>
        <p:spPr>
          <a:xfrm>
            <a:off x="207800" y="3896600"/>
            <a:ext cx="27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Load from your own checkpoint</a:t>
            </a:r>
            <a:endParaRPr>
              <a:latin typeface="Roboto"/>
              <a:ea typeface="Roboto"/>
              <a:cs typeface="Roboto"/>
              <a:sym typeface="Roboto"/>
            </a:endParaRPr>
          </a:p>
        </p:txBody>
      </p:sp>
      <p:sp>
        <p:nvSpPr>
          <p:cNvPr id="120" name="Google Shape;120;p20"/>
          <p:cNvSpPr txBox="1"/>
          <p:nvPr/>
        </p:nvSpPr>
        <p:spPr>
          <a:xfrm>
            <a:off x="207800" y="1594025"/>
            <a:ext cx="27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Import libraries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Example ASR Fine Tuning (2)</a:t>
            </a:r>
            <a:endParaRPr/>
          </a:p>
        </p:txBody>
      </p:sp>
      <p:sp>
        <p:nvSpPr>
          <p:cNvPr id="126" name="Google Shape;126;p21"/>
          <p:cNvSpPr txBox="1"/>
          <p:nvPr/>
        </p:nvSpPr>
        <p:spPr>
          <a:xfrm>
            <a:off x="2996125" y="1441159"/>
            <a:ext cx="4294800" cy="748251"/>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1100" dirty="0">
                <a:solidFill>
                  <a:srgbClr val="333333"/>
                </a:solidFill>
              </a:rPr>
              <a:t>cfg = OmegaConf.load('quartznet_15x5.yaml')</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trainer = pl.Trainer(**cfg.trainer)</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exp_man</a:t>
            </a:r>
            <a:r>
              <a:rPr lang="th" sz="1100" dirty="0">
                <a:solidFill>
                  <a:schemeClr val="bg2"/>
                </a:solidFill>
              </a:rPr>
              <a:t>age</a:t>
            </a:r>
            <a:r>
              <a:rPr lang="th" sz="1100" dirty="0">
                <a:solidFill>
                  <a:srgbClr val="333333"/>
                </a:solidFill>
              </a:rPr>
              <a:t>r(trainer, cfg.get(</a:t>
            </a:r>
            <a:r>
              <a:rPr lang="th" sz="1100" dirty="0">
                <a:solidFill>
                  <a:srgbClr val="333333"/>
                </a:solidFill>
                <a:highlight>
                  <a:srgbClr val="FFF0F0"/>
                </a:highlight>
              </a:rPr>
              <a:t>"exp_manager"</a:t>
            </a:r>
            <a:r>
              <a:rPr lang="th" sz="1100" dirty="0">
                <a:solidFill>
                  <a:srgbClr val="333333"/>
                </a:solidFill>
              </a:rPr>
              <a:t>, </a:t>
            </a:r>
            <a:r>
              <a:rPr lang="th" sz="1100" dirty="0">
                <a:solidFill>
                  <a:srgbClr val="007020"/>
                </a:solidFill>
              </a:rPr>
              <a:t>None</a:t>
            </a:r>
            <a:r>
              <a:rPr lang="th" sz="1100" dirty="0">
                <a:solidFill>
                  <a:srgbClr val="333333"/>
                </a:solidFill>
              </a:rPr>
              <a:t>))</a:t>
            </a:r>
            <a:endParaRPr sz="1100" b="1" dirty="0">
              <a:solidFill>
                <a:srgbClr val="008800"/>
              </a:solidFill>
            </a:endParaRPr>
          </a:p>
        </p:txBody>
      </p:sp>
      <p:sp>
        <p:nvSpPr>
          <p:cNvPr id="127" name="Google Shape;127;p21"/>
          <p:cNvSpPr txBox="1"/>
          <p:nvPr/>
        </p:nvSpPr>
        <p:spPr>
          <a:xfrm>
            <a:off x="2996000" y="2487000"/>
            <a:ext cx="5836200" cy="11043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1100">
                <a:solidFill>
                  <a:srgbClr val="333333"/>
                </a:solidFill>
              </a:rPr>
              <a:t>asr_model.setup_optimization(optim_config=cfg.model.optim)</a:t>
            </a:r>
            <a:endParaRPr sz="1100">
              <a:solidFill>
                <a:srgbClr val="333333"/>
              </a:solidFill>
            </a:endParaRPr>
          </a:p>
          <a:p>
            <a:pPr marL="0" lvl="0" indent="0" algn="l" rtl="0">
              <a:lnSpc>
                <a:spcPct val="110795"/>
              </a:lnSpc>
              <a:spcBef>
                <a:spcPts val="0"/>
              </a:spcBef>
              <a:spcAft>
                <a:spcPts val="0"/>
              </a:spcAft>
              <a:buNone/>
            </a:pPr>
            <a:r>
              <a:rPr lang="th" sz="1100">
                <a:solidFill>
                  <a:srgbClr val="333333"/>
                </a:solidFill>
              </a:rPr>
              <a:t>asr_model.setup_training_data(train_data_config=cfg.model.train_ds)</a:t>
            </a:r>
            <a:endParaRPr sz="1100">
              <a:solidFill>
                <a:srgbClr val="333333"/>
              </a:solidFill>
            </a:endParaRPr>
          </a:p>
          <a:p>
            <a:pPr marL="0" lvl="0" indent="0" algn="l" rtl="0">
              <a:lnSpc>
                <a:spcPct val="110795"/>
              </a:lnSpc>
              <a:spcBef>
                <a:spcPts val="0"/>
              </a:spcBef>
              <a:spcAft>
                <a:spcPts val="0"/>
              </a:spcAft>
              <a:buNone/>
            </a:pPr>
            <a:r>
              <a:rPr lang="th" sz="1100">
                <a:solidFill>
                  <a:srgbClr val="333333"/>
                </a:solidFill>
              </a:rPr>
              <a:t>asr_model.setup_validation_data(val_data_config=cfg.model.validation_ds)</a:t>
            </a:r>
            <a:endParaRPr sz="1100">
              <a:solidFill>
                <a:srgbClr val="333333"/>
              </a:solidFill>
            </a:endParaRPr>
          </a:p>
          <a:p>
            <a:pPr marL="0" lvl="0" indent="0" algn="l" rtl="0">
              <a:lnSpc>
                <a:spcPct val="110795"/>
              </a:lnSpc>
              <a:spcBef>
                <a:spcPts val="0"/>
              </a:spcBef>
              <a:spcAft>
                <a:spcPts val="0"/>
              </a:spcAft>
              <a:buNone/>
            </a:pPr>
            <a:r>
              <a:rPr lang="th" sz="1100">
                <a:solidFill>
                  <a:srgbClr val="333333"/>
                </a:solidFill>
              </a:rPr>
              <a:t>asr_model.setup_test_data(val_data_config=cfg.model.test_ds)</a:t>
            </a:r>
            <a:endParaRPr sz="1100">
              <a:solidFill>
                <a:srgbClr val="333333"/>
              </a:solidFill>
            </a:endParaRPr>
          </a:p>
          <a:p>
            <a:pPr marL="0" lvl="0" indent="0" algn="l" rtl="0">
              <a:lnSpc>
                <a:spcPct val="110795"/>
              </a:lnSpc>
              <a:spcBef>
                <a:spcPts val="0"/>
              </a:spcBef>
              <a:spcAft>
                <a:spcPts val="0"/>
              </a:spcAft>
              <a:buNone/>
            </a:pPr>
            <a:r>
              <a:rPr lang="th" sz="1100">
                <a:solidFill>
                  <a:srgbClr val="333333"/>
                </a:solidFill>
              </a:rPr>
              <a:t>asr_model.set_trainer(trainer)</a:t>
            </a:r>
            <a:endParaRPr sz="1100">
              <a:solidFill>
                <a:srgbClr val="333333"/>
              </a:solidFill>
            </a:endParaRPr>
          </a:p>
        </p:txBody>
      </p:sp>
      <p:sp>
        <p:nvSpPr>
          <p:cNvPr id="128" name="Google Shape;128;p21"/>
          <p:cNvSpPr txBox="1"/>
          <p:nvPr/>
        </p:nvSpPr>
        <p:spPr>
          <a:xfrm>
            <a:off x="207800" y="2463625"/>
            <a:ext cx="278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Setup optimization and data loader</a:t>
            </a:r>
            <a:endParaRPr>
              <a:solidFill>
                <a:srgbClr val="0D1117"/>
              </a:solidFill>
              <a:latin typeface="Roboto"/>
              <a:ea typeface="Roboto"/>
              <a:cs typeface="Roboto"/>
              <a:sym typeface="Roboto"/>
            </a:endParaRPr>
          </a:p>
        </p:txBody>
      </p:sp>
      <p:sp>
        <p:nvSpPr>
          <p:cNvPr id="129" name="Google Shape;129;p21"/>
          <p:cNvSpPr txBox="1"/>
          <p:nvPr/>
        </p:nvSpPr>
        <p:spPr>
          <a:xfrm>
            <a:off x="2996125" y="3896600"/>
            <a:ext cx="4294800" cy="3540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1100">
                <a:solidFill>
                  <a:srgbClr val="333333"/>
                </a:solidFill>
              </a:rPr>
              <a:t>trainer.fit(asr_model)</a:t>
            </a:r>
            <a:endParaRPr sz="1100">
              <a:solidFill>
                <a:srgbClr val="333333"/>
              </a:solidFill>
            </a:endParaRPr>
          </a:p>
        </p:txBody>
      </p:sp>
      <p:sp>
        <p:nvSpPr>
          <p:cNvPr id="130" name="Google Shape;130;p21"/>
          <p:cNvSpPr txBox="1"/>
          <p:nvPr/>
        </p:nvSpPr>
        <p:spPr>
          <a:xfrm>
            <a:off x="207800" y="3896600"/>
            <a:ext cx="27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Train model</a:t>
            </a:r>
            <a:endParaRPr>
              <a:latin typeface="Roboto"/>
              <a:ea typeface="Roboto"/>
              <a:cs typeface="Roboto"/>
              <a:sym typeface="Roboto"/>
            </a:endParaRPr>
          </a:p>
        </p:txBody>
      </p:sp>
      <p:sp>
        <p:nvSpPr>
          <p:cNvPr id="131" name="Google Shape;131;p21"/>
          <p:cNvSpPr txBox="1"/>
          <p:nvPr/>
        </p:nvSpPr>
        <p:spPr>
          <a:xfrm>
            <a:off x="207800" y="1594025"/>
            <a:ext cx="27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Load config file and set trainer</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1271</TotalTime>
  <Words>1278</Words>
  <Application>Microsoft Macintosh PowerPoint</Application>
  <PresentationFormat>On-screen Show (16:9)</PresentationFormat>
  <Paragraphs>163</Paragraphs>
  <Slides>16</Slides>
  <Notes>13</Notes>
  <HiddenSlides>4</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Roboto</vt:lpstr>
      <vt:lpstr>Helvetica Neue Light</vt:lpstr>
      <vt:lpstr>Helvetica Neue</vt:lpstr>
      <vt:lpstr>ArialMT</vt:lpstr>
      <vt:lpstr>Merriweather</vt:lpstr>
      <vt:lpstr>Arial</vt:lpstr>
      <vt:lpstr>Paradigm</vt:lpstr>
      <vt:lpstr>Introduction to  NeMo &amp; Jarvis </vt:lpstr>
      <vt:lpstr>NeMo : A Toolkit for Conversational AI</vt:lpstr>
      <vt:lpstr>Model Implementation in NeMo</vt:lpstr>
      <vt:lpstr>Pretrained on Nvidia NGC</vt:lpstr>
      <vt:lpstr>High Performance Training</vt:lpstr>
      <vt:lpstr>Customize &amp; Configure model in NEMO</vt:lpstr>
      <vt:lpstr>Example ASR Fine Tuning</vt:lpstr>
      <vt:lpstr>Example ASR Fine Tuning (1)</vt:lpstr>
      <vt:lpstr>Example ASR Fine Tuning (2)</vt:lpstr>
      <vt:lpstr>Jarvis : Multimodal Conversational AI Services</vt:lpstr>
      <vt:lpstr>Example of Application</vt:lpstr>
      <vt:lpstr>Jarvis Service</vt:lpstr>
      <vt:lpstr>Performance of ASR</vt:lpstr>
      <vt:lpstr>Performance of TTS</vt:lpstr>
      <vt:lpstr>Example call Jarvis ASR API</vt:lpstr>
      <vt:lpstr>Demo using NeMo &amp; Jarvis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NeMo &amp; Jarvis </dc:title>
  <cp:lastModifiedBy>Thananchai Kongthaworn</cp:lastModifiedBy>
  <cp:revision>14</cp:revision>
  <dcterms:modified xsi:type="dcterms:W3CDTF">2021-06-19T08:16:52Z</dcterms:modified>
</cp:coreProperties>
</file>