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9" r:id="rId3"/>
    <p:sldId id="279" r:id="rId4"/>
    <p:sldId id="282" r:id="rId5"/>
    <p:sldId id="283" r:id="rId6"/>
    <p:sldId id="272" r:id="rId7"/>
    <p:sldId id="273" r:id="rId8"/>
    <p:sldId id="274" r:id="rId9"/>
    <p:sldId id="275" r:id="rId10"/>
    <p:sldId id="276" r:id="rId11"/>
    <p:sldId id="293" r:id="rId12"/>
    <p:sldId id="301" r:id="rId13"/>
    <p:sldId id="302" r:id="rId14"/>
    <p:sldId id="305" r:id="rId15"/>
    <p:sldId id="281" r:id="rId16"/>
    <p:sldId id="278" r:id="rId17"/>
    <p:sldId id="303" r:id="rId18"/>
    <p:sldId id="304" r:id="rId19"/>
    <p:sldId id="30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9DD906-E628-4835-97F3-CC6FDCA2C3E8}" v="3" dt="2021-04-13T13:39:33.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8378" autoAdjust="0"/>
  </p:normalViewPr>
  <p:slideViewPr>
    <p:cSldViewPr snapToGrid="0">
      <p:cViewPr varScale="1">
        <p:scale>
          <a:sx n="56" d="100"/>
          <a:sy n="56" d="100"/>
        </p:scale>
        <p:origin x="11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Roseland" userId="b829c2b0-8b10-421a-ba28-353771758caa" providerId="ADAL" clId="{349DD906-E628-4835-97F3-CC6FDCA2C3E8}"/>
    <pc:docChg chg="modSld">
      <pc:chgData name="Kathy Roseland" userId="b829c2b0-8b10-421a-ba28-353771758caa" providerId="ADAL" clId="{349DD906-E628-4835-97F3-CC6FDCA2C3E8}" dt="2021-04-13T13:39:34.600" v="4"/>
      <pc:docMkLst>
        <pc:docMk/>
      </pc:docMkLst>
      <pc:sldChg chg="delSp modSp mod delAnim modAnim">
        <pc:chgData name="Kathy Roseland" userId="b829c2b0-8b10-421a-ba28-353771758caa" providerId="ADAL" clId="{349DD906-E628-4835-97F3-CC6FDCA2C3E8}" dt="2021-04-13T13:39:34.600" v="4"/>
        <pc:sldMkLst>
          <pc:docMk/>
          <pc:sldMk cId="3273383660" sldId="275"/>
        </pc:sldMkLst>
        <pc:spChg chg="del mod">
          <ac:chgData name="Kathy Roseland" userId="b829c2b0-8b10-421a-ba28-353771758caa" providerId="ADAL" clId="{349DD906-E628-4835-97F3-CC6FDCA2C3E8}" dt="2021-04-13T13:39:34.600" v="4"/>
          <ac:spMkLst>
            <pc:docMk/>
            <pc:sldMk cId="3273383660" sldId="275"/>
            <ac:spMk id="11" creationId="{51B4018A-4A01-45DC-8B6C-7FD17124164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96C8C1-AEAA-496B-AA0B-DA8220A72251}"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en-US"/>
        </a:p>
      </dgm:t>
    </dgm:pt>
    <dgm:pt modelId="{6E5A65A7-C8ED-4B93-A04F-B1096BFBDA14}">
      <dgm:prSet phldrT="[Text]"/>
      <dgm:spPr>
        <a:solidFill>
          <a:schemeClr val="accent5">
            <a:alpha val="50000"/>
          </a:schemeClr>
        </a:solidFill>
      </dgm:spPr>
      <dgm:t>
        <a:bodyPr/>
        <a:lstStyle/>
        <a:p>
          <a:r>
            <a:rPr lang="en-US" dirty="0"/>
            <a:t>RACE</a:t>
          </a:r>
        </a:p>
      </dgm:t>
    </dgm:pt>
    <dgm:pt modelId="{022005FD-10F6-44F7-A8B9-439F33A358ED}" type="parTrans" cxnId="{BF2D3C7C-E71D-40BA-B272-4E4E429047B0}">
      <dgm:prSet/>
      <dgm:spPr/>
      <dgm:t>
        <a:bodyPr/>
        <a:lstStyle/>
        <a:p>
          <a:endParaRPr lang="en-US"/>
        </a:p>
      </dgm:t>
    </dgm:pt>
    <dgm:pt modelId="{06234077-2432-40DC-86CA-D20D2EBF0323}" type="sibTrans" cxnId="{BF2D3C7C-E71D-40BA-B272-4E4E429047B0}">
      <dgm:prSet/>
      <dgm:spPr/>
      <dgm:t>
        <a:bodyPr/>
        <a:lstStyle/>
        <a:p>
          <a:endParaRPr lang="en-US"/>
        </a:p>
      </dgm:t>
    </dgm:pt>
    <dgm:pt modelId="{C44F6BB2-EEC8-45DF-9E76-E5004D6193D8}">
      <dgm:prSet phldrT="[Text]" custT="1"/>
      <dgm:spPr>
        <a:solidFill>
          <a:schemeClr val="tx2">
            <a:alpha val="50000"/>
          </a:schemeClr>
        </a:solidFill>
      </dgm:spPr>
      <dgm:t>
        <a:bodyPr/>
        <a:lstStyle/>
        <a:p>
          <a:r>
            <a:rPr lang="en-US" sz="1800" b="1" dirty="0">
              <a:solidFill>
                <a:schemeClr val="accent1"/>
              </a:solidFill>
            </a:rPr>
            <a:t>GENDER</a:t>
          </a:r>
        </a:p>
      </dgm:t>
    </dgm:pt>
    <dgm:pt modelId="{E9E654C2-0256-4E6B-BEED-AFA7462774DB}" type="parTrans" cxnId="{0C5023A1-2680-411C-93E3-54A157092E06}">
      <dgm:prSet/>
      <dgm:spPr/>
      <dgm:t>
        <a:bodyPr/>
        <a:lstStyle/>
        <a:p>
          <a:endParaRPr lang="en-US"/>
        </a:p>
      </dgm:t>
    </dgm:pt>
    <dgm:pt modelId="{94BB4C4A-C121-4A98-8A2B-AF80CD1FEE20}" type="sibTrans" cxnId="{0C5023A1-2680-411C-93E3-54A157092E06}">
      <dgm:prSet/>
      <dgm:spPr/>
      <dgm:t>
        <a:bodyPr/>
        <a:lstStyle/>
        <a:p>
          <a:endParaRPr lang="en-US"/>
        </a:p>
      </dgm:t>
    </dgm:pt>
    <dgm:pt modelId="{316F608D-96EB-4DF3-A067-1882DBC3BD7F}">
      <dgm:prSet phldrT="[Text]" custT="1"/>
      <dgm:spPr>
        <a:solidFill>
          <a:schemeClr val="accent2">
            <a:alpha val="50000"/>
          </a:schemeClr>
        </a:solidFill>
      </dgm:spPr>
      <dgm:t>
        <a:bodyPr/>
        <a:lstStyle/>
        <a:p>
          <a:r>
            <a:rPr lang="en-US" sz="1800" b="1" dirty="0">
              <a:solidFill>
                <a:schemeClr val="accent1"/>
              </a:solidFill>
            </a:rPr>
            <a:t>SEXUALITY</a:t>
          </a:r>
        </a:p>
      </dgm:t>
    </dgm:pt>
    <dgm:pt modelId="{CE1FC2F9-D8F0-46EA-9ED6-A2B4F9342185}" type="parTrans" cxnId="{9E4EE1F1-EBD7-4A93-B549-5893C88ADE7C}">
      <dgm:prSet/>
      <dgm:spPr/>
      <dgm:t>
        <a:bodyPr/>
        <a:lstStyle/>
        <a:p>
          <a:endParaRPr lang="en-US"/>
        </a:p>
      </dgm:t>
    </dgm:pt>
    <dgm:pt modelId="{FF3AB81A-EA71-4EC1-9A61-25F7174531D4}" type="sibTrans" cxnId="{9E4EE1F1-EBD7-4A93-B549-5893C88ADE7C}">
      <dgm:prSet/>
      <dgm:spPr/>
      <dgm:t>
        <a:bodyPr/>
        <a:lstStyle/>
        <a:p>
          <a:endParaRPr lang="en-US"/>
        </a:p>
      </dgm:t>
    </dgm:pt>
    <dgm:pt modelId="{268C8002-8985-4CA7-A3F0-CA622E487E05}">
      <dgm:prSet phldrT="[Text]" custT="1"/>
      <dgm:spPr>
        <a:solidFill>
          <a:schemeClr val="accent3">
            <a:alpha val="50000"/>
          </a:schemeClr>
        </a:solidFill>
      </dgm:spPr>
      <dgm:t>
        <a:bodyPr/>
        <a:lstStyle/>
        <a:p>
          <a:r>
            <a:rPr lang="en-US" sz="2000" b="1" dirty="0">
              <a:solidFill>
                <a:schemeClr val="accent1"/>
              </a:solidFill>
            </a:rPr>
            <a:t>ABILITY</a:t>
          </a:r>
        </a:p>
      </dgm:t>
    </dgm:pt>
    <dgm:pt modelId="{0992BF05-D9DB-4483-AD60-379EF8DBF8C4}" type="parTrans" cxnId="{FF1213B2-AAA5-4BFF-A50A-60B897553A61}">
      <dgm:prSet/>
      <dgm:spPr/>
      <dgm:t>
        <a:bodyPr/>
        <a:lstStyle/>
        <a:p>
          <a:endParaRPr lang="en-US"/>
        </a:p>
      </dgm:t>
    </dgm:pt>
    <dgm:pt modelId="{1C1D842D-7BAF-4986-BD9D-718F075D5FD1}" type="sibTrans" cxnId="{FF1213B2-AAA5-4BFF-A50A-60B897553A61}">
      <dgm:prSet/>
      <dgm:spPr/>
      <dgm:t>
        <a:bodyPr/>
        <a:lstStyle/>
        <a:p>
          <a:endParaRPr lang="en-US"/>
        </a:p>
      </dgm:t>
    </dgm:pt>
    <dgm:pt modelId="{114AD53F-A5F4-46AA-86D9-8C3D1D1CB134}">
      <dgm:prSet phldrT="[Text]" custT="1"/>
      <dgm:spPr>
        <a:solidFill>
          <a:srgbClr val="00B0F0">
            <a:alpha val="50000"/>
          </a:srgbClr>
        </a:solidFill>
      </dgm:spPr>
      <dgm:t>
        <a:bodyPr/>
        <a:lstStyle/>
        <a:p>
          <a:r>
            <a:rPr lang="en-US" sz="1800" b="1" dirty="0">
              <a:solidFill>
                <a:schemeClr val="accent1"/>
              </a:solidFill>
            </a:rPr>
            <a:t>EDUCATION</a:t>
          </a:r>
        </a:p>
      </dgm:t>
    </dgm:pt>
    <dgm:pt modelId="{FABBC5A7-73F1-4D05-812E-136C4C328CB6}" type="parTrans" cxnId="{A215D8DE-4AFF-4006-B876-EC292C179B66}">
      <dgm:prSet/>
      <dgm:spPr/>
      <dgm:t>
        <a:bodyPr/>
        <a:lstStyle/>
        <a:p>
          <a:endParaRPr lang="en-US"/>
        </a:p>
      </dgm:t>
    </dgm:pt>
    <dgm:pt modelId="{FB57847C-5750-4D29-A846-A97FD8DA77E3}" type="sibTrans" cxnId="{A215D8DE-4AFF-4006-B876-EC292C179B66}">
      <dgm:prSet/>
      <dgm:spPr/>
      <dgm:t>
        <a:bodyPr/>
        <a:lstStyle/>
        <a:p>
          <a:endParaRPr lang="en-US"/>
        </a:p>
      </dgm:t>
    </dgm:pt>
    <dgm:pt modelId="{942878E3-B789-475A-B096-F27176BBDD4B}">
      <dgm:prSet phldrT="[Text]" custT="1"/>
      <dgm:spPr>
        <a:solidFill>
          <a:schemeClr val="accent4">
            <a:alpha val="50000"/>
          </a:schemeClr>
        </a:solidFill>
      </dgm:spPr>
      <dgm:t>
        <a:bodyPr/>
        <a:lstStyle/>
        <a:p>
          <a:r>
            <a:rPr lang="en-US" sz="1800" b="1" dirty="0">
              <a:solidFill>
                <a:schemeClr val="accent1"/>
              </a:solidFill>
            </a:rPr>
            <a:t>AGE</a:t>
          </a:r>
          <a:endParaRPr lang="en-US" sz="1600" b="1" dirty="0">
            <a:solidFill>
              <a:schemeClr val="accent1"/>
            </a:solidFill>
          </a:endParaRPr>
        </a:p>
      </dgm:t>
    </dgm:pt>
    <dgm:pt modelId="{5236CC0A-E3F8-4188-94E9-E270122216C0}" type="parTrans" cxnId="{6A0D8D01-0489-45DA-9566-7A676DCD3F8E}">
      <dgm:prSet/>
      <dgm:spPr/>
      <dgm:t>
        <a:bodyPr/>
        <a:lstStyle/>
        <a:p>
          <a:endParaRPr lang="en-US"/>
        </a:p>
      </dgm:t>
    </dgm:pt>
    <dgm:pt modelId="{111D7D0C-350B-4CC6-83FC-AC3BF6670AF0}" type="sibTrans" cxnId="{6A0D8D01-0489-45DA-9566-7A676DCD3F8E}">
      <dgm:prSet/>
      <dgm:spPr/>
      <dgm:t>
        <a:bodyPr/>
        <a:lstStyle/>
        <a:p>
          <a:endParaRPr lang="en-US"/>
        </a:p>
      </dgm:t>
    </dgm:pt>
    <dgm:pt modelId="{E5304C54-6425-44C9-85CE-612A303692B7}">
      <dgm:prSet phldrT="[Text]" custT="1"/>
      <dgm:spPr>
        <a:solidFill>
          <a:schemeClr val="accent6">
            <a:alpha val="50000"/>
          </a:schemeClr>
        </a:solidFill>
      </dgm:spPr>
      <dgm:t>
        <a:bodyPr/>
        <a:lstStyle/>
        <a:p>
          <a:r>
            <a:rPr lang="en-US" sz="1800" b="1" dirty="0">
              <a:solidFill>
                <a:schemeClr val="accent1"/>
              </a:solidFill>
            </a:rPr>
            <a:t>INCOME</a:t>
          </a:r>
          <a:endParaRPr lang="en-US" sz="1600" b="1" dirty="0">
            <a:solidFill>
              <a:schemeClr val="accent1"/>
            </a:solidFill>
          </a:endParaRPr>
        </a:p>
      </dgm:t>
    </dgm:pt>
    <dgm:pt modelId="{AE2B3D08-F94E-4DF0-B25D-5FE5762B180D}" type="parTrans" cxnId="{521AAA30-361A-4EF2-8462-14D632C7228A}">
      <dgm:prSet/>
      <dgm:spPr/>
      <dgm:t>
        <a:bodyPr/>
        <a:lstStyle/>
        <a:p>
          <a:endParaRPr lang="en-US"/>
        </a:p>
      </dgm:t>
    </dgm:pt>
    <dgm:pt modelId="{3454DC7F-22D7-40E9-AEF9-502F67B334E3}" type="sibTrans" cxnId="{521AAA30-361A-4EF2-8462-14D632C7228A}">
      <dgm:prSet/>
      <dgm:spPr/>
      <dgm:t>
        <a:bodyPr/>
        <a:lstStyle/>
        <a:p>
          <a:endParaRPr lang="en-US"/>
        </a:p>
      </dgm:t>
    </dgm:pt>
    <dgm:pt modelId="{923E3D69-084E-479D-98A8-1999E11F1A3D}" type="pres">
      <dgm:prSet presAssocID="{D896C8C1-AEAA-496B-AA0B-DA8220A72251}" presName="composite" presStyleCnt="0">
        <dgm:presLayoutVars>
          <dgm:chMax val="1"/>
          <dgm:dir/>
          <dgm:resizeHandles val="exact"/>
        </dgm:presLayoutVars>
      </dgm:prSet>
      <dgm:spPr/>
    </dgm:pt>
    <dgm:pt modelId="{AF4E0532-4068-4751-A6B2-B4AA0849ECFE}" type="pres">
      <dgm:prSet presAssocID="{D896C8C1-AEAA-496B-AA0B-DA8220A72251}" presName="radial" presStyleCnt="0">
        <dgm:presLayoutVars>
          <dgm:animLvl val="ctr"/>
        </dgm:presLayoutVars>
      </dgm:prSet>
      <dgm:spPr/>
    </dgm:pt>
    <dgm:pt modelId="{B65D81ED-B5A3-44BC-B172-8A26765A77C2}" type="pres">
      <dgm:prSet presAssocID="{6E5A65A7-C8ED-4B93-A04F-B1096BFBDA14}" presName="centerShape" presStyleLbl="vennNode1" presStyleIdx="0" presStyleCnt="7"/>
      <dgm:spPr/>
    </dgm:pt>
    <dgm:pt modelId="{EB10892B-DC0D-44CA-BE4B-C801AC6701D0}" type="pres">
      <dgm:prSet presAssocID="{C44F6BB2-EEC8-45DF-9E76-E5004D6193D8}" presName="node" presStyleLbl="vennNode1" presStyleIdx="1" presStyleCnt="7" custScaleX="117841" custScaleY="105240">
        <dgm:presLayoutVars>
          <dgm:bulletEnabled val="1"/>
        </dgm:presLayoutVars>
      </dgm:prSet>
      <dgm:spPr/>
    </dgm:pt>
    <dgm:pt modelId="{02CE529C-A393-4E8F-8DB0-5BD23547968E}" type="pres">
      <dgm:prSet presAssocID="{316F608D-96EB-4DF3-A067-1882DBC3BD7F}" presName="node" presStyleLbl="vennNode1" presStyleIdx="2" presStyleCnt="7" custScaleX="141415" custScaleY="119804">
        <dgm:presLayoutVars>
          <dgm:bulletEnabled val="1"/>
        </dgm:presLayoutVars>
      </dgm:prSet>
      <dgm:spPr/>
    </dgm:pt>
    <dgm:pt modelId="{AC63A57A-1918-4068-A484-DF8359A09220}" type="pres">
      <dgm:prSet presAssocID="{268C8002-8985-4CA7-A3F0-CA622E487E05}" presName="node" presStyleLbl="vennNode1" presStyleIdx="3" presStyleCnt="7" custScaleX="117872" custScaleY="100206" custRadScaleRad="97111" custRadScaleInc="-9036">
        <dgm:presLayoutVars>
          <dgm:bulletEnabled val="1"/>
        </dgm:presLayoutVars>
      </dgm:prSet>
      <dgm:spPr/>
    </dgm:pt>
    <dgm:pt modelId="{A02EE42B-1F89-4638-AED9-A7278E6BF865}" type="pres">
      <dgm:prSet presAssocID="{114AD53F-A5F4-46AA-86D9-8C3D1D1CB134}" presName="node" presStyleLbl="vennNode1" presStyleIdx="4" presStyleCnt="7" custScaleX="167870" custScaleY="148475">
        <dgm:presLayoutVars>
          <dgm:bulletEnabled val="1"/>
        </dgm:presLayoutVars>
      </dgm:prSet>
      <dgm:spPr/>
    </dgm:pt>
    <dgm:pt modelId="{C8585014-C5BD-4DAB-98A0-377ACF849813}" type="pres">
      <dgm:prSet presAssocID="{942878E3-B789-475A-B096-F27176BBDD4B}" presName="node" presStyleLbl="vennNode1" presStyleIdx="5" presStyleCnt="7" custRadScaleRad="98203" custRadScaleInc="10161">
        <dgm:presLayoutVars>
          <dgm:bulletEnabled val="1"/>
        </dgm:presLayoutVars>
      </dgm:prSet>
      <dgm:spPr/>
    </dgm:pt>
    <dgm:pt modelId="{C6690D40-7B47-474D-A97E-4E92968DEA04}" type="pres">
      <dgm:prSet presAssocID="{E5304C54-6425-44C9-85CE-612A303692B7}" presName="node" presStyleLbl="vennNode1" presStyleIdx="6" presStyleCnt="7" custScaleX="116083" custScaleY="97114">
        <dgm:presLayoutVars>
          <dgm:bulletEnabled val="1"/>
        </dgm:presLayoutVars>
      </dgm:prSet>
      <dgm:spPr/>
    </dgm:pt>
  </dgm:ptLst>
  <dgm:cxnLst>
    <dgm:cxn modelId="{6A0D8D01-0489-45DA-9566-7A676DCD3F8E}" srcId="{6E5A65A7-C8ED-4B93-A04F-B1096BFBDA14}" destId="{942878E3-B789-475A-B096-F27176BBDD4B}" srcOrd="4" destOrd="0" parTransId="{5236CC0A-E3F8-4188-94E9-E270122216C0}" sibTransId="{111D7D0C-350B-4CC6-83FC-AC3BF6670AF0}"/>
    <dgm:cxn modelId="{4D073E07-877A-4EC9-AF5A-D0AB9B5A42FF}" type="presOf" srcId="{316F608D-96EB-4DF3-A067-1882DBC3BD7F}" destId="{02CE529C-A393-4E8F-8DB0-5BD23547968E}" srcOrd="0" destOrd="0" presId="urn:microsoft.com/office/officeart/2005/8/layout/radial3"/>
    <dgm:cxn modelId="{A42BCC08-EB2C-4B3F-BCFD-4EB76331376F}" type="presOf" srcId="{C44F6BB2-EEC8-45DF-9E76-E5004D6193D8}" destId="{EB10892B-DC0D-44CA-BE4B-C801AC6701D0}" srcOrd="0" destOrd="0" presId="urn:microsoft.com/office/officeart/2005/8/layout/radial3"/>
    <dgm:cxn modelId="{B4FCA625-0485-404A-BDC6-FC6A4F52C372}" type="presOf" srcId="{942878E3-B789-475A-B096-F27176BBDD4B}" destId="{C8585014-C5BD-4DAB-98A0-377ACF849813}" srcOrd="0" destOrd="0" presId="urn:microsoft.com/office/officeart/2005/8/layout/radial3"/>
    <dgm:cxn modelId="{521AAA30-361A-4EF2-8462-14D632C7228A}" srcId="{6E5A65A7-C8ED-4B93-A04F-B1096BFBDA14}" destId="{E5304C54-6425-44C9-85CE-612A303692B7}" srcOrd="5" destOrd="0" parTransId="{AE2B3D08-F94E-4DF0-B25D-5FE5762B180D}" sibTransId="{3454DC7F-22D7-40E9-AEF9-502F67B334E3}"/>
    <dgm:cxn modelId="{584F4B38-FF3F-4FD3-8AA8-9D9589ACE23C}" type="presOf" srcId="{114AD53F-A5F4-46AA-86D9-8C3D1D1CB134}" destId="{A02EE42B-1F89-4638-AED9-A7278E6BF865}" srcOrd="0" destOrd="0" presId="urn:microsoft.com/office/officeart/2005/8/layout/radial3"/>
    <dgm:cxn modelId="{03C8C644-C99A-47F7-84A2-11FAB79AB9B7}" type="presOf" srcId="{E5304C54-6425-44C9-85CE-612A303692B7}" destId="{C6690D40-7B47-474D-A97E-4E92968DEA04}" srcOrd="0" destOrd="0" presId="urn:microsoft.com/office/officeart/2005/8/layout/radial3"/>
    <dgm:cxn modelId="{BF2D3C7C-E71D-40BA-B272-4E4E429047B0}" srcId="{D896C8C1-AEAA-496B-AA0B-DA8220A72251}" destId="{6E5A65A7-C8ED-4B93-A04F-B1096BFBDA14}" srcOrd="0" destOrd="0" parTransId="{022005FD-10F6-44F7-A8B9-439F33A358ED}" sibTransId="{06234077-2432-40DC-86CA-D20D2EBF0323}"/>
    <dgm:cxn modelId="{1B404796-1F74-45A1-AD01-2906F8A2C2DA}" type="presOf" srcId="{6E5A65A7-C8ED-4B93-A04F-B1096BFBDA14}" destId="{B65D81ED-B5A3-44BC-B172-8A26765A77C2}" srcOrd="0" destOrd="0" presId="urn:microsoft.com/office/officeart/2005/8/layout/radial3"/>
    <dgm:cxn modelId="{EFBA759E-3A66-496A-889C-409F32131EF7}" type="presOf" srcId="{268C8002-8985-4CA7-A3F0-CA622E487E05}" destId="{AC63A57A-1918-4068-A484-DF8359A09220}" srcOrd="0" destOrd="0" presId="urn:microsoft.com/office/officeart/2005/8/layout/radial3"/>
    <dgm:cxn modelId="{0C5023A1-2680-411C-93E3-54A157092E06}" srcId="{6E5A65A7-C8ED-4B93-A04F-B1096BFBDA14}" destId="{C44F6BB2-EEC8-45DF-9E76-E5004D6193D8}" srcOrd="0" destOrd="0" parTransId="{E9E654C2-0256-4E6B-BEED-AFA7462774DB}" sibTransId="{94BB4C4A-C121-4A98-8A2B-AF80CD1FEE20}"/>
    <dgm:cxn modelId="{FF1213B2-AAA5-4BFF-A50A-60B897553A61}" srcId="{6E5A65A7-C8ED-4B93-A04F-B1096BFBDA14}" destId="{268C8002-8985-4CA7-A3F0-CA622E487E05}" srcOrd="2" destOrd="0" parTransId="{0992BF05-D9DB-4483-AD60-379EF8DBF8C4}" sibTransId="{1C1D842D-7BAF-4986-BD9D-718F075D5FD1}"/>
    <dgm:cxn modelId="{D1566BD7-72FB-41CD-99CB-E60844125453}" type="presOf" srcId="{D896C8C1-AEAA-496B-AA0B-DA8220A72251}" destId="{923E3D69-084E-479D-98A8-1999E11F1A3D}" srcOrd="0" destOrd="0" presId="urn:microsoft.com/office/officeart/2005/8/layout/radial3"/>
    <dgm:cxn modelId="{A215D8DE-4AFF-4006-B876-EC292C179B66}" srcId="{6E5A65A7-C8ED-4B93-A04F-B1096BFBDA14}" destId="{114AD53F-A5F4-46AA-86D9-8C3D1D1CB134}" srcOrd="3" destOrd="0" parTransId="{FABBC5A7-73F1-4D05-812E-136C4C328CB6}" sibTransId="{FB57847C-5750-4D29-A846-A97FD8DA77E3}"/>
    <dgm:cxn modelId="{9E4EE1F1-EBD7-4A93-B549-5893C88ADE7C}" srcId="{6E5A65A7-C8ED-4B93-A04F-B1096BFBDA14}" destId="{316F608D-96EB-4DF3-A067-1882DBC3BD7F}" srcOrd="1" destOrd="0" parTransId="{CE1FC2F9-D8F0-46EA-9ED6-A2B4F9342185}" sibTransId="{FF3AB81A-EA71-4EC1-9A61-25F7174531D4}"/>
    <dgm:cxn modelId="{79412866-AA69-466A-A7FF-B5510123E472}" type="presParOf" srcId="{923E3D69-084E-479D-98A8-1999E11F1A3D}" destId="{AF4E0532-4068-4751-A6B2-B4AA0849ECFE}" srcOrd="0" destOrd="0" presId="urn:microsoft.com/office/officeart/2005/8/layout/radial3"/>
    <dgm:cxn modelId="{D8E52687-C341-48E7-9EBC-222276DBA580}" type="presParOf" srcId="{AF4E0532-4068-4751-A6B2-B4AA0849ECFE}" destId="{B65D81ED-B5A3-44BC-B172-8A26765A77C2}" srcOrd="0" destOrd="0" presId="urn:microsoft.com/office/officeart/2005/8/layout/radial3"/>
    <dgm:cxn modelId="{6053B7A2-4997-468C-8D17-20453EF92BE7}" type="presParOf" srcId="{AF4E0532-4068-4751-A6B2-B4AA0849ECFE}" destId="{EB10892B-DC0D-44CA-BE4B-C801AC6701D0}" srcOrd="1" destOrd="0" presId="urn:microsoft.com/office/officeart/2005/8/layout/radial3"/>
    <dgm:cxn modelId="{648902DE-7644-4BEB-BD42-BD52ADA6DAAF}" type="presParOf" srcId="{AF4E0532-4068-4751-A6B2-B4AA0849ECFE}" destId="{02CE529C-A393-4E8F-8DB0-5BD23547968E}" srcOrd="2" destOrd="0" presId="urn:microsoft.com/office/officeart/2005/8/layout/radial3"/>
    <dgm:cxn modelId="{5616532F-F38B-4E41-B7B2-38A3099CA17D}" type="presParOf" srcId="{AF4E0532-4068-4751-A6B2-B4AA0849ECFE}" destId="{AC63A57A-1918-4068-A484-DF8359A09220}" srcOrd="3" destOrd="0" presId="urn:microsoft.com/office/officeart/2005/8/layout/radial3"/>
    <dgm:cxn modelId="{73B6BE55-9007-4F44-A50F-65A18E4632DB}" type="presParOf" srcId="{AF4E0532-4068-4751-A6B2-B4AA0849ECFE}" destId="{A02EE42B-1F89-4638-AED9-A7278E6BF865}" srcOrd="4" destOrd="0" presId="urn:microsoft.com/office/officeart/2005/8/layout/radial3"/>
    <dgm:cxn modelId="{EC326B78-0AA4-4444-8BEA-5D0810A916F1}" type="presParOf" srcId="{AF4E0532-4068-4751-A6B2-B4AA0849ECFE}" destId="{C8585014-C5BD-4DAB-98A0-377ACF849813}" srcOrd="5" destOrd="0" presId="urn:microsoft.com/office/officeart/2005/8/layout/radial3"/>
    <dgm:cxn modelId="{7924FEB4-3A1C-400D-B4A5-45B18647D73B}" type="presParOf" srcId="{AF4E0532-4068-4751-A6B2-B4AA0849ECFE}" destId="{C6690D40-7B47-474D-A97E-4E92968DEA04}" srcOrd="6"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CEC2E1-0748-4D28-B10F-819C2EC0C54E}" type="doc">
      <dgm:prSet loTypeId="urn:microsoft.com/office/officeart/2005/8/layout/venn1" loCatId="relationship" qsTypeId="urn:microsoft.com/office/officeart/2005/8/quickstyle/simple1" qsCatId="simple" csTypeId="urn:microsoft.com/office/officeart/2005/8/colors/colorful1" csCatId="colorful" phldr="1"/>
      <dgm:spPr/>
      <dgm:t>
        <a:bodyPr/>
        <a:lstStyle/>
        <a:p>
          <a:endParaRPr lang="en-US"/>
        </a:p>
      </dgm:t>
    </dgm:pt>
    <dgm:pt modelId="{092E1B41-06B3-41DE-B2DC-D94C171724FB}">
      <dgm:prSet phldrT="[Text]"/>
      <dgm:spPr/>
      <dgm:t>
        <a:bodyPr/>
        <a:lstStyle/>
        <a:p>
          <a:r>
            <a:rPr lang="en-US" b="1" dirty="0">
              <a:solidFill>
                <a:schemeClr val="accent1"/>
              </a:solidFill>
            </a:rPr>
            <a:t>ABILITY</a:t>
          </a:r>
        </a:p>
      </dgm:t>
    </dgm:pt>
    <dgm:pt modelId="{BD3E1188-D14C-494E-AF07-24C9D00C70BB}" type="parTrans" cxnId="{CEFC3A75-3EA2-487B-85B2-94542E581438}">
      <dgm:prSet/>
      <dgm:spPr/>
      <dgm:t>
        <a:bodyPr/>
        <a:lstStyle/>
        <a:p>
          <a:endParaRPr lang="en-US"/>
        </a:p>
      </dgm:t>
    </dgm:pt>
    <dgm:pt modelId="{98C09FBA-B81F-4A22-BDC7-2E8448233DCF}" type="sibTrans" cxnId="{CEFC3A75-3EA2-487B-85B2-94542E581438}">
      <dgm:prSet/>
      <dgm:spPr/>
      <dgm:t>
        <a:bodyPr/>
        <a:lstStyle/>
        <a:p>
          <a:endParaRPr lang="en-US"/>
        </a:p>
      </dgm:t>
    </dgm:pt>
    <dgm:pt modelId="{ACEAEF01-568E-4139-B51C-EF7EA57A2032}">
      <dgm:prSet phldrT="[Text]"/>
      <dgm:spPr/>
      <dgm:t>
        <a:bodyPr/>
        <a:lstStyle/>
        <a:p>
          <a:r>
            <a:rPr lang="en-US" b="1" dirty="0">
              <a:solidFill>
                <a:schemeClr val="accent1"/>
              </a:solidFill>
            </a:rPr>
            <a:t>SEXUALITY</a:t>
          </a:r>
        </a:p>
      </dgm:t>
    </dgm:pt>
    <dgm:pt modelId="{3197492F-D190-4F27-92CF-36DB25151B38}" type="parTrans" cxnId="{70573E0A-0C2E-4719-9E6F-0B46EEEB4F86}">
      <dgm:prSet/>
      <dgm:spPr/>
      <dgm:t>
        <a:bodyPr/>
        <a:lstStyle/>
        <a:p>
          <a:endParaRPr lang="en-US"/>
        </a:p>
      </dgm:t>
    </dgm:pt>
    <dgm:pt modelId="{98F3FD85-9F15-44A6-A2D8-8276169ABFA5}" type="sibTrans" cxnId="{70573E0A-0C2E-4719-9E6F-0B46EEEB4F86}">
      <dgm:prSet/>
      <dgm:spPr/>
      <dgm:t>
        <a:bodyPr/>
        <a:lstStyle/>
        <a:p>
          <a:endParaRPr lang="en-US"/>
        </a:p>
      </dgm:t>
    </dgm:pt>
    <dgm:pt modelId="{BE8AFE68-5316-4028-8115-5F04EDC5B17D}">
      <dgm:prSet phldrT="[Text]"/>
      <dgm:spPr/>
      <dgm:t>
        <a:bodyPr/>
        <a:lstStyle/>
        <a:p>
          <a:r>
            <a:rPr lang="en-US" b="1" dirty="0">
              <a:solidFill>
                <a:schemeClr val="accent1"/>
              </a:solidFill>
            </a:rPr>
            <a:t>EDUCATION</a:t>
          </a:r>
        </a:p>
      </dgm:t>
    </dgm:pt>
    <dgm:pt modelId="{7A153251-4B2B-4EF6-81B9-4A196A6E225E}" type="parTrans" cxnId="{5D738C0D-540E-4FBD-B9FE-081F2C600756}">
      <dgm:prSet/>
      <dgm:spPr/>
      <dgm:t>
        <a:bodyPr/>
        <a:lstStyle/>
        <a:p>
          <a:endParaRPr lang="en-US"/>
        </a:p>
      </dgm:t>
    </dgm:pt>
    <dgm:pt modelId="{3704F6F2-2A24-4643-9408-9F0769D3C31B}" type="sibTrans" cxnId="{5D738C0D-540E-4FBD-B9FE-081F2C600756}">
      <dgm:prSet/>
      <dgm:spPr/>
      <dgm:t>
        <a:bodyPr/>
        <a:lstStyle/>
        <a:p>
          <a:endParaRPr lang="en-US"/>
        </a:p>
      </dgm:t>
    </dgm:pt>
    <dgm:pt modelId="{8B76A896-B230-498A-AC4D-D4D4F402988C}">
      <dgm:prSet phldrT="[Text]"/>
      <dgm:spPr/>
      <dgm:t>
        <a:bodyPr/>
        <a:lstStyle/>
        <a:p>
          <a:r>
            <a:rPr lang="en-US" b="1" dirty="0">
              <a:solidFill>
                <a:schemeClr val="accent1"/>
              </a:solidFill>
            </a:rPr>
            <a:t>AGE</a:t>
          </a:r>
        </a:p>
      </dgm:t>
    </dgm:pt>
    <dgm:pt modelId="{80E6F9A5-18E8-4540-8DE8-89083FB2460A}" type="parTrans" cxnId="{DE3A1A45-49E0-4BAF-A38A-1762BD6A51B1}">
      <dgm:prSet/>
      <dgm:spPr/>
      <dgm:t>
        <a:bodyPr/>
        <a:lstStyle/>
        <a:p>
          <a:endParaRPr lang="en-US"/>
        </a:p>
      </dgm:t>
    </dgm:pt>
    <dgm:pt modelId="{47668243-D2EA-4256-B28C-0BE011039EE4}" type="sibTrans" cxnId="{DE3A1A45-49E0-4BAF-A38A-1762BD6A51B1}">
      <dgm:prSet/>
      <dgm:spPr/>
      <dgm:t>
        <a:bodyPr/>
        <a:lstStyle/>
        <a:p>
          <a:endParaRPr lang="en-US"/>
        </a:p>
      </dgm:t>
    </dgm:pt>
    <dgm:pt modelId="{A4B80450-0AEB-4B78-AE7B-77A04EBA27D4}">
      <dgm:prSet phldrT="[Text]"/>
      <dgm:spPr/>
      <dgm:t>
        <a:bodyPr/>
        <a:lstStyle/>
        <a:p>
          <a:r>
            <a:rPr lang="en-US" b="1" dirty="0">
              <a:solidFill>
                <a:schemeClr val="accent1"/>
              </a:solidFill>
            </a:rPr>
            <a:t>RACE</a:t>
          </a:r>
        </a:p>
      </dgm:t>
    </dgm:pt>
    <dgm:pt modelId="{AF302140-FD68-4B93-AE37-D9DC3F85B2D4}" type="parTrans" cxnId="{42C9FC6E-B1BB-4444-B7CF-5A57B9F314E9}">
      <dgm:prSet/>
      <dgm:spPr/>
      <dgm:t>
        <a:bodyPr/>
        <a:lstStyle/>
        <a:p>
          <a:endParaRPr lang="en-US"/>
        </a:p>
      </dgm:t>
    </dgm:pt>
    <dgm:pt modelId="{11CCFAA7-2F70-4244-BA18-DD54821D5D5E}" type="sibTrans" cxnId="{42C9FC6E-B1BB-4444-B7CF-5A57B9F314E9}">
      <dgm:prSet/>
      <dgm:spPr/>
      <dgm:t>
        <a:bodyPr/>
        <a:lstStyle/>
        <a:p>
          <a:endParaRPr lang="en-US"/>
        </a:p>
      </dgm:t>
    </dgm:pt>
    <dgm:pt modelId="{4D04166D-29E5-468C-A312-E11688399C30}">
      <dgm:prSet phldrT="[Text]"/>
      <dgm:spPr/>
      <dgm:t>
        <a:bodyPr/>
        <a:lstStyle/>
        <a:p>
          <a:r>
            <a:rPr lang="en-US" b="1" dirty="0">
              <a:solidFill>
                <a:schemeClr val="accent1"/>
              </a:solidFill>
            </a:rPr>
            <a:t>INCOME</a:t>
          </a:r>
        </a:p>
      </dgm:t>
    </dgm:pt>
    <dgm:pt modelId="{E349D2DD-0DE1-4D14-8F2A-C9E8EFABCCF7}" type="parTrans" cxnId="{6BC96170-C1F2-45B3-831C-B25FCBF693D4}">
      <dgm:prSet/>
      <dgm:spPr/>
      <dgm:t>
        <a:bodyPr/>
        <a:lstStyle/>
        <a:p>
          <a:endParaRPr lang="en-US"/>
        </a:p>
      </dgm:t>
    </dgm:pt>
    <dgm:pt modelId="{B6A1D42A-7EEE-4922-A8E3-2C688BE9B815}" type="sibTrans" cxnId="{6BC96170-C1F2-45B3-831C-B25FCBF693D4}">
      <dgm:prSet/>
      <dgm:spPr/>
      <dgm:t>
        <a:bodyPr/>
        <a:lstStyle/>
        <a:p>
          <a:endParaRPr lang="en-US"/>
        </a:p>
      </dgm:t>
    </dgm:pt>
    <dgm:pt modelId="{462603F0-A093-4A72-8F05-B09C61A24D58}">
      <dgm:prSet phldrT="[Text]"/>
      <dgm:spPr/>
      <dgm:t>
        <a:bodyPr/>
        <a:lstStyle/>
        <a:p>
          <a:r>
            <a:rPr lang="en-US" b="1" dirty="0">
              <a:solidFill>
                <a:schemeClr val="accent1"/>
              </a:solidFill>
            </a:rPr>
            <a:t>GENDER</a:t>
          </a:r>
        </a:p>
      </dgm:t>
    </dgm:pt>
    <dgm:pt modelId="{0BDD1ED9-CB62-4E90-9C87-DAA303365594}" type="sibTrans" cxnId="{D4D28313-F935-4EEC-810D-933FED3FB9E2}">
      <dgm:prSet/>
      <dgm:spPr/>
      <dgm:t>
        <a:bodyPr/>
        <a:lstStyle/>
        <a:p>
          <a:endParaRPr lang="en-US"/>
        </a:p>
      </dgm:t>
    </dgm:pt>
    <dgm:pt modelId="{28E55DEB-7ACE-4DE1-A145-A46EC97E544F}" type="parTrans" cxnId="{D4D28313-F935-4EEC-810D-933FED3FB9E2}">
      <dgm:prSet/>
      <dgm:spPr/>
      <dgm:t>
        <a:bodyPr/>
        <a:lstStyle/>
        <a:p>
          <a:endParaRPr lang="en-US"/>
        </a:p>
      </dgm:t>
    </dgm:pt>
    <dgm:pt modelId="{9D4FC842-180B-4A0D-97D6-A341836AAD7E}" type="pres">
      <dgm:prSet presAssocID="{80CEC2E1-0748-4D28-B10F-819C2EC0C54E}" presName="compositeShape" presStyleCnt="0">
        <dgm:presLayoutVars>
          <dgm:chMax val="7"/>
          <dgm:dir/>
          <dgm:resizeHandles val="exact"/>
        </dgm:presLayoutVars>
      </dgm:prSet>
      <dgm:spPr/>
    </dgm:pt>
    <dgm:pt modelId="{952D4E90-5ABE-40CB-A6AC-D5012D4EC5E6}" type="pres">
      <dgm:prSet presAssocID="{462603F0-A093-4A72-8F05-B09C61A24D58}" presName="circ1" presStyleLbl="vennNode1" presStyleIdx="0" presStyleCnt="7" custLinFactNeighborX="-980" custLinFactNeighborY="1960"/>
      <dgm:spPr/>
    </dgm:pt>
    <dgm:pt modelId="{43B880B6-4D65-4666-82EC-358F8BF7EBC9}" type="pres">
      <dgm:prSet presAssocID="{462603F0-A093-4A72-8F05-B09C61A24D58}" presName="circ1Tx" presStyleLbl="revTx" presStyleIdx="0" presStyleCnt="0">
        <dgm:presLayoutVars>
          <dgm:chMax val="0"/>
          <dgm:chPref val="0"/>
          <dgm:bulletEnabled val="1"/>
        </dgm:presLayoutVars>
      </dgm:prSet>
      <dgm:spPr/>
    </dgm:pt>
    <dgm:pt modelId="{D485D857-0047-4288-A0B5-8C3379B7C768}" type="pres">
      <dgm:prSet presAssocID="{ACEAEF01-568E-4139-B51C-EF7EA57A2032}" presName="circ2" presStyleLbl="vennNode1" presStyleIdx="1" presStyleCnt="7" custScaleX="126689" custScaleY="116174" custLinFactX="13695" custLinFactNeighborX="100000" custLinFactNeighborY="-71541"/>
      <dgm:spPr>
        <a:solidFill>
          <a:srgbClr val="00B0F0">
            <a:alpha val="50000"/>
          </a:srgbClr>
        </a:solidFill>
      </dgm:spPr>
    </dgm:pt>
    <dgm:pt modelId="{833AE993-D919-405A-B427-E318EB462642}" type="pres">
      <dgm:prSet presAssocID="{ACEAEF01-568E-4139-B51C-EF7EA57A2032}" presName="circ2Tx" presStyleLbl="revTx" presStyleIdx="0" presStyleCnt="0" custLinFactX="-33902" custLinFactNeighborX="-100000" custLinFactNeighborY="54692">
        <dgm:presLayoutVars>
          <dgm:chMax val="0"/>
          <dgm:chPref val="0"/>
          <dgm:bulletEnabled val="1"/>
        </dgm:presLayoutVars>
      </dgm:prSet>
      <dgm:spPr/>
    </dgm:pt>
    <dgm:pt modelId="{675EA799-E2AC-4894-86D4-F94113BFA6B0}" type="pres">
      <dgm:prSet presAssocID="{BE8AFE68-5316-4028-8115-5F04EDC5B17D}" presName="circ3" presStyleLbl="vennNode1" presStyleIdx="2" presStyleCnt="7" custLinFactNeighborX="-26464" custLinFactNeighborY="59781"/>
      <dgm:spPr/>
    </dgm:pt>
    <dgm:pt modelId="{ABB0F447-0E46-454E-A166-38486E9BD2B0}" type="pres">
      <dgm:prSet presAssocID="{BE8AFE68-5316-4028-8115-5F04EDC5B17D}" presName="circ3Tx" presStyleLbl="revTx" presStyleIdx="0" presStyleCnt="0" custLinFactY="-49638" custLinFactNeighborX="-14760" custLinFactNeighborY="-100000">
        <dgm:presLayoutVars>
          <dgm:chMax val="0"/>
          <dgm:chPref val="0"/>
          <dgm:bulletEnabled val="1"/>
        </dgm:presLayoutVars>
      </dgm:prSet>
      <dgm:spPr/>
    </dgm:pt>
    <dgm:pt modelId="{E6B26999-F0FD-49D5-9616-036833D3F6E9}" type="pres">
      <dgm:prSet presAssocID="{8B76A896-B230-498A-AC4D-D4D4F402988C}" presName="circ4" presStyleLbl="vennNode1" presStyleIdx="3" presStyleCnt="7" custLinFactNeighborX="-98994" custLinFactNeighborY="80361"/>
      <dgm:spPr/>
    </dgm:pt>
    <dgm:pt modelId="{096C1232-7842-48D5-ACF9-9AED5F3ED853}" type="pres">
      <dgm:prSet presAssocID="{8B76A896-B230-498A-AC4D-D4D4F402988C}" presName="circ4Tx" presStyleLbl="revTx" presStyleIdx="0" presStyleCnt="0" custLinFactNeighborX="-90672" custLinFactNeighborY="-55742">
        <dgm:presLayoutVars>
          <dgm:chMax val="0"/>
          <dgm:chPref val="0"/>
          <dgm:bulletEnabled val="1"/>
        </dgm:presLayoutVars>
      </dgm:prSet>
      <dgm:spPr/>
    </dgm:pt>
    <dgm:pt modelId="{27B69112-F113-4634-8C56-9659B0982EC0}" type="pres">
      <dgm:prSet presAssocID="{A4B80450-0AEB-4B78-AE7B-77A04EBA27D4}" presName="circ5" presStyleLbl="vennNode1" presStyleIdx="4" presStyleCnt="7" custLinFactX="-36239" custLinFactNeighborX="-100000" custLinFactNeighborY="3920"/>
      <dgm:spPr/>
    </dgm:pt>
    <dgm:pt modelId="{2556F604-311E-4943-BC9E-64C1FCF80A15}" type="pres">
      <dgm:prSet presAssocID="{A4B80450-0AEB-4B78-AE7B-77A04EBA27D4}" presName="circ5Tx" presStyleLbl="revTx" presStyleIdx="0" presStyleCnt="0" custLinFactNeighborX="23951" custLinFactNeighborY="14869">
        <dgm:presLayoutVars>
          <dgm:chMax val="0"/>
          <dgm:chPref val="0"/>
          <dgm:bulletEnabled val="1"/>
        </dgm:presLayoutVars>
      </dgm:prSet>
      <dgm:spPr/>
    </dgm:pt>
    <dgm:pt modelId="{8C530050-BACC-47BF-9143-2718F8A6C42C}" type="pres">
      <dgm:prSet presAssocID="{4D04166D-29E5-468C-A312-E11688399C30}" presName="circ6" presStyleLbl="vennNode1" presStyleIdx="5" presStyleCnt="7" custLinFactY="-46759" custLinFactNeighborX="33325" custLinFactNeighborY="-100000"/>
      <dgm:spPr>
        <a:solidFill>
          <a:schemeClr val="tx2">
            <a:alpha val="50000"/>
          </a:schemeClr>
        </a:solidFill>
      </dgm:spPr>
    </dgm:pt>
    <dgm:pt modelId="{090C1C06-805D-4350-85DA-40EFDE059550}" type="pres">
      <dgm:prSet presAssocID="{4D04166D-29E5-468C-A312-E11688399C30}" presName="circ6Tx" presStyleLbl="revTx" presStyleIdx="0" presStyleCnt="0" custLinFactNeighborX="923" custLinFactNeighborY="32038">
        <dgm:presLayoutVars>
          <dgm:chMax val="0"/>
          <dgm:chPref val="0"/>
          <dgm:bulletEnabled val="1"/>
        </dgm:presLayoutVars>
      </dgm:prSet>
      <dgm:spPr/>
    </dgm:pt>
    <dgm:pt modelId="{80C1FE02-C3C7-4F7D-9F8A-00410F59BC02}" type="pres">
      <dgm:prSet presAssocID="{092E1B41-06B3-41DE-B2DC-D94C171724FB}" presName="circ7" presStyleLbl="vennNode1" presStyleIdx="6" presStyleCnt="7" custLinFactX="-12716" custLinFactNeighborX="-100000" custLinFactNeighborY="-47019"/>
      <dgm:spPr/>
    </dgm:pt>
    <dgm:pt modelId="{17806A8E-4A52-4A7F-B846-6851FDF6ACDE}" type="pres">
      <dgm:prSet presAssocID="{092E1B41-06B3-41DE-B2DC-D94C171724FB}" presName="circ7Tx" presStyleLbl="revTx" presStyleIdx="0" presStyleCnt="0">
        <dgm:presLayoutVars>
          <dgm:chMax val="0"/>
          <dgm:chPref val="0"/>
          <dgm:bulletEnabled val="1"/>
        </dgm:presLayoutVars>
      </dgm:prSet>
      <dgm:spPr/>
    </dgm:pt>
  </dgm:ptLst>
  <dgm:cxnLst>
    <dgm:cxn modelId="{8ADA2006-8679-47FB-ABCC-8A2048F757E1}" type="presOf" srcId="{A4B80450-0AEB-4B78-AE7B-77A04EBA27D4}" destId="{2556F604-311E-4943-BC9E-64C1FCF80A15}" srcOrd="0" destOrd="0" presId="urn:microsoft.com/office/officeart/2005/8/layout/venn1"/>
    <dgm:cxn modelId="{70573E0A-0C2E-4719-9E6F-0B46EEEB4F86}" srcId="{80CEC2E1-0748-4D28-B10F-819C2EC0C54E}" destId="{ACEAEF01-568E-4139-B51C-EF7EA57A2032}" srcOrd="1" destOrd="0" parTransId="{3197492F-D190-4F27-92CF-36DB25151B38}" sibTransId="{98F3FD85-9F15-44A6-A2D8-8276169ABFA5}"/>
    <dgm:cxn modelId="{5D738C0D-540E-4FBD-B9FE-081F2C600756}" srcId="{80CEC2E1-0748-4D28-B10F-819C2EC0C54E}" destId="{BE8AFE68-5316-4028-8115-5F04EDC5B17D}" srcOrd="2" destOrd="0" parTransId="{7A153251-4B2B-4EF6-81B9-4A196A6E225E}" sibTransId="{3704F6F2-2A24-4643-9408-9F0769D3C31B}"/>
    <dgm:cxn modelId="{D4D28313-F935-4EEC-810D-933FED3FB9E2}" srcId="{80CEC2E1-0748-4D28-B10F-819C2EC0C54E}" destId="{462603F0-A093-4A72-8F05-B09C61A24D58}" srcOrd="0" destOrd="0" parTransId="{28E55DEB-7ACE-4DE1-A145-A46EC97E544F}" sibTransId="{0BDD1ED9-CB62-4E90-9C87-DAA303365594}"/>
    <dgm:cxn modelId="{28572D26-0BFD-4C4A-B814-4BFDD3DA4398}" type="presOf" srcId="{8B76A896-B230-498A-AC4D-D4D4F402988C}" destId="{096C1232-7842-48D5-ACF9-9AED5F3ED853}" srcOrd="0" destOrd="0" presId="urn:microsoft.com/office/officeart/2005/8/layout/venn1"/>
    <dgm:cxn modelId="{E998C634-EA52-43B4-8EEC-DDB7EEF4E4FC}" type="presOf" srcId="{80CEC2E1-0748-4D28-B10F-819C2EC0C54E}" destId="{9D4FC842-180B-4A0D-97D6-A341836AAD7E}" srcOrd="0" destOrd="0" presId="urn:microsoft.com/office/officeart/2005/8/layout/venn1"/>
    <dgm:cxn modelId="{23E4E33C-F880-4773-8EFA-500399BB04B7}" type="presOf" srcId="{4D04166D-29E5-468C-A312-E11688399C30}" destId="{090C1C06-805D-4350-85DA-40EFDE059550}" srcOrd="0" destOrd="0" presId="urn:microsoft.com/office/officeart/2005/8/layout/venn1"/>
    <dgm:cxn modelId="{DE3A1A45-49E0-4BAF-A38A-1762BD6A51B1}" srcId="{80CEC2E1-0748-4D28-B10F-819C2EC0C54E}" destId="{8B76A896-B230-498A-AC4D-D4D4F402988C}" srcOrd="3" destOrd="0" parTransId="{80E6F9A5-18E8-4540-8DE8-89083FB2460A}" sibTransId="{47668243-D2EA-4256-B28C-0BE011039EE4}"/>
    <dgm:cxn modelId="{42C9FC6E-B1BB-4444-B7CF-5A57B9F314E9}" srcId="{80CEC2E1-0748-4D28-B10F-819C2EC0C54E}" destId="{A4B80450-0AEB-4B78-AE7B-77A04EBA27D4}" srcOrd="4" destOrd="0" parTransId="{AF302140-FD68-4B93-AE37-D9DC3F85B2D4}" sibTransId="{11CCFAA7-2F70-4244-BA18-DD54821D5D5E}"/>
    <dgm:cxn modelId="{6BC96170-C1F2-45B3-831C-B25FCBF693D4}" srcId="{80CEC2E1-0748-4D28-B10F-819C2EC0C54E}" destId="{4D04166D-29E5-468C-A312-E11688399C30}" srcOrd="5" destOrd="0" parTransId="{E349D2DD-0DE1-4D14-8F2A-C9E8EFABCCF7}" sibTransId="{B6A1D42A-7EEE-4922-A8E3-2C688BE9B815}"/>
    <dgm:cxn modelId="{49EF1D52-F605-41E7-ADB7-7D8685868A81}" type="presOf" srcId="{ACEAEF01-568E-4139-B51C-EF7EA57A2032}" destId="{833AE993-D919-405A-B427-E318EB462642}" srcOrd="0" destOrd="0" presId="urn:microsoft.com/office/officeart/2005/8/layout/venn1"/>
    <dgm:cxn modelId="{CEFC3A75-3EA2-487B-85B2-94542E581438}" srcId="{80CEC2E1-0748-4D28-B10F-819C2EC0C54E}" destId="{092E1B41-06B3-41DE-B2DC-D94C171724FB}" srcOrd="6" destOrd="0" parTransId="{BD3E1188-D14C-494E-AF07-24C9D00C70BB}" sibTransId="{98C09FBA-B81F-4A22-BDC7-2E8448233DCF}"/>
    <dgm:cxn modelId="{27378E55-4065-4F34-BB18-5700D0F3EBAC}" type="presOf" srcId="{092E1B41-06B3-41DE-B2DC-D94C171724FB}" destId="{17806A8E-4A52-4A7F-B846-6851FDF6ACDE}" srcOrd="0" destOrd="0" presId="urn:microsoft.com/office/officeart/2005/8/layout/venn1"/>
    <dgm:cxn modelId="{A1A2B9A9-317A-4A9F-B5AA-47AC3A682F52}" type="presOf" srcId="{462603F0-A093-4A72-8F05-B09C61A24D58}" destId="{43B880B6-4D65-4666-82EC-358F8BF7EBC9}" srcOrd="0" destOrd="0" presId="urn:microsoft.com/office/officeart/2005/8/layout/venn1"/>
    <dgm:cxn modelId="{62F7A6D6-0EC6-4507-A289-EF51463630C7}" type="presOf" srcId="{BE8AFE68-5316-4028-8115-5F04EDC5B17D}" destId="{ABB0F447-0E46-454E-A166-38486E9BD2B0}" srcOrd="0" destOrd="0" presId="urn:microsoft.com/office/officeart/2005/8/layout/venn1"/>
    <dgm:cxn modelId="{6CB40C99-422D-4E54-B724-6C2550DCF788}" type="presParOf" srcId="{9D4FC842-180B-4A0D-97D6-A341836AAD7E}" destId="{952D4E90-5ABE-40CB-A6AC-D5012D4EC5E6}" srcOrd="0" destOrd="0" presId="urn:microsoft.com/office/officeart/2005/8/layout/venn1"/>
    <dgm:cxn modelId="{6F7F24E0-BD45-428C-95C1-564FAFFF9242}" type="presParOf" srcId="{9D4FC842-180B-4A0D-97D6-A341836AAD7E}" destId="{43B880B6-4D65-4666-82EC-358F8BF7EBC9}" srcOrd="1" destOrd="0" presId="urn:microsoft.com/office/officeart/2005/8/layout/venn1"/>
    <dgm:cxn modelId="{4D4C393A-1929-42CD-88A0-745A9D07CF80}" type="presParOf" srcId="{9D4FC842-180B-4A0D-97D6-A341836AAD7E}" destId="{D485D857-0047-4288-A0B5-8C3379B7C768}" srcOrd="2" destOrd="0" presId="urn:microsoft.com/office/officeart/2005/8/layout/venn1"/>
    <dgm:cxn modelId="{0152EA01-7691-4EDC-A33B-EE6DD1C5266F}" type="presParOf" srcId="{9D4FC842-180B-4A0D-97D6-A341836AAD7E}" destId="{833AE993-D919-405A-B427-E318EB462642}" srcOrd="3" destOrd="0" presId="urn:microsoft.com/office/officeart/2005/8/layout/venn1"/>
    <dgm:cxn modelId="{4C7BA4C4-D6FC-4B25-9B7D-FA80EF092F31}" type="presParOf" srcId="{9D4FC842-180B-4A0D-97D6-A341836AAD7E}" destId="{675EA799-E2AC-4894-86D4-F94113BFA6B0}" srcOrd="4" destOrd="0" presId="urn:microsoft.com/office/officeart/2005/8/layout/venn1"/>
    <dgm:cxn modelId="{17EC50E5-F75D-45DF-BF79-23C0EA1D45BC}" type="presParOf" srcId="{9D4FC842-180B-4A0D-97D6-A341836AAD7E}" destId="{ABB0F447-0E46-454E-A166-38486E9BD2B0}" srcOrd="5" destOrd="0" presId="urn:microsoft.com/office/officeart/2005/8/layout/venn1"/>
    <dgm:cxn modelId="{A541098C-497D-4723-A316-FABE096E781E}" type="presParOf" srcId="{9D4FC842-180B-4A0D-97D6-A341836AAD7E}" destId="{E6B26999-F0FD-49D5-9616-036833D3F6E9}" srcOrd="6" destOrd="0" presId="urn:microsoft.com/office/officeart/2005/8/layout/venn1"/>
    <dgm:cxn modelId="{61113217-D1E6-4CCF-8D0C-2CC3608617E7}" type="presParOf" srcId="{9D4FC842-180B-4A0D-97D6-A341836AAD7E}" destId="{096C1232-7842-48D5-ACF9-9AED5F3ED853}" srcOrd="7" destOrd="0" presId="urn:microsoft.com/office/officeart/2005/8/layout/venn1"/>
    <dgm:cxn modelId="{E9096A25-BD7D-4F22-8DDA-756DCBD3ECBE}" type="presParOf" srcId="{9D4FC842-180B-4A0D-97D6-A341836AAD7E}" destId="{27B69112-F113-4634-8C56-9659B0982EC0}" srcOrd="8" destOrd="0" presId="urn:microsoft.com/office/officeart/2005/8/layout/venn1"/>
    <dgm:cxn modelId="{91B63362-6955-495C-B4AB-644343E0E86D}" type="presParOf" srcId="{9D4FC842-180B-4A0D-97D6-A341836AAD7E}" destId="{2556F604-311E-4943-BC9E-64C1FCF80A15}" srcOrd="9" destOrd="0" presId="urn:microsoft.com/office/officeart/2005/8/layout/venn1"/>
    <dgm:cxn modelId="{AC1D534A-57C3-4502-95BC-CC68E162AB7E}" type="presParOf" srcId="{9D4FC842-180B-4A0D-97D6-A341836AAD7E}" destId="{8C530050-BACC-47BF-9143-2718F8A6C42C}" srcOrd="10" destOrd="0" presId="urn:microsoft.com/office/officeart/2005/8/layout/venn1"/>
    <dgm:cxn modelId="{A5D93E85-926C-44B1-89A7-F6360D4C8568}" type="presParOf" srcId="{9D4FC842-180B-4A0D-97D6-A341836AAD7E}" destId="{090C1C06-805D-4350-85DA-40EFDE059550}" srcOrd="11" destOrd="0" presId="urn:microsoft.com/office/officeart/2005/8/layout/venn1"/>
    <dgm:cxn modelId="{FA5B13C1-FA98-4DD2-BABC-7DD83AC6C947}" type="presParOf" srcId="{9D4FC842-180B-4A0D-97D6-A341836AAD7E}" destId="{80C1FE02-C3C7-4F7D-9F8A-00410F59BC02}" srcOrd="12" destOrd="0" presId="urn:microsoft.com/office/officeart/2005/8/layout/venn1"/>
    <dgm:cxn modelId="{6521E69A-1E93-4A30-A6C3-4AA55CDC8F27}" type="presParOf" srcId="{9D4FC842-180B-4A0D-97D6-A341836AAD7E}" destId="{17806A8E-4A52-4A7F-B846-6851FDF6ACDE}" srcOrd="13"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D81ED-B5A3-44BC-B172-8A26765A77C2}">
      <dsp:nvSpPr>
        <dsp:cNvPr id="0" name=""/>
        <dsp:cNvSpPr/>
      </dsp:nvSpPr>
      <dsp:spPr>
        <a:xfrm>
          <a:off x="1552478" y="745161"/>
          <a:ext cx="2145184" cy="2145184"/>
        </a:xfrm>
        <a:prstGeom prst="ellipse">
          <a:avLst/>
        </a:prstGeom>
        <a:solidFill>
          <a:schemeClr val="accent5">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4770" tIns="64770" rIns="64770" bIns="64770" numCol="1" spcCol="1270" anchor="ctr" anchorCtr="0">
          <a:noAutofit/>
        </a:bodyPr>
        <a:lstStyle/>
        <a:p>
          <a:pPr marL="0" lvl="0" indent="0" algn="ctr" defTabSz="2266950">
            <a:lnSpc>
              <a:spcPct val="90000"/>
            </a:lnSpc>
            <a:spcBef>
              <a:spcPct val="0"/>
            </a:spcBef>
            <a:spcAft>
              <a:spcPct val="35000"/>
            </a:spcAft>
            <a:buNone/>
          </a:pPr>
          <a:r>
            <a:rPr lang="en-US" sz="5100" kern="1200" dirty="0"/>
            <a:t>RACE</a:t>
          </a:r>
        </a:p>
      </dsp:txBody>
      <dsp:txXfrm>
        <a:off x="1866633" y="1059316"/>
        <a:ext cx="1516874" cy="1516874"/>
      </dsp:txXfrm>
    </dsp:sp>
    <dsp:sp modelId="{EB10892B-DC0D-44CA-BE4B-C801AC6701D0}">
      <dsp:nvSpPr>
        <dsp:cNvPr id="0" name=""/>
        <dsp:cNvSpPr/>
      </dsp:nvSpPr>
      <dsp:spPr>
        <a:xfrm>
          <a:off x="1993093" y="-143652"/>
          <a:ext cx="1263953" cy="1128795"/>
        </a:xfrm>
        <a:prstGeom prst="ellipse">
          <a:avLst/>
        </a:prstGeom>
        <a:solidFill>
          <a:schemeClr val="tx2">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GENDER</a:t>
          </a:r>
        </a:p>
      </dsp:txBody>
      <dsp:txXfrm>
        <a:off x="2178195" y="21656"/>
        <a:ext cx="893749" cy="798179"/>
      </dsp:txXfrm>
    </dsp:sp>
    <dsp:sp modelId="{02CE529C-A393-4E8F-8DB0-5BD23547968E}">
      <dsp:nvSpPr>
        <dsp:cNvPr id="0" name=""/>
        <dsp:cNvSpPr/>
      </dsp:nvSpPr>
      <dsp:spPr>
        <a:xfrm>
          <a:off x="3076511" y="476745"/>
          <a:ext cx="1516805" cy="1285008"/>
        </a:xfrm>
        <a:prstGeom prst="ellipse">
          <a:avLst/>
        </a:prstGeom>
        <a:solidFill>
          <a:schemeClr val="accent2">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SEXUALITY</a:t>
          </a:r>
        </a:p>
      </dsp:txBody>
      <dsp:txXfrm>
        <a:off x="3298642" y="664930"/>
        <a:ext cx="1072543" cy="908638"/>
      </dsp:txXfrm>
    </dsp:sp>
    <dsp:sp modelId="{AC63A57A-1918-4068-A484-DF8359A09220}">
      <dsp:nvSpPr>
        <dsp:cNvPr id="0" name=""/>
        <dsp:cNvSpPr/>
      </dsp:nvSpPr>
      <dsp:spPr>
        <a:xfrm>
          <a:off x="3226654" y="1844634"/>
          <a:ext cx="1264285" cy="1074801"/>
        </a:xfrm>
        <a:prstGeom prst="ellipse">
          <a:avLst/>
        </a:prstGeom>
        <a:solidFill>
          <a:schemeClr val="accent3">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accent1"/>
              </a:solidFill>
            </a:rPr>
            <a:t>ABILITY</a:t>
          </a:r>
        </a:p>
      </dsp:txBody>
      <dsp:txXfrm>
        <a:off x="3411804" y="2002035"/>
        <a:ext cx="893985" cy="759999"/>
      </dsp:txXfrm>
    </dsp:sp>
    <dsp:sp modelId="{A02EE42B-1F89-4638-AED9-A7278E6BF865}">
      <dsp:nvSpPr>
        <dsp:cNvPr id="0" name=""/>
        <dsp:cNvSpPr/>
      </dsp:nvSpPr>
      <dsp:spPr>
        <a:xfrm>
          <a:off x="1724790" y="2418495"/>
          <a:ext cx="1800560" cy="1592530"/>
        </a:xfrm>
        <a:prstGeom prst="ellipse">
          <a:avLst/>
        </a:prstGeom>
        <a:solidFill>
          <a:srgbClr val="00B0F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EDUCATION</a:t>
          </a:r>
        </a:p>
      </dsp:txBody>
      <dsp:txXfrm>
        <a:off x="1988476" y="2651716"/>
        <a:ext cx="1273188" cy="1126088"/>
      </dsp:txXfrm>
    </dsp:sp>
    <dsp:sp modelId="{C8585014-C5BD-4DAB-98A0-377ACF849813}">
      <dsp:nvSpPr>
        <dsp:cNvPr id="0" name=""/>
        <dsp:cNvSpPr/>
      </dsp:nvSpPr>
      <dsp:spPr>
        <a:xfrm>
          <a:off x="834538" y="1837346"/>
          <a:ext cx="1072592" cy="1072592"/>
        </a:xfrm>
        <a:prstGeom prst="ellipse">
          <a:avLst/>
        </a:prstGeom>
        <a:solidFill>
          <a:schemeClr val="accent4">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AGE</a:t>
          </a:r>
          <a:endParaRPr lang="en-US" sz="1600" b="1" kern="1200" dirty="0">
            <a:solidFill>
              <a:schemeClr val="accent1"/>
            </a:solidFill>
          </a:endParaRPr>
        </a:p>
      </dsp:txBody>
      <dsp:txXfrm>
        <a:off x="991615" y="1994423"/>
        <a:ext cx="758438" cy="758438"/>
      </dsp:txXfrm>
    </dsp:sp>
    <dsp:sp modelId="{C6690D40-7B47-474D-A97E-4E92968DEA04}">
      <dsp:nvSpPr>
        <dsp:cNvPr id="0" name=""/>
        <dsp:cNvSpPr/>
      </dsp:nvSpPr>
      <dsp:spPr>
        <a:xfrm>
          <a:off x="792677" y="598430"/>
          <a:ext cx="1245096" cy="1041637"/>
        </a:xfrm>
        <a:prstGeom prst="ellipse">
          <a:avLst/>
        </a:prstGeom>
        <a:solidFill>
          <a:schemeClr val="accent6">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INCOME</a:t>
          </a:r>
          <a:endParaRPr lang="en-US" sz="1600" b="1" kern="1200" dirty="0">
            <a:solidFill>
              <a:schemeClr val="accent1"/>
            </a:solidFill>
          </a:endParaRPr>
        </a:p>
      </dsp:txBody>
      <dsp:txXfrm>
        <a:off x="975017" y="750974"/>
        <a:ext cx="880416" cy="736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D4E90-5ABE-40CB-A6AC-D5012D4EC5E6}">
      <dsp:nvSpPr>
        <dsp:cNvPr id="0" name=""/>
        <dsp:cNvSpPr/>
      </dsp:nvSpPr>
      <dsp:spPr>
        <a:xfrm>
          <a:off x="1727057" y="1129402"/>
          <a:ext cx="1097566" cy="1097701"/>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43B880B6-4D65-4666-82EC-358F8BF7EBC9}">
      <dsp:nvSpPr>
        <dsp:cNvPr id="0" name=""/>
        <dsp:cNvSpPr/>
      </dsp:nvSpPr>
      <dsp:spPr>
        <a:xfrm>
          <a:off x="1657783" y="251128"/>
          <a:ext cx="1257628" cy="67302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GENDER</a:t>
          </a:r>
        </a:p>
      </dsp:txBody>
      <dsp:txXfrm>
        <a:off x="1657783" y="251128"/>
        <a:ext cx="1257628" cy="673023"/>
      </dsp:txXfrm>
    </dsp:sp>
    <dsp:sp modelId="{D485D857-0047-4288-A0B5-8C3379B7C768}">
      <dsp:nvSpPr>
        <dsp:cNvPr id="0" name=""/>
        <dsp:cNvSpPr/>
      </dsp:nvSpPr>
      <dsp:spPr>
        <a:xfrm>
          <a:off x="3161180" y="388604"/>
          <a:ext cx="1390496" cy="1275243"/>
        </a:xfrm>
        <a:prstGeom prst="ellipse">
          <a:avLst/>
        </a:prstGeom>
        <a:solidFill>
          <a:srgbClr val="00B0F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33AE993-D919-405A-B427-E318EB462642}">
      <dsp:nvSpPr>
        <dsp:cNvPr id="0" name=""/>
        <dsp:cNvSpPr/>
      </dsp:nvSpPr>
      <dsp:spPr>
        <a:xfrm>
          <a:off x="1700564" y="1295399"/>
          <a:ext cx="1189030" cy="74032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SEXUALITY</a:t>
          </a:r>
        </a:p>
      </dsp:txBody>
      <dsp:txXfrm>
        <a:off x="1700564" y="1295399"/>
        <a:ext cx="1189030" cy="740325"/>
      </dsp:txXfrm>
    </dsp:sp>
    <dsp:sp modelId="{675EA799-E2AC-4894-86D4-F94113BFA6B0}">
      <dsp:nvSpPr>
        <dsp:cNvPr id="0" name=""/>
        <dsp:cNvSpPr/>
      </dsp:nvSpPr>
      <dsp:spPr>
        <a:xfrm>
          <a:off x="1848423" y="2267189"/>
          <a:ext cx="1097566" cy="1097701"/>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BB0F447-0E46-454E-A166-38486E9BD2B0}">
      <dsp:nvSpPr>
        <dsp:cNvPr id="0" name=""/>
        <dsp:cNvSpPr/>
      </dsp:nvSpPr>
      <dsp:spPr>
        <a:xfrm>
          <a:off x="3234904" y="649392"/>
          <a:ext cx="1166164" cy="79080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EDUCATION</a:t>
          </a:r>
        </a:p>
      </dsp:txBody>
      <dsp:txXfrm>
        <a:off x="3234904" y="649392"/>
        <a:ext cx="1166164" cy="790802"/>
      </dsp:txXfrm>
    </dsp:sp>
    <dsp:sp modelId="{E6B26999-F0FD-49D5-9616-036833D3F6E9}">
      <dsp:nvSpPr>
        <dsp:cNvPr id="0" name=""/>
        <dsp:cNvSpPr/>
      </dsp:nvSpPr>
      <dsp:spPr>
        <a:xfrm>
          <a:off x="829643" y="2769672"/>
          <a:ext cx="1097566" cy="1097701"/>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96C1232-7842-48D5-ACF9-9AED5F3ED853}">
      <dsp:nvSpPr>
        <dsp:cNvPr id="0" name=""/>
        <dsp:cNvSpPr/>
      </dsp:nvSpPr>
      <dsp:spPr>
        <a:xfrm>
          <a:off x="1763661" y="2489452"/>
          <a:ext cx="1257628" cy="72350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AGE</a:t>
          </a:r>
        </a:p>
      </dsp:txBody>
      <dsp:txXfrm>
        <a:off x="1763661" y="2489452"/>
        <a:ext cx="1257628" cy="723500"/>
      </dsp:txXfrm>
    </dsp:sp>
    <dsp:sp modelId="{27B69112-F113-4634-8C56-9659B0982EC0}">
      <dsp:nvSpPr>
        <dsp:cNvPr id="0" name=""/>
        <dsp:cNvSpPr/>
      </dsp:nvSpPr>
      <dsp:spPr>
        <a:xfrm>
          <a:off x="64145" y="1933306"/>
          <a:ext cx="1097566" cy="1097701"/>
        </a:xfrm>
        <a:prstGeom prst="ellipse">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556F604-311E-4943-BC9E-64C1FCF80A15}">
      <dsp:nvSpPr>
        <dsp:cNvPr id="0" name=""/>
        <dsp:cNvSpPr/>
      </dsp:nvSpPr>
      <dsp:spPr>
        <a:xfrm>
          <a:off x="712802" y="3000322"/>
          <a:ext cx="1257628" cy="72350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RACE</a:t>
          </a:r>
        </a:p>
      </dsp:txBody>
      <dsp:txXfrm>
        <a:off x="712802" y="3000322"/>
        <a:ext cx="1257628" cy="723500"/>
      </dsp:txXfrm>
    </dsp:sp>
    <dsp:sp modelId="{8C530050-BACC-47BF-9143-2718F8A6C42C}">
      <dsp:nvSpPr>
        <dsp:cNvPr id="0" name=""/>
        <dsp:cNvSpPr/>
      </dsp:nvSpPr>
      <dsp:spPr>
        <a:xfrm>
          <a:off x="1702509" y="0"/>
          <a:ext cx="1097566" cy="1097701"/>
        </a:xfrm>
        <a:prstGeom prst="ellipse">
          <a:avLst/>
        </a:prstGeom>
        <a:solidFill>
          <a:schemeClr val="tx2">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90C1C06-805D-4350-85DA-40EFDE059550}">
      <dsp:nvSpPr>
        <dsp:cNvPr id="0" name=""/>
        <dsp:cNvSpPr/>
      </dsp:nvSpPr>
      <dsp:spPr>
        <a:xfrm>
          <a:off x="10763" y="2086090"/>
          <a:ext cx="1166164" cy="79080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INCOME</a:t>
          </a:r>
        </a:p>
      </dsp:txBody>
      <dsp:txXfrm>
        <a:off x="10763" y="2086090"/>
        <a:ext cx="1166164" cy="790802"/>
      </dsp:txXfrm>
    </dsp:sp>
    <dsp:sp modelId="{80C1FE02-C3C7-4F7D-9F8A-00410F59BC02}">
      <dsp:nvSpPr>
        <dsp:cNvPr id="0" name=""/>
        <dsp:cNvSpPr/>
      </dsp:nvSpPr>
      <dsp:spPr>
        <a:xfrm>
          <a:off x="178727" y="746554"/>
          <a:ext cx="1097566" cy="1097701"/>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7806A8E-4A52-4A7F-B846-6851FDF6ACDE}">
      <dsp:nvSpPr>
        <dsp:cNvPr id="0" name=""/>
        <dsp:cNvSpPr/>
      </dsp:nvSpPr>
      <dsp:spPr>
        <a:xfrm>
          <a:off x="91463" y="890500"/>
          <a:ext cx="1189030" cy="74032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ABILITY</a:t>
          </a:r>
        </a:p>
      </dsp:txBody>
      <dsp:txXfrm>
        <a:off x="91463" y="890500"/>
        <a:ext cx="1189030" cy="740325"/>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2D207-B11B-4BCB-9E0F-A36D58D13E27}" type="datetimeFigureOut">
              <a:rPr lang="en-US" smtClean="0"/>
              <a:t>4/13/2021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F8C2A-8FAD-4796-9381-3AB06480E1B3}" type="slidenum">
              <a:rPr lang="en-US" smtClean="0"/>
              <a:t>‹#›</a:t>
            </a:fld>
            <a:endParaRPr lang="en-US"/>
          </a:p>
        </p:txBody>
      </p:sp>
    </p:spTree>
    <p:extLst>
      <p:ext uri="{BB962C8B-B14F-4D97-AF65-F5344CB8AC3E}">
        <p14:creationId xmlns:p14="http://schemas.microsoft.com/office/powerpoint/2010/main" val="322815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15E43-7BF3-4ACA-940B-97979A9B650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600937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8AFF69-B5D9-4B1A-9C6C-7AAAEB09952A}" type="slidenum">
              <a:rPr lang="en-US" smtClean="0"/>
              <a:t>12</a:t>
            </a:fld>
            <a:endParaRPr lang="en-US" dirty="0"/>
          </a:p>
        </p:txBody>
      </p:sp>
    </p:spTree>
    <p:extLst>
      <p:ext uri="{BB962C8B-B14F-4D97-AF65-F5344CB8AC3E}">
        <p14:creationId xmlns:p14="http://schemas.microsoft.com/office/powerpoint/2010/main" val="1956940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example we explicitly point to the language barrier. We could go even further to describe the family and get people thinking about even more biases that could pop up in their response.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i.e. a south-east Asian family, a Black family, a “white” family, an Asian family (what does that mean), a Mexican family (don’t say Latin X) </a:t>
            </a:r>
            <a:r>
              <a:rPr lang="en-US" sz="1200" kern="1200" dirty="0">
                <a:solidFill>
                  <a:schemeClr val="tx1"/>
                </a:solidFill>
                <a:effectLst/>
                <a:latin typeface="+mn-lt"/>
                <a:ea typeface="+mn-ea"/>
                <a:cs typeface="+mn-cs"/>
                <a:sym typeface="Wingdings" panose="05000000000000000000" pitchFamily="2" charset="2"/>
              </a:rPr>
              <a:t> because we have to be honest that we have patience driven by our bias based on how people look</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38AFF69-B5D9-4B1A-9C6C-7AAAEB09952A}" type="slidenum">
              <a:rPr lang="en-US" smtClean="0"/>
              <a:t>13</a:t>
            </a:fld>
            <a:endParaRPr lang="en-US" dirty="0"/>
          </a:p>
        </p:txBody>
      </p:sp>
    </p:spTree>
    <p:extLst>
      <p:ext uri="{BB962C8B-B14F-4D97-AF65-F5344CB8AC3E}">
        <p14:creationId xmlns:p14="http://schemas.microsoft.com/office/powerpoint/2010/main" val="3526752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DF8C2A-8FAD-4796-9381-3AB06480E1B3}" type="slidenum">
              <a:rPr lang="en-US" smtClean="0"/>
              <a:t>15</a:t>
            </a:fld>
            <a:endParaRPr lang="en-US"/>
          </a:p>
        </p:txBody>
      </p:sp>
    </p:spTree>
    <p:extLst>
      <p:ext uri="{BB962C8B-B14F-4D97-AF65-F5344CB8AC3E}">
        <p14:creationId xmlns:p14="http://schemas.microsoft.com/office/powerpoint/2010/main" val="3122138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dirty="0">
                <a:solidFill>
                  <a:schemeClr val="tx1"/>
                </a:solidFill>
                <a:effectLst/>
                <a:latin typeface="+mn-lt"/>
                <a:ea typeface="+mn-ea"/>
                <a:cs typeface="+mn-cs"/>
              </a:rPr>
              <a:t>Step 1:</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Take yourself out of it.</a:t>
            </a:r>
            <a:r>
              <a:rPr lang="en-US" sz="1200" kern="1200" dirty="0">
                <a:solidFill>
                  <a:schemeClr val="tx1"/>
                </a:solidFill>
                <a:effectLst/>
                <a:latin typeface="+mn-lt"/>
                <a:ea typeface="+mn-ea"/>
                <a:cs typeface="+mn-cs"/>
              </a:rPr>
              <a:t> You know that you didn’t see this family last week. You know that mom did not talk to you. I know that its really hard to not get defensive when someone is yelling at you or upset with you for something YOU DID NOT DO. AND…that’s not what’s important right now. It’s not personal. This mom is feeling unheard. Why is that such a trigger for parents, specifically parents of chronically ill kiddos, even more specifically a Black mother (or any family of color)? That’s what needs to be the focus</a:t>
            </a:r>
          </a:p>
          <a:p>
            <a:pPr lvl="0"/>
            <a:endParaRPr lang="en-US" sz="1200" b="1" u="sng" kern="1200" dirty="0">
              <a:solidFill>
                <a:schemeClr val="tx1"/>
              </a:solidFill>
              <a:effectLst/>
              <a:latin typeface="+mn-lt"/>
              <a:ea typeface="+mn-ea"/>
              <a:cs typeface="+mn-cs"/>
            </a:endParaRPr>
          </a:p>
          <a:p>
            <a:pPr lvl="0"/>
            <a:r>
              <a:rPr lang="en-US" sz="1200" b="1" u="sng" kern="1200" dirty="0">
                <a:solidFill>
                  <a:schemeClr val="tx1"/>
                </a:solidFill>
                <a:effectLst/>
                <a:latin typeface="+mn-lt"/>
                <a:ea typeface="+mn-ea"/>
                <a:cs typeface="+mn-cs"/>
              </a:rPr>
              <a:t>Step 2:</a:t>
            </a:r>
            <a:r>
              <a:rPr lang="en-US" sz="1200" b="1" kern="1200" dirty="0">
                <a:solidFill>
                  <a:schemeClr val="tx1"/>
                </a:solidFill>
                <a:effectLst/>
                <a:latin typeface="+mn-lt"/>
                <a:ea typeface="+mn-ea"/>
                <a:cs typeface="+mn-cs"/>
              </a:rPr>
              <a:t> Apologize and acknowledge. </a:t>
            </a:r>
            <a:r>
              <a:rPr lang="en-US" sz="1200" b="0" kern="1200" dirty="0">
                <a:solidFill>
                  <a:schemeClr val="tx1"/>
                </a:solidFill>
                <a:effectLst/>
                <a:latin typeface="+mn-lt"/>
                <a:ea typeface="+mn-ea"/>
                <a:cs typeface="+mn-cs"/>
              </a:rPr>
              <a:t>Even though you are not technically, the one at fault you are at fault. Apologize. Acknowledge: “It has to be incredibly frustrating to have to constantly repeat yourself to our staff. We must do better about communicating what you need for your son/daughter/child.” </a:t>
            </a:r>
            <a:endParaRPr lang="en-US" sz="1200" kern="1200" dirty="0">
              <a:solidFill>
                <a:schemeClr val="tx1"/>
              </a:solidFill>
              <a:effectLst/>
              <a:latin typeface="+mn-lt"/>
              <a:ea typeface="+mn-ea"/>
              <a:cs typeface="+mn-cs"/>
            </a:endParaRPr>
          </a:p>
          <a:p>
            <a:pPr lvl="0"/>
            <a:endParaRPr lang="en-US" sz="1200" b="1" u="sng" kern="1200" dirty="0">
              <a:solidFill>
                <a:schemeClr val="tx1"/>
              </a:solidFill>
              <a:effectLst/>
              <a:latin typeface="+mn-lt"/>
              <a:ea typeface="+mn-ea"/>
              <a:cs typeface="+mn-cs"/>
            </a:endParaRPr>
          </a:p>
          <a:p>
            <a:pPr lvl="0"/>
            <a:r>
              <a:rPr lang="en-US" sz="1200" b="1" u="sng" kern="1200" dirty="0">
                <a:solidFill>
                  <a:schemeClr val="tx1"/>
                </a:solidFill>
                <a:effectLst/>
                <a:latin typeface="+mn-lt"/>
                <a:ea typeface="+mn-ea"/>
                <a:cs typeface="+mn-cs"/>
              </a:rPr>
              <a:t>Step 3:</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Refocus the family.</a:t>
            </a:r>
            <a:r>
              <a:rPr lang="en-US" sz="1200" kern="1200" dirty="0">
                <a:solidFill>
                  <a:schemeClr val="tx1"/>
                </a:solidFill>
                <a:effectLst/>
                <a:latin typeface="+mn-lt"/>
                <a:ea typeface="+mn-ea"/>
                <a:cs typeface="+mn-cs"/>
              </a:rPr>
              <a:t> During times of high stress, which is the definition of the having a child with a chronic illness, consistency of any type is key. Remember that anger/outburst 99% of the time are not personal. Parents/guardians need to feel seen and heard and believe that we communicate with each other so that they believe their children are safe with us. While her upset may not be directly “your fault” it is your responsibility to reconcile in the moment. So, refocus. “Mom/Dad/etc. last week we dropped the ball, I can’t guarantee that we never do again but I today we are going to fix the things we can.”</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Step 4: Connect. Tell mom/dad/guardian exactly what you are going to do to rectify the problem. “Mom I’m going to put a not in (insert kiddos name) chart so about calling him/her/them by their name and about his Rockstar soccer status so we can remain up to date for our soccer star. Also, (turn to kid and use their name) I heard your mom call you Bug. Is that a nickname for only you an mom? Is there a nickname you have with your friends that you want us to call you too?” Try to weave in as much soccer talk as possible. When the nurse or whomever enters introduce him as a soccer star. Get creative. Build bridges. Repair harm. </a:t>
            </a:r>
          </a:p>
          <a:p>
            <a:pPr lvl="0"/>
            <a:endParaRPr lang="en-US" sz="1200" kern="1200" dirty="0">
              <a:solidFill>
                <a:schemeClr val="tx1"/>
              </a:solidFill>
              <a:effectLst/>
              <a:latin typeface="+mn-lt"/>
              <a:ea typeface="+mn-ea"/>
              <a:cs typeface="+mn-cs"/>
            </a:endParaRPr>
          </a:p>
          <a:p>
            <a:endParaRPr lang="en-US" baseline="0" dirty="0"/>
          </a:p>
          <a:p>
            <a:r>
              <a:rPr lang="en-US" b="1" u="sng" baseline="0" dirty="0"/>
              <a:t>Things to remember:</a:t>
            </a:r>
            <a:r>
              <a:rPr lang="en-US" b="1" baseline="0" dirty="0"/>
              <a:t> </a:t>
            </a:r>
            <a:r>
              <a:rPr lang="en-US" sz="1200" kern="1200" dirty="0">
                <a:solidFill>
                  <a:schemeClr val="tx1"/>
                </a:solidFill>
                <a:effectLst/>
                <a:latin typeface="+mn-lt"/>
                <a:ea typeface="+mn-ea"/>
                <a:cs typeface="+mn-cs"/>
              </a:rPr>
              <a:t>“It’s never about what it’s about”.</a:t>
            </a:r>
            <a:r>
              <a:rPr lang="en-US" sz="1200" kern="1200" baseline="0" dirty="0">
                <a:solidFill>
                  <a:schemeClr val="tx1"/>
                </a:solidFill>
                <a:effectLst/>
                <a:latin typeface="+mn-lt"/>
                <a:ea typeface="+mn-ea"/>
                <a:cs typeface="+mn-cs"/>
              </a:rPr>
              <a:t> We all have outside lives. We have baggage. There are a million other things that happen before we step foot inside this hospital and on top of that there’s a sick baby involved. Fear for parents is crippling. The lack of control they experience is devastating. You are often a reciprocal for their pain and frustration. It’s not fair but it’s also not about you. Keep that in mind as you PAUSE to find a solution to whatever the problem is. </a:t>
            </a:r>
            <a:endParaRPr lang="en-US" baseline="0" dirty="0"/>
          </a:p>
          <a:p>
            <a:endParaRPr lang="en-US" dirty="0"/>
          </a:p>
        </p:txBody>
      </p:sp>
      <p:sp>
        <p:nvSpPr>
          <p:cNvPr id="4" name="Slide Number Placeholder 3"/>
          <p:cNvSpPr>
            <a:spLocks noGrp="1"/>
          </p:cNvSpPr>
          <p:nvPr>
            <p:ph type="sldNum" sz="quarter" idx="10"/>
          </p:nvPr>
        </p:nvSpPr>
        <p:spPr/>
        <p:txBody>
          <a:bodyPr/>
          <a:lstStyle/>
          <a:p>
            <a:fld id="{638AFF69-B5D9-4B1A-9C6C-7AAAEB09952A}" type="slidenum">
              <a:rPr lang="en-US" smtClean="0"/>
              <a:t>16</a:t>
            </a:fld>
            <a:endParaRPr lang="en-US" dirty="0"/>
          </a:p>
        </p:txBody>
      </p:sp>
    </p:spTree>
    <p:extLst>
      <p:ext uri="{BB962C8B-B14F-4D97-AF65-F5344CB8AC3E}">
        <p14:creationId xmlns:p14="http://schemas.microsoft.com/office/powerpoint/2010/main" val="3263200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biases are playing into mom’s reactions</a:t>
            </a:r>
          </a:p>
          <a:p>
            <a:endParaRPr lang="en-US" dirty="0"/>
          </a:p>
          <a:p>
            <a:r>
              <a:rPr lang="en-US" dirty="0"/>
              <a:t>What biases are playing into how we respond – negatively or positively to mom’s reaction</a:t>
            </a:r>
          </a:p>
        </p:txBody>
      </p:sp>
      <p:sp>
        <p:nvSpPr>
          <p:cNvPr id="4" name="Slide Number Placeholder 3"/>
          <p:cNvSpPr>
            <a:spLocks noGrp="1"/>
          </p:cNvSpPr>
          <p:nvPr>
            <p:ph type="sldNum" sz="quarter" idx="10"/>
          </p:nvPr>
        </p:nvSpPr>
        <p:spPr/>
        <p:txBody>
          <a:bodyPr/>
          <a:lstStyle/>
          <a:p>
            <a:fld id="{638AFF69-B5D9-4B1A-9C6C-7AAAEB09952A}" type="slidenum">
              <a:rPr lang="en-US" smtClean="0"/>
              <a:t>17</a:t>
            </a:fld>
            <a:endParaRPr lang="en-US" dirty="0"/>
          </a:p>
        </p:txBody>
      </p:sp>
    </p:spTree>
    <p:extLst>
      <p:ext uri="{BB962C8B-B14F-4D97-AF65-F5344CB8AC3E}">
        <p14:creationId xmlns:p14="http://schemas.microsoft.com/office/powerpoint/2010/main" val="312312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Comfort Zone:</a:t>
            </a:r>
            <a:r>
              <a:rPr lang="en-US" sz="1200" kern="1200" dirty="0">
                <a:solidFill>
                  <a:schemeClr val="tx1"/>
                </a:solidFill>
                <a:effectLst/>
                <a:latin typeface="+mn-lt"/>
                <a:ea typeface="+mn-ea"/>
                <a:cs typeface="+mn-cs"/>
              </a:rPr>
              <a:t> We all have zones of comfort about different topics or activities. During today’s learning we are going to ask everyone to move beyond traditional areas of comfort so that we are open to new challenges, knowledge, and awareness. </a:t>
            </a:r>
          </a:p>
          <a:p>
            <a:r>
              <a:rPr lang="en-US" sz="1200" kern="1200" dirty="0">
                <a:solidFill>
                  <a:schemeClr val="tx1"/>
                </a:solidFill>
                <a:effectLst/>
                <a:latin typeface="+mn-lt"/>
                <a:ea typeface="+mn-ea"/>
                <a:cs typeface="+mn-cs"/>
              </a:rPr>
              <a:t>Moving outside of our comfort zones requires </a:t>
            </a:r>
            <a:r>
              <a:rPr lang="en-US" sz="1200" i="1" kern="1200" dirty="0">
                <a:solidFill>
                  <a:schemeClr val="tx1"/>
                </a:solidFill>
                <a:effectLst/>
                <a:latin typeface="+mn-lt"/>
                <a:ea typeface="+mn-ea"/>
                <a:cs typeface="+mn-cs"/>
              </a:rPr>
              <a:t>courage</a:t>
            </a:r>
            <a:r>
              <a:rPr lang="en-US" sz="1200" kern="1200" dirty="0">
                <a:solidFill>
                  <a:schemeClr val="tx1"/>
                </a:solidFill>
                <a:effectLst/>
                <a:latin typeface="+mn-lt"/>
                <a:ea typeface="+mn-ea"/>
                <a:cs typeface="+mn-cs"/>
              </a:rPr>
              <a:t> to constructively embrace differences. That courage allows us to continue learning even when we are have reached the point where we are uncomfortable.</a:t>
            </a:r>
            <a:endParaRPr lang="en-US" dirty="0"/>
          </a:p>
        </p:txBody>
      </p:sp>
      <p:sp>
        <p:nvSpPr>
          <p:cNvPr id="4" name="Slide Number Placeholder 3"/>
          <p:cNvSpPr>
            <a:spLocks noGrp="1"/>
          </p:cNvSpPr>
          <p:nvPr>
            <p:ph type="sldNum" sz="quarter" idx="5"/>
          </p:nvPr>
        </p:nvSpPr>
        <p:spPr/>
        <p:txBody>
          <a:bodyPr/>
          <a:lstStyle/>
          <a:p>
            <a:fld id="{638AFF69-B5D9-4B1A-9C6C-7AAAEB09952A}" type="slidenum">
              <a:rPr lang="en-US" smtClean="0"/>
              <a:t>3</a:t>
            </a:fld>
            <a:endParaRPr lang="en-US" dirty="0"/>
          </a:p>
        </p:txBody>
      </p:sp>
    </p:spTree>
    <p:extLst>
      <p:ext uri="{BB962C8B-B14F-4D97-AF65-F5344CB8AC3E}">
        <p14:creationId xmlns:p14="http://schemas.microsoft.com/office/powerpoint/2010/main" val="4188212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Learning Edge: </a:t>
            </a:r>
            <a:r>
              <a:rPr lang="en-US" sz="1200" kern="1200" dirty="0">
                <a:solidFill>
                  <a:schemeClr val="tx1"/>
                </a:solidFill>
                <a:effectLst/>
                <a:latin typeface="+mn-lt"/>
                <a:ea typeface="+mn-ea"/>
                <a:cs typeface="+mn-cs"/>
              </a:rPr>
              <a:t>This point of discomfort is called the learning edge because it is the best place to expand understanding, take in new perspectives, and strengthen awareness. </a:t>
            </a:r>
          </a:p>
          <a:p>
            <a:r>
              <a:rPr lang="en-US" sz="1200" kern="1200" dirty="0">
                <a:solidFill>
                  <a:schemeClr val="tx1"/>
                </a:solidFill>
                <a:effectLst/>
                <a:latin typeface="+mn-lt"/>
                <a:ea typeface="+mn-ea"/>
                <a:cs typeface="+mn-cs"/>
              </a:rPr>
              <a:t>While on our learning edge we may feel annoyed, angry, anxious, surprised, confused, defensive, or in some other way uncomfortable. These reactions are signs that our way of seeing things is being challenged. If we retreat to our comfort zone, by dismissing whatever we encounter that does not agree with our way of seeing the world, we lose an opportunity to expand our understanding. The challenge is to acknowledge “your” learning edge, lean into the discomfort, and see what you can learn. </a:t>
            </a:r>
            <a:endParaRPr lang="en-US" dirty="0"/>
          </a:p>
        </p:txBody>
      </p:sp>
      <p:sp>
        <p:nvSpPr>
          <p:cNvPr id="4" name="Slide Number Placeholder 3"/>
          <p:cNvSpPr>
            <a:spLocks noGrp="1"/>
          </p:cNvSpPr>
          <p:nvPr>
            <p:ph type="sldNum" sz="quarter" idx="5"/>
          </p:nvPr>
        </p:nvSpPr>
        <p:spPr/>
        <p:txBody>
          <a:bodyPr/>
          <a:lstStyle/>
          <a:p>
            <a:fld id="{638AFF69-B5D9-4B1A-9C6C-7AAAEB09952A}" type="slidenum">
              <a:rPr lang="en-US" smtClean="0"/>
              <a:t>4</a:t>
            </a:fld>
            <a:endParaRPr lang="en-US" dirty="0"/>
          </a:p>
        </p:txBody>
      </p:sp>
    </p:spTree>
    <p:extLst>
      <p:ext uri="{BB962C8B-B14F-4D97-AF65-F5344CB8AC3E}">
        <p14:creationId xmlns:p14="http://schemas.microsoft.com/office/powerpoint/2010/main" val="2113348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Triggers </a:t>
            </a:r>
            <a:r>
              <a:rPr lang="en-US" sz="1200" kern="1200" dirty="0">
                <a:solidFill>
                  <a:schemeClr val="tx1"/>
                </a:solidFill>
                <a:effectLst/>
                <a:latin typeface="+mn-lt"/>
                <a:ea typeface="+mn-ea"/>
                <a:cs typeface="+mn-cs"/>
              </a:rPr>
              <a:t>are words, phrases, or topics that evoke an emotional response because they are associated with anger, hurt, trauma and/or a past pain about issues of oppression. </a:t>
            </a:r>
          </a:p>
          <a:p>
            <a:r>
              <a:rPr lang="en-US" sz="1200" kern="1200" dirty="0">
                <a:solidFill>
                  <a:schemeClr val="tx1"/>
                </a:solidFill>
                <a:effectLst/>
                <a:latin typeface="+mn-lt"/>
                <a:ea typeface="+mn-ea"/>
                <a:cs typeface="+mn-cs"/>
              </a:rPr>
              <a:t>During this learning, any of us may be triggered. We should be aware of our triggers and how we respond. Responses may be physical, emotional, verbal, or any combination thereof.</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Words: racist or privilege</a:t>
            </a:r>
          </a:p>
          <a:p>
            <a:r>
              <a:rPr lang="en-US" sz="1200" kern="1200" dirty="0">
                <a:solidFill>
                  <a:schemeClr val="tx1"/>
                </a:solidFill>
                <a:effectLst/>
                <a:latin typeface="+mn-lt"/>
                <a:ea typeface="+mn-ea"/>
                <a:cs typeface="+mn-cs"/>
              </a:rPr>
              <a:t>Phrases: That’s retarded.</a:t>
            </a:r>
          </a:p>
          <a:p>
            <a:r>
              <a:rPr lang="en-US" sz="1200" kern="1200" dirty="0">
                <a:solidFill>
                  <a:schemeClr val="tx1"/>
                </a:solidFill>
                <a:effectLst/>
                <a:latin typeface="+mn-lt"/>
                <a:ea typeface="+mn-ea"/>
                <a:cs typeface="+mn-cs"/>
              </a:rPr>
              <a:t>Actions: When people touch my hair.</a:t>
            </a:r>
          </a:p>
          <a:p>
            <a:r>
              <a:rPr lang="en-US" sz="1200" kern="1200" dirty="0">
                <a:solidFill>
                  <a:schemeClr val="tx1"/>
                </a:solidFill>
                <a:effectLst/>
                <a:latin typeface="+mn-lt"/>
                <a:ea typeface="+mn-ea"/>
                <a:cs typeface="+mn-cs"/>
              </a:rPr>
              <a:t>Topics: politics, religion, race</a:t>
            </a:r>
            <a:endParaRPr lang="en-US" dirty="0"/>
          </a:p>
        </p:txBody>
      </p:sp>
      <p:sp>
        <p:nvSpPr>
          <p:cNvPr id="4" name="Slide Number Placeholder 3"/>
          <p:cNvSpPr>
            <a:spLocks noGrp="1"/>
          </p:cNvSpPr>
          <p:nvPr>
            <p:ph type="sldNum" sz="quarter" idx="5"/>
          </p:nvPr>
        </p:nvSpPr>
        <p:spPr/>
        <p:txBody>
          <a:bodyPr/>
          <a:lstStyle/>
          <a:p>
            <a:fld id="{638AFF69-B5D9-4B1A-9C6C-7AAAEB09952A}" type="slidenum">
              <a:rPr lang="en-US" smtClean="0"/>
              <a:t>5</a:t>
            </a:fld>
            <a:endParaRPr lang="en-US" dirty="0"/>
          </a:p>
        </p:txBody>
      </p:sp>
    </p:spTree>
    <p:extLst>
      <p:ext uri="{BB962C8B-B14F-4D97-AF65-F5344CB8AC3E}">
        <p14:creationId xmlns:p14="http://schemas.microsoft.com/office/powerpoint/2010/main" val="3175431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buFontTx/>
              <a:buNone/>
            </a:pPr>
            <a:r>
              <a:rPr lang="en-US" dirty="0"/>
              <a:t>Diversity is </a:t>
            </a:r>
            <a:r>
              <a:rPr lang="en-US" i="1" dirty="0"/>
              <a:t>reality!</a:t>
            </a:r>
            <a:r>
              <a:rPr lang="en-US" i="0" dirty="0"/>
              <a:t> ”Diversity” is the word or label we have used as a placeholder to describe the many identities and factors that shape us, others, and our experiences. </a:t>
            </a:r>
            <a:r>
              <a:rPr lang="en-US" dirty="0"/>
              <a:t> It includes all the ways in which people differ and encompasses all the different characteristics that make one individual or group different from another. </a:t>
            </a:r>
          </a:p>
          <a:p>
            <a:pPr eaLnBrk="1" hangingPunct="1">
              <a:lnSpc>
                <a:spcPct val="80000"/>
              </a:lnSpc>
              <a:buFontTx/>
              <a:buNone/>
            </a:pPr>
            <a:endParaRPr lang="en-US" dirty="0"/>
          </a:p>
          <a:p>
            <a:pPr eaLnBrk="1" hangingPunct="1">
              <a:lnSpc>
                <a:spcPct val="80000"/>
              </a:lnSpc>
              <a:buFontTx/>
              <a:buNone/>
            </a:pPr>
            <a:r>
              <a:rPr lang="en-US" dirty="0"/>
              <a:t>While by no means an exhaustive list, this includes ethnicity, gender identity, gender expression, religion, disability, sexual orientation, education, marital status, physical appearance, ideas, perspectives, and values.</a:t>
            </a:r>
            <a:endParaRPr lang="en-US" i="0" dirty="0"/>
          </a:p>
          <a:p>
            <a:pPr eaLnBrk="1" hangingPunct="1">
              <a:lnSpc>
                <a:spcPct val="80000"/>
              </a:lnSpc>
              <a:buFontTx/>
              <a:buNone/>
            </a:pPr>
            <a:endParaRPr lang="en-US" i="0" dirty="0"/>
          </a:p>
          <a:p>
            <a:pPr eaLnBrk="1" hangingPunct="1">
              <a:lnSpc>
                <a:spcPct val="80000"/>
              </a:lnSpc>
              <a:buFontTx/>
              <a:buNone/>
            </a:pPr>
            <a:r>
              <a:rPr lang="en-US" i="0" dirty="0"/>
              <a:t>Diversity isn’t an option or an agenda – it simply </a:t>
            </a:r>
            <a:r>
              <a:rPr lang="en-US" i="1" dirty="0"/>
              <a:t>is</a:t>
            </a:r>
            <a:r>
              <a:rPr lang="en-US" i="0" dirty="0"/>
              <a:t>.</a:t>
            </a:r>
          </a:p>
          <a:p>
            <a:pPr eaLnBrk="1" hangingPunct="1">
              <a:lnSpc>
                <a:spcPct val="80000"/>
              </a:lnSpc>
              <a:buFontTx/>
              <a:buNone/>
            </a:pPr>
            <a:endParaRPr lang="en-US" i="0" dirty="0"/>
          </a:p>
          <a:p>
            <a:pPr defTabSz="931774">
              <a:lnSpc>
                <a:spcPct val="80000"/>
              </a:lnSpc>
              <a:defRPr/>
            </a:pPr>
            <a:r>
              <a:rPr lang="en-US" dirty="0"/>
              <a:t> We used to talk about America being a melting pot.  But that implies that we all start to blend together to be the same.  I like to think of SLCH as a flavorful pot of stew with many flavors.  Each of you are a different spice.  If you were all salt, it would be a terrible stew.  So often, we encourage you to bring you own spice to the table.  We don’t want all salt.  We want all the wonderful diversity of flavors and opinions that you each bring. </a:t>
            </a:r>
          </a:p>
          <a:p>
            <a:endParaRPr lang="en-US" dirty="0"/>
          </a:p>
        </p:txBody>
      </p:sp>
      <p:sp>
        <p:nvSpPr>
          <p:cNvPr id="4" name="Slide Number Placeholder 3"/>
          <p:cNvSpPr>
            <a:spLocks noGrp="1"/>
          </p:cNvSpPr>
          <p:nvPr>
            <p:ph type="sldNum" sz="quarter" idx="5"/>
          </p:nvPr>
        </p:nvSpPr>
        <p:spPr/>
        <p:txBody>
          <a:bodyPr/>
          <a:lstStyle/>
          <a:p>
            <a:fld id="{638AFF69-B5D9-4B1A-9C6C-7AAAEB09952A}" type="slidenum">
              <a:rPr lang="en-US" smtClean="0"/>
              <a:t>6</a:t>
            </a:fld>
            <a:endParaRPr lang="en-US" dirty="0"/>
          </a:p>
        </p:txBody>
      </p:sp>
    </p:spTree>
    <p:extLst>
      <p:ext uri="{BB962C8B-B14F-4D97-AF65-F5344CB8AC3E}">
        <p14:creationId xmlns:p14="http://schemas.microsoft.com/office/powerpoint/2010/main" val="3683446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We define inclusion as t</a:t>
            </a:r>
            <a:r>
              <a:rPr lang="en-US" dirty="0"/>
              <a:t>he process of creating involvement, environments, and empowerment in which any individual or group can be and feel welcomed, respected, supported, and valued to fully participate. An inclusive and welcoming climate with equal access to opportunities and resources that embraces differences and offers respect in words and actions for all people. The process of respectfully (not in a tokenizing or exploitative manner) utilizing all the dimensions of diversity in order to fulfill a given organization's mission and vision.</a:t>
            </a:r>
            <a:endParaRPr lang="en-US" altLang="en-US" dirty="0"/>
          </a:p>
          <a:p>
            <a:endParaRPr lang="en-US" altLang="en-US" dirty="0"/>
          </a:p>
          <a:p>
            <a:r>
              <a:rPr lang="en-US" altLang="en-US" dirty="0"/>
              <a:t>Because we have inherited exclusive and unjust systems, inclusion often means that we must take thoughtful, intentional action to make sure we don’t keep replicating past harms. (Remember the “geographic separation” policy from our timeline? That is a prime example)</a:t>
            </a:r>
          </a:p>
          <a:p>
            <a:endParaRPr lang="en-US" dirty="0"/>
          </a:p>
        </p:txBody>
      </p:sp>
      <p:sp>
        <p:nvSpPr>
          <p:cNvPr id="4" name="Slide Number Placeholder 3"/>
          <p:cNvSpPr>
            <a:spLocks noGrp="1"/>
          </p:cNvSpPr>
          <p:nvPr>
            <p:ph type="sldNum" sz="quarter" idx="5"/>
          </p:nvPr>
        </p:nvSpPr>
        <p:spPr/>
        <p:txBody>
          <a:bodyPr/>
          <a:lstStyle/>
          <a:p>
            <a:fld id="{638AFF69-B5D9-4B1A-9C6C-7AAAEB09952A}" type="slidenum">
              <a:rPr lang="en-US" smtClean="0"/>
              <a:t>7</a:t>
            </a:fld>
            <a:endParaRPr lang="en-US" dirty="0"/>
          </a:p>
        </p:txBody>
      </p:sp>
    </p:spTree>
    <p:extLst>
      <p:ext uri="{BB962C8B-B14F-4D97-AF65-F5344CB8AC3E}">
        <p14:creationId xmlns:p14="http://schemas.microsoft.com/office/powerpoint/2010/main" val="4085905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Equity is the most important piece of our talk today. So many people, specifically white people, are socialized to the idea of equality. “I treat everyone the same.” is the second most dangerous phrase in medicine. Equity is what address the inequity of equality. Equity is not about everyone getting the exact same treatment.  It’s about everyone getting the same outcome and us doing our part to get them to that same outcome.  So, think about this way, how many different types of medication exist to treat high blood pressure (diuretics, beta-blockers, ACE inhibitors, calcium channel blockers, alpha blockers, etc.)? Why do you think that’s so? People’s bodies metabolize things differently so one treatment is inadequate and possibly harmful. Patients, families, your co-workers, family…no one is one size fits all. </a:t>
            </a:r>
          </a:p>
          <a:p>
            <a:r>
              <a:rPr lang="en-US" dirty="0"/>
              <a:t>The guarantee of fair treatment, access, opportunity and advancement while at the same time striving to identify and eliminate barriers that have prevented the full participation of some groups. The principle of equity acknowledges that there are historically underserved and underrepresented populations and that fairness regarding these unbalanced conditions is needed to assist equality in the provision of effective opportunities for all groups. Equity is a state of similar outcomes despite dissimilar initial influencing factors.</a:t>
            </a:r>
            <a:r>
              <a:rPr lang="en-US" altLang="en-US" dirty="0"/>
              <a:t>  </a:t>
            </a:r>
          </a:p>
          <a:p>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Equity is getting the same outcome. It’s about meeting people where THEY are and not judging them for where we want/expect them to be. </a:t>
            </a:r>
          </a:p>
          <a:p>
            <a:r>
              <a:rPr lang="en-US" altLang="en-US" dirty="0"/>
              <a:t>So, when we talk about health disparities or equitable care—this is what we are talking about.  </a:t>
            </a:r>
          </a:p>
          <a:p>
            <a:endParaRPr lang="en-US" altLang="en-US" dirty="0"/>
          </a:p>
          <a:p>
            <a:r>
              <a:rPr lang="en-US" altLang="en-US" dirty="0"/>
              <a:t>This is the crux of the matter.  </a:t>
            </a:r>
          </a:p>
          <a:p>
            <a:endParaRPr lang="en-US" dirty="0"/>
          </a:p>
        </p:txBody>
      </p:sp>
      <p:sp>
        <p:nvSpPr>
          <p:cNvPr id="4" name="Slide Number Placeholder 3"/>
          <p:cNvSpPr>
            <a:spLocks noGrp="1"/>
          </p:cNvSpPr>
          <p:nvPr>
            <p:ph type="sldNum" sz="quarter" idx="5"/>
          </p:nvPr>
        </p:nvSpPr>
        <p:spPr/>
        <p:txBody>
          <a:bodyPr/>
          <a:lstStyle/>
          <a:p>
            <a:fld id="{638AFF69-B5D9-4B1A-9C6C-7AAAEB09952A}" type="slidenum">
              <a:rPr lang="en-US" smtClean="0"/>
              <a:t>8</a:t>
            </a:fld>
            <a:endParaRPr lang="en-US" dirty="0"/>
          </a:p>
        </p:txBody>
      </p:sp>
    </p:spTree>
    <p:extLst>
      <p:ext uri="{BB962C8B-B14F-4D97-AF65-F5344CB8AC3E}">
        <p14:creationId xmlns:p14="http://schemas.microsoft.com/office/powerpoint/2010/main" val="2729280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Explicit biases are the very purposely harmful or hateful feelings and attitudes expressed through overt physical or verbal harassment and purposeful exclusion. These biases are acted on with the intent of causing harm. Unconscious biases are the learned ideas and stereotypes that are so deeply ingrained in our thinking that they are often our first thoughts or feelings about something or someone.  Unconscious biases are products of our socialization that, most times, are meant to be protective.</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all approach our daily life with a suitcase of life lessons and experiences that we bring to our view of the world every minute of every day.  This suitcase is influenced by these sources of bias, and many others that we are not even aware of. While some of us may have been deliberately taught by our caregivers to view others with suspicion, many of us learn to make these connections and assumptions slowly over time. For example, it’s been well documented that tall men are believed to be more successful than shorter men, that people of size are viewed as slovenly or unhealthy, that women are expected to be less assertive, and that professionals of color are often mistaken for support staff rather than their true role.</a:t>
            </a:r>
          </a:p>
          <a:p>
            <a:endParaRPr lang="en-US" dirty="0"/>
          </a:p>
        </p:txBody>
      </p:sp>
      <p:sp>
        <p:nvSpPr>
          <p:cNvPr id="4" name="Slide Number Placeholder 3"/>
          <p:cNvSpPr>
            <a:spLocks noGrp="1"/>
          </p:cNvSpPr>
          <p:nvPr>
            <p:ph type="sldNum" sz="quarter" idx="5"/>
          </p:nvPr>
        </p:nvSpPr>
        <p:spPr/>
        <p:txBody>
          <a:bodyPr/>
          <a:lstStyle/>
          <a:p>
            <a:fld id="{638AFF69-B5D9-4B1A-9C6C-7AAAEB09952A}" type="slidenum">
              <a:rPr lang="en-US" smtClean="0"/>
              <a:t>9</a:t>
            </a:fld>
            <a:endParaRPr lang="en-US" dirty="0"/>
          </a:p>
        </p:txBody>
      </p:sp>
    </p:spTree>
    <p:extLst>
      <p:ext uri="{BB962C8B-B14F-4D97-AF65-F5344CB8AC3E}">
        <p14:creationId xmlns:p14="http://schemas.microsoft.com/office/powerpoint/2010/main" val="2604292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buFontTx/>
              <a:buNone/>
            </a:pPr>
            <a:r>
              <a:rPr lang="en-US" b="1" dirty="0"/>
              <a:t>Where do our unconscious biases and stereotypes come from?</a:t>
            </a:r>
          </a:p>
          <a:p>
            <a:pPr eaLnBrk="1" hangingPunct="1">
              <a:lnSpc>
                <a:spcPct val="80000"/>
              </a:lnSpc>
              <a:buFontTx/>
              <a:buNone/>
            </a:pPr>
            <a:endParaRPr lang="en-US" dirty="0"/>
          </a:p>
          <a:p>
            <a:pPr eaLnBrk="1" hangingPunct="1">
              <a:lnSpc>
                <a:spcPct val="80000"/>
              </a:lnSpc>
              <a:buFontTx/>
              <a:buNone/>
            </a:pPr>
            <a:r>
              <a:rPr lang="en-US" dirty="0"/>
              <a:t>Think about the sources of these biases and assumptions.  </a:t>
            </a:r>
          </a:p>
          <a:p>
            <a:pPr eaLnBrk="1" hangingPunct="1">
              <a:lnSpc>
                <a:spcPct val="80000"/>
              </a:lnSpc>
              <a:buFontTx/>
              <a:buNone/>
            </a:pPr>
            <a:r>
              <a:rPr lang="en-US" dirty="0"/>
              <a:t>  “Dig deep” into yourself.    Think about where you, or others, get their stereotypes and bias about other people..?</a:t>
            </a:r>
          </a:p>
          <a:p>
            <a:pPr eaLnBrk="1" hangingPunct="1">
              <a:lnSpc>
                <a:spcPct val="80000"/>
              </a:lnSpc>
              <a:buFontTx/>
              <a:buNone/>
            </a:pPr>
            <a:endParaRPr lang="en-US" dirty="0"/>
          </a:p>
          <a:p>
            <a:pPr eaLnBrk="1" hangingPunct="1">
              <a:lnSpc>
                <a:spcPct val="80000"/>
              </a:lnSpc>
              <a:buFontTx/>
              <a:buNone/>
            </a:pPr>
            <a:r>
              <a:rPr lang="en-US" dirty="0"/>
              <a:t>*Did a family member ever tell you to be suspicious of a particular kind of person?</a:t>
            </a:r>
          </a:p>
          <a:p>
            <a:pPr eaLnBrk="1" hangingPunct="1">
              <a:lnSpc>
                <a:spcPct val="80000"/>
              </a:lnSpc>
              <a:buFontTx/>
              <a:buNone/>
            </a:pPr>
            <a:r>
              <a:rPr lang="en-US" dirty="0"/>
              <a:t>*When have you heard a group of people described as “they/them/one of those”?</a:t>
            </a:r>
          </a:p>
          <a:p>
            <a:pPr eaLnBrk="1" hangingPunct="1">
              <a:lnSpc>
                <a:spcPct val="80000"/>
              </a:lnSpc>
              <a:buFontTx/>
              <a:buNone/>
            </a:pPr>
            <a:r>
              <a:rPr lang="en-US" dirty="0"/>
              <a:t>*If someone told you to  ”keep to your kind,” what would they be referencing?</a:t>
            </a:r>
          </a:p>
          <a:p>
            <a:pPr eaLnBrk="1" hangingPunct="1">
              <a:lnSpc>
                <a:spcPct val="80000"/>
              </a:lnSpc>
              <a:buFontTx/>
              <a:buNone/>
            </a:pPr>
            <a:endParaRPr lang="en-US" dirty="0"/>
          </a:p>
          <a:p>
            <a:pPr eaLnBrk="1" hangingPunct="1">
              <a:lnSpc>
                <a:spcPct val="80000"/>
              </a:lnSpc>
              <a:buFontTx/>
              <a:buNone/>
            </a:pPr>
            <a:r>
              <a:rPr lang="en-US" dirty="0"/>
              <a:t>Although biases may be </a:t>
            </a:r>
            <a:r>
              <a:rPr lang="en-US" i="1" dirty="0"/>
              <a:t>passively formed over time</a:t>
            </a:r>
            <a:r>
              <a:rPr lang="en-US" dirty="0"/>
              <a:t>, we must work to </a:t>
            </a:r>
            <a:r>
              <a:rPr lang="en-US" i="1" dirty="0"/>
              <a:t>actively address them.</a:t>
            </a:r>
            <a:r>
              <a:rPr lang="en-US" dirty="0"/>
              <a:t> Passive, unquestioned biases give rise to biased behavior, also described as prejudice. If we want to avoid acting in prejudiced ways, we must examine our biases and consciously work to prevent them from influencing our behavior.</a:t>
            </a:r>
          </a:p>
          <a:p>
            <a:pPr defTabSz="931774">
              <a:lnSpc>
                <a:spcPct val="80000"/>
              </a:lnSpc>
              <a:defRPr/>
            </a:pPr>
            <a:r>
              <a:rPr lang="en-US" b="1" baseline="0" dirty="0"/>
              <a:t>You may not be able to change your BIAS, but you can change your BEHAVIOR.</a:t>
            </a:r>
            <a:endParaRPr lang="en-US" b="1" dirty="0"/>
          </a:p>
          <a:p>
            <a:endParaRPr lang="en-US" dirty="0"/>
          </a:p>
        </p:txBody>
      </p:sp>
      <p:sp>
        <p:nvSpPr>
          <p:cNvPr id="4" name="Slide Number Placeholder 3"/>
          <p:cNvSpPr>
            <a:spLocks noGrp="1"/>
          </p:cNvSpPr>
          <p:nvPr>
            <p:ph type="sldNum" sz="quarter" idx="5"/>
          </p:nvPr>
        </p:nvSpPr>
        <p:spPr/>
        <p:txBody>
          <a:bodyPr/>
          <a:lstStyle/>
          <a:p>
            <a:fld id="{638AFF69-B5D9-4B1A-9C6C-7AAAEB09952A}" type="slidenum">
              <a:rPr lang="en-US" smtClean="0"/>
              <a:t>10</a:t>
            </a:fld>
            <a:endParaRPr lang="en-US" dirty="0"/>
          </a:p>
        </p:txBody>
      </p:sp>
    </p:spTree>
    <p:extLst>
      <p:ext uri="{BB962C8B-B14F-4D97-AF65-F5344CB8AC3E}">
        <p14:creationId xmlns:p14="http://schemas.microsoft.com/office/powerpoint/2010/main" val="335545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EE7C-5C2B-4D2D-98B2-71A88ECC0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C0BC7F-3221-4F42-8892-5683D502E5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6E7D47-2F4A-4772-9CCF-E3DA65987205}"/>
              </a:ext>
            </a:extLst>
          </p:cNvPr>
          <p:cNvSpPr>
            <a:spLocks noGrp="1"/>
          </p:cNvSpPr>
          <p:nvPr>
            <p:ph type="dt" sz="half" idx="10"/>
          </p:nvPr>
        </p:nvSpPr>
        <p:spPr/>
        <p:txBody>
          <a:bodyPr/>
          <a:lstStyle/>
          <a:p>
            <a:fld id="{844EF9DB-85CC-4941-8A5B-B8375FA7A1C7}" type="datetimeFigureOut">
              <a:rPr lang="en-US" smtClean="0"/>
              <a:t>4/13/2021</a:t>
            </a:fld>
            <a:endParaRPr lang="en-US"/>
          </a:p>
        </p:txBody>
      </p:sp>
      <p:sp>
        <p:nvSpPr>
          <p:cNvPr id="5" name="Footer Placeholder 4">
            <a:extLst>
              <a:ext uri="{FF2B5EF4-FFF2-40B4-BE49-F238E27FC236}">
                <a16:creationId xmlns:a16="http://schemas.microsoft.com/office/drawing/2014/main" id="{CE4DD1AC-C704-481A-9A88-C61CCFB9C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7306B-5D4D-4CC3-9631-E96F29AA47C0}"/>
              </a:ext>
            </a:extLst>
          </p:cNvPr>
          <p:cNvSpPr>
            <a:spLocks noGrp="1"/>
          </p:cNvSpPr>
          <p:nvPr>
            <p:ph type="sldNum" sz="quarter" idx="12"/>
          </p:nvPr>
        </p:nvSpPr>
        <p:spPr/>
        <p:txBody>
          <a:bodyPr/>
          <a:lstStyle/>
          <a:p>
            <a:fld id="{B6EBE6F7-EF7B-4944-85C6-CEDB7FDAB1A6}" type="slidenum">
              <a:rPr lang="en-US" smtClean="0"/>
              <a:t>‹#›</a:t>
            </a:fld>
            <a:endParaRPr lang="en-US"/>
          </a:p>
        </p:txBody>
      </p:sp>
    </p:spTree>
    <p:extLst>
      <p:ext uri="{BB962C8B-B14F-4D97-AF65-F5344CB8AC3E}">
        <p14:creationId xmlns:p14="http://schemas.microsoft.com/office/powerpoint/2010/main" val="161335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7667-9407-496E-8FC5-6BF8CFB3E2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84CB53-DC1F-484C-8A47-D8E5632F67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1148C-FE3F-40E6-A2F6-398BC0BCB0EC}"/>
              </a:ext>
            </a:extLst>
          </p:cNvPr>
          <p:cNvSpPr>
            <a:spLocks noGrp="1"/>
          </p:cNvSpPr>
          <p:nvPr>
            <p:ph type="dt" sz="half" idx="10"/>
          </p:nvPr>
        </p:nvSpPr>
        <p:spPr/>
        <p:txBody>
          <a:bodyPr/>
          <a:lstStyle/>
          <a:p>
            <a:fld id="{844EF9DB-85CC-4941-8A5B-B8375FA7A1C7}" type="datetimeFigureOut">
              <a:rPr lang="en-US" smtClean="0"/>
              <a:t>4/13/2021</a:t>
            </a:fld>
            <a:endParaRPr lang="en-US"/>
          </a:p>
        </p:txBody>
      </p:sp>
      <p:sp>
        <p:nvSpPr>
          <p:cNvPr id="5" name="Footer Placeholder 4">
            <a:extLst>
              <a:ext uri="{FF2B5EF4-FFF2-40B4-BE49-F238E27FC236}">
                <a16:creationId xmlns:a16="http://schemas.microsoft.com/office/drawing/2014/main" id="{45977759-4B91-4722-879B-69E0AE17A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EF1F-1220-4DC8-A792-BE6D58C85121}"/>
              </a:ext>
            </a:extLst>
          </p:cNvPr>
          <p:cNvSpPr>
            <a:spLocks noGrp="1"/>
          </p:cNvSpPr>
          <p:nvPr>
            <p:ph type="sldNum" sz="quarter" idx="12"/>
          </p:nvPr>
        </p:nvSpPr>
        <p:spPr/>
        <p:txBody>
          <a:bodyPr/>
          <a:lstStyle/>
          <a:p>
            <a:fld id="{B6EBE6F7-EF7B-4944-85C6-CEDB7FDAB1A6}" type="slidenum">
              <a:rPr lang="en-US" smtClean="0"/>
              <a:t>‹#›</a:t>
            </a:fld>
            <a:endParaRPr lang="en-US"/>
          </a:p>
        </p:txBody>
      </p:sp>
    </p:spTree>
    <p:extLst>
      <p:ext uri="{BB962C8B-B14F-4D97-AF65-F5344CB8AC3E}">
        <p14:creationId xmlns:p14="http://schemas.microsoft.com/office/powerpoint/2010/main" val="43539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9D2F8-A0A5-4C2A-AC65-39CCC9D494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C2FB3-EF92-4843-8354-4AEB9DB351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315E4-938D-4A69-825A-3938665E8982}"/>
              </a:ext>
            </a:extLst>
          </p:cNvPr>
          <p:cNvSpPr>
            <a:spLocks noGrp="1"/>
          </p:cNvSpPr>
          <p:nvPr>
            <p:ph type="dt" sz="half" idx="10"/>
          </p:nvPr>
        </p:nvSpPr>
        <p:spPr/>
        <p:txBody>
          <a:bodyPr/>
          <a:lstStyle/>
          <a:p>
            <a:fld id="{844EF9DB-85CC-4941-8A5B-B8375FA7A1C7}" type="datetimeFigureOut">
              <a:rPr lang="en-US" smtClean="0"/>
              <a:t>4/13/2021</a:t>
            </a:fld>
            <a:endParaRPr lang="en-US"/>
          </a:p>
        </p:txBody>
      </p:sp>
      <p:sp>
        <p:nvSpPr>
          <p:cNvPr id="5" name="Footer Placeholder 4">
            <a:extLst>
              <a:ext uri="{FF2B5EF4-FFF2-40B4-BE49-F238E27FC236}">
                <a16:creationId xmlns:a16="http://schemas.microsoft.com/office/drawing/2014/main" id="{D30FD85A-99DB-4692-8B1E-21C09B087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EF00F-713B-4B29-9CD7-CB66C29B2AB7}"/>
              </a:ext>
            </a:extLst>
          </p:cNvPr>
          <p:cNvSpPr>
            <a:spLocks noGrp="1"/>
          </p:cNvSpPr>
          <p:nvPr>
            <p:ph type="sldNum" sz="quarter" idx="12"/>
          </p:nvPr>
        </p:nvSpPr>
        <p:spPr/>
        <p:txBody>
          <a:bodyPr/>
          <a:lstStyle/>
          <a:p>
            <a:fld id="{B6EBE6F7-EF7B-4944-85C6-CEDB7FDAB1A6}" type="slidenum">
              <a:rPr lang="en-US" smtClean="0"/>
              <a:t>‹#›</a:t>
            </a:fld>
            <a:endParaRPr lang="en-US"/>
          </a:p>
        </p:txBody>
      </p:sp>
    </p:spTree>
    <p:extLst>
      <p:ext uri="{BB962C8B-B14F-4D97-AF65-F5344CB8AC3E}">
        <p14:creationId xmlns:p14="http://schemas.microsoft.com/office/powerpoint/2010/main" val="3011971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Option 2">
    <p:spTree>
      <p:nvGrpSpPr>
        <p:cNvPr id="1" name=""/>
        <p:cNvGrpSpPr/>
        <p:nvPr/>
      </p:nvGrpSpPr>
      <p:grpSpPr>
        <a:xfrm>
          <a:off x="0" y="0"/>
          <a:ext cx="0" cy="0"/>
          <a:chOff x="0" y="0"/>
          <a:chExt cx="0" cy="0"/>
        </a:xfrm>
      </p:grpSpPr>
      <p:sp>
        <p:nvSpPr>
          <p:cNvPr id="8" name="Rectangle 7"/>
          <p:cNvSpPr/>
          <p:nvPr userDrawn="1"/>
        </p:nvSpPr>
        <p:spPr>
          <a:xfrm>
            <a:off x="0" y="1"/>
            <a:ext cx="12192000" cy="52609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srgbClr val="58595B"/>
              </a:solidFill>
            </a:endParaRPr>
          </a:p>
        </p:txBody>
      </p:sp>
      <p:sp>
        <p:nvSpPr>
          <p:cNvPr id="20" name="Text Placeholder 11"/>
          <p:cNvSpPr>
            <a:spLocks noGrp="1"/>
          </p:cNvSpPr>
          <p:nvPr>
            <p:ph type="body" sz="quarter" idx="15" hasCustomPrompt="1"/>
          </p:nvPr>
        </p:nvSpPr>
        <p:spPr>
          <a:xfrm>
            <a:off x="6096001" y="3959304"/>
            <a:ext cx="5484284" cy="685800"/>
          </a:xfrm>
        </p:spPr>
        <p:txBody>
          <a:bodyPr/>
          <a:lstStyle>
            <a:lvl1pPr marL="0" indent="0" algn="r">
              <a:buFontTx/>
              <a:buNone/>
              <a:defRPr sz="1400" baseline="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One sentence of supporting</a:t>
            </a:r>
            <a:br>
              <a:rPr lang="en-US" dirty="0"/>
            </a:br>
            <a:r>
              <a:rPr lang="en-US" dirty="0"/>
              <a:t>presentation copy goes here.</a:t>
            </a:r>
          </a:p>
        </p:txBody>
      </p:sp>
      <p:sp>
        <p:nvSpPr>
          <p:cNvPr id="10" name="Picture Placeholder 10"/>
          <p:cNvSpPr>
            <a:spLocks noGrp="1"/>
          </p:cNvSpPr>
          <p:nvPr>
            <p:ph type="pic" sz="quarter" idx="11" hasCustomPrompt="1"/>
          </p:nvPr>
        </p:nvSpPr>
        <p:spPr>
          <a:xfrm>
            <a:off x="0" y="5260976"/>
            <a:ext cx="3048000" cy="1139825"/>
          </a:xfrm>
        </p:spPr>
        <p:txBody>
          <a:bodyPr anchor="ctr"/>
          <a:lstStyle>
            <a:lvl1pPr algn="ctr">
              <a:buFontTx/>
              <a:buNone/>
              <a:defRPr sz="1400">
                <a:solidFill>
                  <a:srgbClr val="58595B"/>
                </a:solidFill>
              </a:defRPr>
            </a:lvl1pPr>
          </a:lstStyle>
          <a:p>
            <a:r>
              <a:rPr lang="en-US" dirty="0"/>
              <a:t>2.5 x 1.25 photo</a:t>
            </a:r>
          </a:p>
        </p:txBody>
      </p:sp>
      <p:sp>
        <p:nvSpPr>
          <p:cNvPr id="12" name="Picture Placeholder 10"/>
          <p:cNvSpPr>
            <a:spLocks noGrp="1"/>
          </p:cNvSpPr>
          <p:nvPr>
            <p:ph type="pic" sz="quarter" idx="12" hasCustomPrompt="1"/>
          </p:nvPr>
        </p:nvSpPr>
        <p:spPr>
          <a:xfrm>
            <a:off x="3048000" y="5260976"/>
            <a:ext cx="3048000" cy="1139825"/>
          </a:xfrm>
        </p:spPr>
        <p:txBody>
          <a:bodyPr anchor="ctr"/>
          <a:lstStyle>
            <a:lvl1pPr marL="342900" marR="0" indent="-342900" algn="ctr" defTabSz="457200" rtl="0" eaLnBrk="1" fontAlgn="auto" latinLnBrk="0" hangingPunct="1">
              <a:lnSpc>
                <a:spcPct val="100000"/>
              </a:lnSpc>
              <a:spcBef>
                <a:spcPct val="20000"/>
              </a:spcBef>
              <a:spcAft>
                <a:spcPts val="0"/>
              </a:spcAft>
              <a:buClrTx/>
              <a:buSzTx/>
              <a:buFontTx/>
              <a:buNone/>
              <a:tabLst/>
              <a:defRPr sz="1400">
                <a:solidFill>
                  <a:srgbClr val="58595B"/>
                </a:solidFill>
              </a:defRPr>
            </a:lvl1pPr>
          </a:lstStyle>
          <a:p>
            <a:r>
              <a:rPr lang="en-US" dirty="0"/>
              <a:t>2.5 x 1.25 photo</a:t>
            </a:r>
          </a:p>
        </p:txBody>
      </p:sp>
      <p:sp>
        <p:nvSpPr>
          <p:cNvPr id="16" name="Picture Placeholder 10"/>
          <p:cNvSpPr>
            <a:spLocks noGrp="1"/>
          </p:cNvSpPr>
          <p:nvPr>
            <p:ph type="pic" sz="quarter" idx="13" hasCustomPrompt="1"/>
          </p:nvPr>
        </p:nvSpPr>
        <p:spPr>
          <a:xfrm>
            <a:off x="6096000" y="5260976"/>
            <a:ext cx="3048000" cy="1139825"/>
          </a:xfrm>
        </p:spPr>
        <p:txBody>
          <a:bodyPr anchor="ctr"/>
          <a:lstStyle>
            <a:lvl1pPr marL="342900" marR="0" indent="-342900" algn="ctr" defTabSz="457200" rtl="0" eaLnBrk="1" fontAlgn="auto" latinLnBrk="0" hangingPunct="1">
              <a:lnSpc>
                <a:spcPct val="100000"/>
              </a:lnSpc>
              <a:spcBef>
                <a:spcPct val="20000"/>
              </a:spcBef>
              <a:spcAft>
                <a:spcPts val="0"/>
              </a:spcAft>
              <a:buClrTx/>
              <a:buSzTx/>
              <a:buFontTx/>
              <a:buNone/>
              <a:tabLst/>
              <a:defRPr sz="1400">
                <a:solidFill>
                  <a:srgbClr val="58595B"/>
                </a:solidFill>
              </a:defRPr>
            </a:lvl1pPr>
          </a:lstStyle>
          <a:p>
            <a:r>
              <a:rPr lang="en-US" dirty="0"/>
              <a:t>2.5 x 1.25 photo</a:t>
            </a:r>
          </a:p>
        </p:txBody>
      </p:sp>
      <p:sp>
        <p:nvSpPr>
          <p:cNvPr id="17" name="Picture Placeholder 10"/>
          <p:cNvSpPr>
            <a:spLocks noGrp="1"/>
          </p:cNvSpPr>
          <p:nvPr>
            <p:ph type="pic" sz="quarter" idx="14" hasCustomPrompt="1"/>
          </p:nvPr>
        </p:nvSpPr>
        <p:spPr>
          <a:xfrm>
            <a:off x="9144000" y="5260976"/>
            <a:ext cx="3048000" cy="1139825"/>
          </a:xfrm>
        </p:spPr>
        <p:txBody>
          <a:bodyPr anchor="ctr"/>
          <a:lstStyle>
            <a:lvl1pPr marL="342900" marR="0" indent="-342900" algn="ctr" defTabSz="457200" rtl="0" eaLnBrk="1" fontAlgn="auto" latinLnBrk="0" hangingPunct="1">
              <a:lnSpc>
                <a:spcPct val="100000"/>
              </a:lnSpc>
              <a:spcBef>
                <a:spcPct val="20000"/>
              </a:spcBef>
              <a:spcAft>
                <a:spcPts val="0"/>
              </a:spcAft>
              <a:buClrTx/>
              <a:buSzTx/>
              <a:buFontTx/>
              <a:buNone/>
              <a:tabLst/>
              <a:defRPr sz="1400">
                <a:solidFill>
                  <a:srgbClr val="58595B"/>
                </a:solidFill>
              </a:defRPr>
            </a:lvl1pPr>
          </a:lstStyle>
          <a:p>
            <a:r>
              <a:rPr lang="en-US" dirty="0"/>
              <a:t>2.5 x 1.25 photo</a:t>
            </a:r>
          </a:p>
        </p:txBody>
      </p:sp>
      <p:sp>
        <p:nvSpPr>
          <p:cNvPr id="11" name="Title 1"/>
          <p:cNvSpPr>
            <a:spLocks noGrp="1"/>
          </p:cNvSpPr>
          <p:nvPr>
            <p:ph type="ctrTitle" hasCustomPrompt="1"/>
          </p:nvPr>
        </p:nvSpPr>
        <p:spPr>
          <a:xfrm>
            <a:off x="9736830" y="3466703"/>
            <a:ext cx="1843453" cy="369332"/>
          </a:xfrm>
        </p:spPr>
        <p:txBody>
          <a:bodyPr/>
          <a:lstStyle>
            <a:lvl1pPr algn="r">
              <a:defRPr>
                <a:solidFill>
                  <a:schemeClr val="bg1"/>
                </a:solidFill>
              </a:defRPr>
            </a:lvl1pPr>
          </a:lstStyle>
          <a:p>
            <a:r>
              <a:rPr lang="en-US" dirty="0"/>
              <a:t>Title slide</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599" y="450852"/>
            <a:ext cx="2317661" cy="725428"/>
          </a:xfrm>
          <a:prstGeom prst="rect">
            <a:avLst/>
          </a:prstGeom>
        </p:spPr>
      </p:pic>
    </p:spTree>
    <p:extLst>
      <p:ext uri="{BB962C8B-B14F-4D97-AF65-F5344CB8AC3E}">
        <p14:creationId xmlns:p14="http://schemas.microsoft.com/office/powerpoint/2010/main" val="984036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500514"/>
            <a:ext cx="2478243" cy="369332"/>
          </a:xfrm>
        </p:spPr>
        <p:txBody>
          <a:bodyPr/>
          <a:lstStyle>
            <a:lvl1pPr>
              <a:defRPr>
                <a:solidFill>
                  <a:srgbClr val="00539B"/>
                </a:solidFill>
              </a:defRPr>
            </a:lvl1pPr>
          </a:lstStyle>
          <a:p>
            <a:r>
              <a:rPr lang="en-US" dirty="0"/>
              <a:t>Content Slide</a:t>
            </a:r>
          </a:p>
        </p:txBody>
      </p:sp>
      <p:sp>
        <p:nvSpPr>
          <p:cNvPr id="4" name="Content Placeholder 2"/>
          <p:cNvSpPr>
            <a:spLocks noGrp="1"/>
          </p:cNvSpPr>
          <p:nvPr>
            <p:ph idx="1"/>
          </p:nvPr>
        </p:nvSpPr>
        <p:spPr>
          <a:xfrm>
            <a:off x="609600" y="909588"/>
            <a:ext cx="10972800" cy="517357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07088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9767-8E15-416B-82F6-6B744F5181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921996-59FA-449A-BFBD-C68A13BB43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6A5AD-FAD6-4B7E-9461-D60A207F50F2}"/>
              </a:ext>
            </a:extLst>
          </p:cNvPr>
          <p:cNvSpPr>
            <a:spLocks noGrp="1"/>
          </p:cNvSpPr>
          <p:nvPr>
            <p:ph type="dt" sz="half" idx="10"/>
          </p:nvPr>
        </p:nvSpPr>
        <p:spPr/>
        <p:txBody>
          <a:bodyPr/>
          <a:lstStyle/>
          <a:p>
            <a:fld id="{844EF9DB-85CC-4941-8A5B-B8375FA7A1C7}" type="datetimeFigureOut">
              <a:rPr lang="en-US" smtClean="0"/>
              <a:t>4/13/2021</a:t>
            </a:fld>
            <a:endParaRPr lang="en-US"/>
          </a:p>
        </p:txBody>
      </p:sp>
      <p:sp>
        <p:nvSpPr>
          <p:cNvPr id="5" name="Footer Placeholder 4">
            <a:extLst>
              <a:ext uri="{FF2B5EF4-FFF2-40B4-BE49-F238E27FC236}">
                <a16:creationId xmlns:a16="http://schemas.microsoft.com/office/drawing/2014/main" id="{73ECCB31-6B33-440D-8669-2905AA333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16C00-7B06-43EA-A5DF-BCA9CA26EE23}"/>
              </a:ext>
            </a:extLst>
          </p:cNvPr>
          <p:cNvSpPr>
            <a:spLocks noGrp="1"/>
          </p:cNvSpPr>
          <p:nvPr>
            <p:ph type="sldNum" sz="quarter" idx="12"/>
          </p:nvPr>
        </p:nvSpPr>
        <p:spPr/>
        <p:txBody>
          <a:bodyPr/>
          <a:lstStyle/>
          <a:p>
            <a:fld id="{B6EBE6F7-EF7B-4944-85C6-CEDB7FDAB1A6}" type="slidenum">
              <a:rPr lang="en-US" smtClean="0"/>
              <a:t>‹#›</a:t>
            </a:fld>
            <a:endParaRPr lang="en-US"/>
          </a:p>
        </p:txBody>
      </p:sp>
    </p:spTree>
    <p:extLst>
      <p:ext uri="{BB962C8B-B14F-4D97-AF65-F5344CB8AC3E}">
        <p14:creationId xmlns:p14="http://schemas.microsoft.com/office/powerpoint/2010/main" val="44212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DC88-6749-4679-959E-D8B0493C8F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87FC63-67F1-4398-AF9F-0BFA74974F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4726E-B209-428B-9E2E-D9118B0BE502}"/>
              </a:ext>
            </a:extLst>
          </p:cNvPr>
          <p:cNvSpPr>
            <a:spLocks noGrp="1"/>
          </p:cNvSpPr>
          <p:nvPr>
            <p:ph type="dt" sz="half" idx="10"/>
          </p:nvPr>
        </p:nvSpPr>
        <p:spPr/>
        <p:txBody>
          <a:bodyPr/>
          <a:lstStyle/>
          <a:p>
            <a:fld id="{844EF9DB-85CC-4941-8A5B-B8375FA7A1C7}" type="datetimeFigureOut">
              <a:rPr lang="en-US" smtClean="0"/>
              <a:t>4/13/2021</a:t>
            </a:fld>
            <a:endParaRPr lang="en-US"/>
          </a:p>
        </p:txBody>
      </p:sp>
      <p:sp>
        <p:nvSpPr>
          <p:cNvPr id="5" name="Footer Placeholder 4">
            <a:extLst>
              <a:ext uri="{FF2B5EF4-FFF2-40B4-BE49-F238E27FC236}">
                <a16:creationId xmlns:a16="http://schemas.microsoft.com/office/drawing/2014/main" id="{21040A4E-6474-4771-B61F-5B416E450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AB154-FC00-4981-A218-9052BA1EED12}"/>
              </a:ext>
            </a:extLst>
          </p:cNvPr>
          <p:cNvSpPr>
            <a:spLocks noGrp="1"/>
          </p:cNvSpPr>
          <p:nvPr>
            <p:ph type="sldNum" sz="quarter" idx="12"/>
          </p:nvPr>
        </p:nvSpPr>
        <p:spPr/>
        <p:txBody>
          <a:bodyPr/>
          <a:lstStyle/>
          <a:p>
            <a:fld id="{B6EBE6F7-EF7B-4944-85C6-CEDB7FDAB1A6}" type="slidenum">
              <a:rPr lang="en-US" smtClean="0"/>
              <a:t>‹#›</a:t>
            </a:fld>
            <a:endParaRPr lang="en-US"/>
          </a:p>
        </p:txBody>
      </p:sp>
    </p:spTree>
    <p:extLst>
      <p:ext uri="{BB962C8B-B14F-4D97-AF65-F5344CB8AC3E}">
        <p14:creationId xmlns:p14="http://schemas.microsoft.com/office/powerpoint/2010/main" val="1808489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55B34-05C0-4110-AB5B-2FA979B574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0D0ED-AA74-449D-AEB4-6EFC5518BA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0A336D-AFA9-4E05-A0B6-9D3CEA28CA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BD5BD5-2239-459C-8996-B253A83C1A57}"/>
              </a:ext>
            </a:extLst>
          </p:cNvPr>
          <p:cNvSpPr>
            <a:spLocks noGrp="1"/>
          </p:cNvSpPr>
          <p:nvPr>
            <p:ph type="dt" sz="half" idx="10"/>
          </p:nvPr>
        </p:nvSpPr>
        <p:spPr/>
        <p:txBody>
          <a:bodyPr/>
          <a:lstStyle/>
          <a:p>
            <a:fld id="{844EF9DB-85CC-4941-8A5B-B8375FA7A1C7}" type="datetimeFigureOut">
              <a:rPr lang="en-US" smtClean="0"/>
              <a:t>4/13/2021</a:t>
            </a:fld>
            <a:endParaRPr lang="en-US"/>
          </a:p>
        </p:txBody>
      </p:sp>
      <p:sp>
        <p:nvSpPr>
          <p:cNvPr id="6" name="Footer Placeholder 5">
            <a:extLst>
              <a:ext uri="{FF2B5EF4-FFF2-40B4-BE49-F238E27FC236}">
                <a16:creationId xmlns:a16="http://schemas.microsoft.com/office/drawing/2014/main" id="{C12B320D-6F81-4A91-987F-D6EEB8A43A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21EA2-1A7A-4F6D-978C-173E2388D076}"/>
              </a:ext>
            </a:extLst>
          </p:cNvPr>
          <p:cNvSpPr>
            <a:spLocks noGrp="1"/>
          </p:cNvSpPr>
          <p:nvPr>
            <p:ph type="sldNum" sz="quarter" idx="12"/>
          </p:nvPr>
        </p:nvSpPr>
        <p:spPr/>
        <p:txBody>
          <a:bodyPr/>
          <a:lstStyle/>
          <a:p>
            <a:fld id="{B6EBE6F7-EF7B-4944-85C6-CEDB7FDAB1A6}" type="slidenum">
              <a:rPr lang="en-US" smtClean="0"/>
              <a:t>‹#›</a:t>
            </a:fld>
            <a:endParaRPr lang="en-US"/>
          </a:p>
        </p:txBody>
      </p:sp>
    </p:spTree>
    <p:extLst>
      <p:ext uri="{BB962C8B-B14F-4D97-AF65-F5344CB8AC3E}">
        <p14:creationId xmlns:p14="http://schemas.microsoft.com/office/powerpoint/2010/main" val="554314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CE36-9FC3-4F58-93D8-7E76CCADD5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D663F8-EA86-44B0-8B8C-28922A4E7B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B2F87B-DE72-487C-BE2B-166636CCE2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AAF57D-B514-4A61-8044-7D2F80D3E1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EBFC19-8268-4E14-90D6-8858359FCE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4725AA-02BE-4F43-ABD3-B0E151027AC2}"/>
              </a:ext>
            </a:extLst>
          </p:cNvPr>
          <p:cNvSpPr>
            <a:spLocks noGrp="1"/>
          </p:cNvSpPr>
          <p:nvPr>
            <p:ph type="dt" sz="half" idx="10"/>
          </p:nvPr>
        </p:nvSpPr>
        <p:spPr/>
        <p:txBody>
          <a:bodyPr/>
          <a:lstStyle/>
          <a:p>
            <a:fld id="{844EF9DB-85CC-4941-8A5B-B8375FA7A1C7}" type="datetimeFigureOut">
              <a:rPr lang="en-US" smtClean="0"/>
              <a:t>4/13/2021</a:t>
            </a:fld>
            <a:endParaRPr lang="en-US"/>
          </a:p>
        </p:txBody>
      </p:sp>
      <p:sp>
        <p:nvSpPr>
          <p:cNvPr id="8" name="Footer Placeholder 7">
            <a:extLst>
              <a:ext uri="{FF2B5EF4-FFF2-40B4-BE49-F238E27FC236}">
                <a16:creationId xmlns:a16="http://schemas.microsoft.com/office/drawing/2014/main" id="{49D4B2B4-68BE-48B0-93A2-DC999A93F8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B10872-86EB-4249-A521-31EDED09B245}"/>
              </a:ext>
            </a:extLst>
          </p:cNvPr>
          <p:cNvSpPr>
            <a:spLocks noGrp="1"/>
          </p:cNvSpPr>
          <p:nvPr>
            <p:ph type="sldNum" sz="quarter" idx="12"/>
          </p:nvPr>
        </p:nvSpPr>
        <p:spPr/>
        <p:txBody>
          <a:bodyPr/>
          <a:lstStyle/>
          <a:p>
            <a:fld id="{B6EBE6F7-EF7B-4944-85C6-CEDB7FDAB1A6}" type="slidenum">
              <a:rPr lang="en-US" smtClean="0"/>
              <a:t>‹#›</a:t>
            </a:fld>
            <a:endParaRPr lang="en-US"/>
          </a:p>
        </p:txBody>
      </p:sp>
    </p:spTree>
    <p:extLst>
      <p:ext uri="{BB962C8B-B14F-4D97-AF65-F5344CB8AC3E}">
        <p14:creationId xmlns:p14="http://schemas.microsoft.com/office/powerpoint/2010/main" val="235067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B60C-7B1B-4694-8CB4-6BAD6B4A06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8CE23D-5299-4810-984C-483078DE1D8A}"/>
              </a:ext>
            </a:extLst>
          </p:cNvPr>
          <p:cNvSpPr>
            <a:spLocks noGrp="1"/>
          </p:cNvSpPr>
          <p:nvPr>
            <p:ph type="dt" sz="half" idx="10"/>
          </p:nvPr>
        </p:nvSpPr>
        <p:spPr/>
        <p:txBody>
          <a:bodyPr/>
          <a:lstStyle/>
          <a:p>
            <a:fld id="{844EF9DB-85CC-4941-8A5B-B8375FA7A1C7}" type="datetimeFigureOut">
              <a:rPr lang="en-US" smtClean="0"/>
              <a:t>4/13/2021</a:t>
            </a:fld>
            <a:endParaRPr lang="en-US"/>
          </a:p>
        </p:txBody>
      </p:sp>
      <p:sp>
        <p:nvSpPr>
          <p:cNvPr id="4" name="Footer Placeholder 3">
            <a:extLst>
              <a:ext uri="{FF2B5EF4-FFF2-40B4-BE49-F238E27FC236}">
                <a16:creationId xmlns:a16="http://schemas.microsoft.com/office/drawing/2014/main" id="{B96E7B1A-1AD6-437E-A81B-4A3808567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5C4F5A-3974-4AAF-B9A1-66986EBA15FB}"/>
              </a:ext>
            </a:extLst>
          </p:cNvPr>
          <p:cNvSpPr>
            <a:spLocks noGrp="1"/>
          </p:cNvSpPr>
          <p:nvPr>
            <p:ph type="sldNum" sz="quarter" idx="12"/>
          </p:nvPr>
        </p:nvSpPr>
        <p:spPr/>
        <p:txBody>
          <a:bodyPr/>
          <a:lstStyle/>
          <a:p>
            <a:fld id="{B6EBE6F7-EF7B-4944-85C6-CEDB7FDAB1A6}" type="slidenum">
              <a:rPr lang="en-US" smtClean="0"/>
              <a:t>‹#›</a:t>
            </a:fld>
            <a:endParaRPr lang="en-US"/>
          </a:p>
        </p:txBody>
      </p:sp>
    </p:spTree>
    <p:extLst>
      <p:ext uri="{BB962C8B-B14F-4D97-AF65-F5344CB8AC3E}">
        <p14:creationId xmlns:p14="http://schemas.microsoft.com/office/powerpoint/2010/main" val="365872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2F8D34-9A49-4D94-8C18-F261FC8A0EBB}"/>
              </a:ext>
            </a:extLst>
          </p:cNvPr>
          <p:cNvSpPr>
            <a:spLocks noGrp="1"/>
          </p:cNvSpPr>
          <p:nvPr>
            <p:ph type="dt" sz="half" idx="10"/>
          </p:nvPr>
        </p:nvSpPr>
        <p:spPr/>
        <p:txBody>
          <a:bodyPr/>
          <a:lstStyle/>
          <a:p>
            <a:fld id="{844EF9DB-85CC-4941-8A5B-B8375FA7A1C7}" type="datetimeFigureOut">
              <a:rPr lang="en-US" smtClean="0"/>
              <a:t>4/13/2021</a:t>
            </a:fld>
            <a:endParaRPr lang="en-US"/>
          </a:p>
        </p:txBody>
      </p:sp>
      <p:sp>
        <p:nvSpPr>
          <p:cNvPr id="3" name="Footer Placeholder 2">
            <a:extLst>
              <a:ext uri="{FF2B5EF4-FFF2-40B4-BE49-F238E27FC236}">
                <a16:creationId xmlns:a16="http://schemas.microsoft.com/office/drawing/2014/main" id="{8739D84B-A2E2-4891-ABC6-2BCC4EF170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9CBCD6-D882-4F05-9820-EEBB21B6AC24}"/>
              </a:ext>
            </a:extLst>
          </p:cNvPr>
          <p:cNvSpPr>
            <a:spLocks noGrp="1"/>
          </p:cNvSpPr>
          <p:nvPr>
            <p:ph type="sldNum" sz="quarter" idx="12"/>
          </p:nvPr>
        </p:nvSpPr>
        <p:spPr/>
        <p:txBody>
          <a:bodyPr/>
          <a:lstStyle/>
          <a:p>
            <a:fld id="{B6EBE6F7-EF7B-4944-85C6-CEDB7FDAB1A6}" type="slidenum">
              <a:rPr lang="en-US" smtClean="0"/>
              <a:t>‹#›</a:t>
            </a:fld>
            <a:endParaRPr lang="en-US"/>
          </a:p>
        </p:txBody>
      </p:sp>
    </p:spTree>
    <p:extLst>
      <p:ext uri="{BB962C8B-B14F-4D97-AF65-F5344CB8AC3E}">
        <p14:creationId xmlns:p14="http://schemas.microsoft.com/office/powerpoint/2010/main" val="2876280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D1F4-9AA4-4F75-BBDD-F05E6648D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26BA2E-82AB-42D4-A676-9B7CAFD626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F31AC0-8A66-43DF-AD77-A9D768B8D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EF229-C52E-4857-AF18-74BC021533A0}"/>
              </a:ext>
            </a:extLst>
          </p:cNvPr>
          <p:cNvSpPr>
            <a:spLocks noGrp="1"/>
          </p:cNvSpPr>
          <p:nvPr>
            <p:ph type="dt" sz="half" idx="10"/>
          </p:nvPr>
        </p:nvSpPr>
        <p:spPr/>
        <p:txBody>
          <a:bodyPr/>
          <a:lstStyle/>
          <a:p>
            <a:fld id="{844EF9DB-85CC-4941-8A5B-B8375FA7A1C7}" type="datetimeFigureOut">
              <a:rPr lang="en-US" smtClean="0"/>
              <a:t>4/13/2021</a:t>
            </a:fld>
            <a:endParaRPr lang="en-US"/>
          </a:p>
        </p:txBody>
      </p:sp>
      <p:sp>
        <p:nvSpPr>
          <p:cNvPr id="6" name="Footer Placeholder 5">
            <a:extLst>
              <a:ext uri="{FF2B5EF4-FFF2-40B4-BE49-F238E27FC236}">
                <a16:creationId xmlns:a16="http://schemas.microsoft.com/office/drawing/2014/main" id="{60AA69AC-54CE-4931-B6EE-772B27B11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3A6F5-7495-4BF5-A8C8-4E5B1581F371}"/>
              </a:ext>
            </a:extLst>
          </p:cNvPr>
          <p:cNvSpPr>
            <a:spLocks noGrp="1"/>
          </p:cNvSpPr>
          <p:nvPr>
            <p:ph type="sldNum" sz="quarter" idx="12"/>
          </p:nvPr>
        </p:nvSpPr>
        <p:spPr/>
        <p:txBody>
          <a:bodyPr/>
          <a:lstStyle/>
          <a:p>
            <a:fld id="{B6EBE6F7-EF7B-4944-85C6-CEDB7FDAB1A6}" type="slidenum">
              <a:rPr lang="en-US" smtClean="0"/>
              <a:t>‹#›</a:t>
            </a:fld>
            <a:endParaRPr lang="en-US"/>
          </a:p>
        </p:txBody>
      </p:sp>
    </p:spTree>
    <p:extLst>
      <p:ext uri="{BB962C8B-B14F-4D97-AF65-F5344CB8AC3E}">
        <p14:creationId xmlns:p14="http://schemas.microsoft.com/office/powerpoint/2010/main" val="89242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D0D3-CD62-4982-8361-EC128554D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303902-7D5F-47A9-8C1A-C71D5278A3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D1149F-56B9-4B69-8269-2A822AF55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8B5E13-32EE-4DE2-94DF-CE234D81494D}"/>
              </a:ext>
            </a:extLst>
          </p:cNvPr>
          <p:cNvSpPr>
            <a:spLocks noGrp="1"/>
          </p:cNvSpPr>
          <p:nvPr>
            <p:ph type="dt" sz="half" idx="10"/>
          </p:nvPr>
        </p:nvSpPr>
        <p:spPr/>
        <p:txBody>
          <a:bodyPr/>
          <a:lstStyle/>
          <a:p>
            <a:fld id="{844EF9DB-85CC-4941-8A5B-B8375FA7A1C7}" type="datetimeFigureOut">
              <a:rPr lang="en-US" smtClean="0"/>
              <a:t>4/13/2021</a:t>
            </a:fld>
            <a:endParaRPr lang="en-US"/>
          </a:p>
        </p:txBody>
      </p:sp>
      <p:sp>
        <p:nvSpPr>
          <p:cNvPr id="6" name="Footer Placeholder 5">
            <a:extLst>
              <a:ext uri="{FF2B5EF4-FFF2-40B4-BE49-F238E27FC236}">
                <a16:creationId xmlns:a16="http://schemas.microsoft.com/office/drawing/2014/main" id="{BEBDBEAD-F933-43C6-AA1F-10F63A7EFE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15C5B-67C8-41CB-B240-A8E2ABAA92C5}"/>
              </a:ext>
            </a:extLst>
          </p:cNvPr>
          <p:cNvSpPr>
            <a:spLocks noGrp="1"/>
          </p:cNvSpPr>
          <p:nvPr>
            <p:ph type="sldNum" sz="quarter" idx="12"/>
          </p:nvPr>
        </p:nvSpPr>
        <p:spPr/>
        <p:txBody>
          <a:bodyPr/>
          <a:lstStyle/>
          <a:p>
            <a:fld id="{B6EBE6F7-EF7B-4944-85C6-CEDB7FDAB1A6}" type="slidenum">
              <a:rPr lang="en-US" smtClean="0"/>
              <a:t>‹#›</a:t>
            </a:fld>
            <a:endParaRPr lang="en-US"/>
          </a:p>
        </p:txBody>
      </p:sp>
    </p:spTree>
    <p:extLst>
      <p:ext uri="{BB962C8B-B14F-4D97-AF65-F5344CB8AC3E}">
        <p14:creationId xmlns:p14="http://schemas.microsoft.com/office/powerpoint/2010/main" val="389134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F222DF-37F8-40BD-92E8-A674DAA501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AC57E8-09DC-4E4D-BCBA-F16A13CB9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9C7F8-6819-4593-9523-D1C90FD175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EF9DB-85CC-4941-8A5B-B8375FA7A1C7}" type="datetimeFigureOut">
              <a:rPr lang="en-US" smtClean="0"/>
              <a:t>4/13/2021</a:t>
            </a:fld>
            <a:endParaRPr lang="en-US"/>
          </a:p>
        </p:txBody>
      </p:sp>
      <p:sp>
        <p:nvSpPr>
          <p:cNvPr id="5" name="Footer Placeholder 4">
            <a:extLst>
              <a:ext uri="{FF2B5EF4-FFF2-40B4-BE49-F238E27FC236}">
                <a16:creationId xmlns:a16="http://schemas.microsoft.com/office/drawing/2014/main" id="{DC7E5414-0D80-4454-B1D8-361D842A9F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DB33F5-356D-42E7-B332-3B0982CC4B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BE6F7-EF7B-4944-85C6-CEDB7FDAB1A6}" type="slidenum">
              <a:rPr lang="en-US" smtClean="0"/>
              <a:t>‹#›</a:t>
            </a:fld>
            <a:endParaRPr lang="en-US"/>
          </a:p>
        </p:txBody>
      </p:sp>
    </p:spTree>
    <p:extLst>
      <p:ext uri="{BB962C8B-B14F-4D97-AF65-F5344CB8AC3E}">
        <p14:creationId xmlns:p14="http://schemas.microsoft.com/office/powerpoint/2010/main" val="2250162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hyperlink" Target="https://pixabay.com/en/news-continents-globe-read-inform-1414325/"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hyperlink" Target="http://www.covermesongs.com/2016/09/cover-qa-whats-favorite-muppets-cover-song.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hyperlink" Target="https://pixabay.com/en/jigsaw-puzzle-piece-game-concept-308909/" TargetMode="External"/><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s://pixabay.com/en/puzzle-jigsaw-pieces-yellow-shapes-35098/" TargetMode="External"/><Relationship Id="rId2" Type="http://schemas.openxmlformats.org/officeDocument/2006/relationships/notesSlide" Target="../notesSlides/notesSlide5.xml"/><Relationship Id="rId16" Type="http://schemas.openxmlformats.org/officeDocument/2006/relationships/hyperlink" Target="https://pixabay.com/en/jigsaw-piece-puzzle-orange-308446/" TargetMode="External"/><Relationship Id="rId1" Type="http://schemas.openxmlformats.org/officeDocument/2006/relationships/slideLayout" Target="../slideLayouts/slideLayout13.xml"/><Relationship Id="rId6" Type="http://schemas.openxmlformats.org/officeDocument/2006/relationships/hyperlink" Target="https://pixabay.com/en/puzzle-piece-kids-missing-business-1217987/" TargetMode="Externa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hyperlink" Target="https://pixabay.com/en/jigsaw-puzzle-piece-single-game-25960/" TargetMode="External"/><Relationship Id="rId4" Type="http://schemas.openxmlformats.org/officeDocument/2006/relationships/hyperlink" Target="https://pixabay.com/en/puzzle-piece-green-single-building-306426/" TargetMode="External"/><Relationship Id="rId9" Type="http://schemas.openxmlformats.org/officeDocument/2006/relationships/image" Target="../media/image8.png"/><Relationship Id="rId14" Type="http://schemas.openxmlformats.org/officeDocument/2006/relationships/hyperlink" Target="https://pixabay.com/en/puzzle-jigsaw-piece-orange-solve-4264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s://culturalorganizing.org/the-problem-with-that-equity-vs-equality-graphic/"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160100" y="2813447"/>
            <a:ext cx="5871800" cy="1231106"/>
          </a:xfrm>
        </p:spPr>
        <p:txBody>
          <a:bodyPr/>
          <a:lstStyle/>
          <a:p>
            <a:pPr algn="ctr"/>
            <a:r>
              <a:rPr lang="en-US" sz="8000" dirty="0"/>
              <a:t>DEI BASICS</a:t>
            </a:r>
          </a:p>
        </p:txBody>
      </p:sp>
    </p:spTree>
    <p:extLst>
      <p:ext uri="{BB962C8B-B14F-4D97-AF65-F5344CB8AC3E}">
        <p14:creationId xmlns:p14="http://schemas.microsoft.com/office/powerpoint/2010/main" val="169670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BB20AF-A00D-450D-A157-C156236DBF5F}"/>
              </a:ext>
            </a:extLst>
          </p:cNvPr>
          <p:cNvSpPr/>
          <p:nvPr/>
        </p:nvSpPr>
        <p:spPr>
          <a:xfrm>
            <a:off x="589524" y="2644170"/>
            <a:ext cx="11012951" cy="1569660"/>
          </a:xfrm>
          <a:prstGeom prst="rect">
            <a:avLst/>
          </a:prstGeom>
          <a:noFill/>
        </p:spPr>
        <p:txBody>
          <a:bodyPr wrap="none" lIns="91440" tIns="45720" rIns="91440" bIns="45720">
            <a:spAutoFit/>
          </a:bodyPr>
          <a:lstStyle/>
          <a:p>
            <a:pPr algn="ctr"/>
            <a:r>
              <a:rPr lang="en-US" sz="4800" dirty="0">
                <a:ln w="0"/>
                <a:solidFill>
                  <a:schemeClr val="accent1"/>
                </a:solidFill>
                <a:effectLst>
                  <a:outerShdw blurRad="38100" dist="25400" dir="5400000" algn="ctr" rotWithShape="0">
                    <a:srgbClr val="6E747A">
                      <a:alpha val="43000"/>
                    </a:srgbClr>
                  </a:outerShdw>
                </a:effectLst>
              </a:rPr>
              <a:t>What are sources of unconscious</a:t>
            </a:r>
          </a:p>
          <a:p>
            <a:pPr algn="ctr"/>
            <a:r>
              <a:rPr lang="en-US" sz="4800" dirty="0">
                <a:ln w="0"/>
                <a:solidFill>
                  <a:schemeClr val="accent1"/>
                </a:solidFill>
                <a:effectLst>
                  <a:outerShdw blurRad="38100" dist="25400" dir="5400000" algn="ctr" rotWithShape="0">
                    <a:srgbClr val="6E747A">
                      <a:alpha val="43000"/>
                    </a:srgbClr>
                  </a:outerShdw>
                </a:effectLst>
              </a:rPr>
              <a:t>b</a:t>
            </a:r>
            <a:r>
              <a:rPr lang="en-US" sz="4800" b="0" cap="none" spc="0" dirty="0">
                <a:ln w="0"/>
                <a:solidFill>
                  <a:schemeClr val="accent1"/>
                </a:solidFill>
                <a:effectLst>
                  <a:outerShdw blurRad="38100" dist="25400" dir="5400000" algn="ctr" rotWithShape="0">
                    <a:srgbClr val="6E747A">
                      <a:alpha val="43000"/>
                    </a:srgbClr>
                  </a:outerShdw>
                </a:effectLst>
              </a:rPr>
              <a:t>iases, stereotypes and assumptions??</a:t>
            </a:r>
          </a:p>
        </p:txBody>
      </p:sp>
      <p:pic>
        <p:nvPicPr>
          <p:cNvPr id="5" name="Picture 4">
            <a:extLst>
              <a:ext uri="{FF2B5EF4-FFF2-40B4-BE49-F238E27FC236}">
                <a16:creationId xmlns:a16="http://schemas.microsoft.com/office/drawing/2014/main" id="{AB30BA5F-87E3-42AF-8AD9-3C789CDCAC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6841" y="475426"/>
            <a:ext cx="3218092" cy="1867770"/>
          </a:xfrm>
          <a:prstGeom prst="rect">
            <a:avLst/>
          </a:prstGeom>
        </p:spPr>
      </p:pic>
      <p:pic>
        <p:nvPicPr>
          <p:cNvPr id="7" name="Picture 6" descr="image religion.jpg">
            <a:extLst>
              <a:ext uri="{FF2B5EF4-FFF2-40B4-BE49-F238E27FC236}">
                <a16:creationId xmlns:a16="http://schemas.microsoft.com/office/drawing/2014/main" id="{4ACEEAB5-A498-45AC-B6F0-8AE61A105993}"/>
              </a:ext>
            </a:extLst>
          </p:cNvPr>
          <p:cNvPicPr>
            <a:picLocks noChangeAspect="1"/>
          </p:cNvPicPr>
          <p:nvPr/>
        </p:nvPicPr>
        <p:blipFill>
          <a:blip r:embed="rId4" cstate="print"/>
          <a:stretch>
            <a:fillRect/>
          </a:stretch>
        </p:blipFill>
        <p:spPr>
          <a:xfrm>
            <a:off x="5411641" y="4712941"/>
            <a:ext cx="1518558" cy="1371600"/>
          </a:xfrm>
          <a:prstGeom prst="rect">
            <a:avLst/>
          </a:prstGeom>
        </p:spPr>
      </p:pic>
      <p:pic>
        <p:nvPicPr>
          <p:cNvPr id="8" name="Picture 7" descr="media image.jpg">
            <a:extLst>
              <a:ext uri="{FF2B5EF4-FFF2-40B4-BE49-F238E27FC236}">
                <a16:creationId xmlns:a16="http://schemas.microsoft.com/office/drawing/2014/main" id="{6F3483B6-A791-4E2B-B593-1FAD1D24C01D}"/>
              </a:ext>
            </a:extLst>
          </p:cNvPr>
          <p:cNvPicPr>
            <a:picLocks noChangeAspect="1"/>
          </p:cNvPicPr>
          <p:nvPr/>
        </p:nvPicPr>
        <p:blipFill>
          <a:blip r:embed="rId5" cstate="print"/>
          <a:stretch>
            <a:fillRect/>
          </a:stretch>
        </p:blipFill>
        <p:spPr>
          <a:xfrm>
            <a:off x="9982289" y="4712941"/>
            <a:ext cx="1518559" cy="1467940"/>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98C5F175-5ABE-4E52-86F4-5B3E38E86597}"/>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19775" y="4633693"/>
            <a:ext cx="2926080" cy="1450848"/>
          </a:xfrm>
          <a:prstGeom prst="rect">
            <a:avLst/>
          </a:prstGeom>
        </p:spPr>
      </p:pic>
      <p:sp>
        <p:nvSpPr>
          <p:cNvPr id="3" name="Rectangle 2">
            <a:extLst>
              <a:ext uri="{FF2B5EF4-FFF2-40B4-BE49-F238E27FC236}">
                <a16:creationId xmlns:a16="http://schemas.microsoft.com/office/drawing/2014/main" id="{C802986A-EEBE-40D1-9231-5865FAEE4DDD}"/>
              </a:ext>
            </a:extLst>
          </p:cNvPr>
          <p:cNvSpPr/>
          <p:nvPr/>
        </p:nvSpPr>
        <p:spPr>
          <a:xfrm>
            <a:off x="259269" y="475426"/>
            <a:ext cx="515237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SOURCES OF BIAS</a:t>
            </a:r>
          </a:p>
        </p:txBody>
      </p:sp>
    </p:spTree>
    <p:extLst>
      <p:ext uri="{BB962C8B-B14F-4D97-AF65-F5344CB8AC3E}">
        <p14:creationId xmlns:p14="http://schemas.microsoft.com/office/powerpoint/2010/main" val="311339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438402"/>
            <a:ext cx="10972800" cy="3840163"/>
          </a:xfrm>
        </p:spPr>
        <p:txBody>
          <a:bodyPr/>
          <a:lstStyle/>
          <a:p>
            <a:pPr marL="0" lvl="0" indent="0" defTabSz="914400" eaLnBrk="1" fontAlgn="auto" hangingPunct="1">
              <a:lnSpc>
                <a:spcPct val="90000"/>
              </a:lnSpc>
              <a:spcBef>
                <a:spcPts val="1000"/>
              </a:spcBef>
              <a:spcAft>
                <a:spcPts val="0"/>
              </a:spcAft>
              <a:buNone/>
            </a:pPr>
            <a:r>
              <a:rPr lang="en-US" sz="2800" b="1" dirty="0">
                <a:solidFill>
                  <a:schemeClr val="accent1"/>
                </a:solidFill>
                <a:latin typeface="Calibri" panose="020F0502020204030204"/>
                <a:ea typeface="+mn-ea"/>
                <a:cs typeface="Calibri" panose="020F0502020204030204"/>
              </a:rPr>
              <a:t>Where we started.</a:t>
            </a:r>
          </a:p>
          <a:p>
            <a:pPr marL="0" indent="0">
              <a:buNone/>
            </a:pPr>
            <a:endParaRPr lang="en-US" dirty="0"/>
          </a:p>
        </p:txBody>
      </p:sp>
      <p:sp>
        <p:nvSpPr>
          <p:cNvPr id="4" name="Rounded Rectangle 7">
            <a:extLst>
              <a:ext uri="{FF2B5EF4-FFF2-40B4-BE49-F238E27FC236}">
                <a16:creationId xmlns:a16="http://schemas.microsoft.com/office/drawing/2014/main" id="{F67B2748-DBE2-40F2-A581-D803220AACEE}"/>
              </a:ext>
            </a:extLst>
          </p:cNvPr>
          <p:cNvSpPr/>
          <p:nvPr/>
        </p:nvSpPr>
        <p:spPr>
          <a:xfrm>
            <a:off x="2272013" y="3119962"/>
            <a:ext cx="7647973" cy="3499383"/>
          </a:xfrm>
          <a:prstGeom prst="roundRect">
            <a:avLst/>
          </a:prstGeom>
          <a:solidFill>
            <a:schemeClr val="accent1"/>
          </a:solidFill>
          <a:ln w="6350" cap="flat" cmpd="sng" algn="ctr">
            <a:solidFill>
              <a:srgbClr val="4472C4"/>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Whom does this benefit?</a:t>
            </a: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Does this impact people/races differently?</a:t>
            </a:r>
            <a:endPar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Calibri"/>
            </a:endParaRP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Tx/>
              <a:buAutoNum type="arabicPeriod"/>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What can mitigate racial inequity?</a:t>
            </a:r>
            <a:endPar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
        <p:nvSpPr>
          <p:cNvPr id="8" name="Rectangle 7">
            <a:extLst>
              <a:ext uri="{FF2B5EF4-FFF2-40B4-BE49-F238E27FC236}">
                <a16:creationId xmlns:a16="http://schemas.microsoft.com/office/drawing/2014/main" id="{E851DF5D-3A81-4378-92B8-1EBA364CB031}"/>
              </a:ext>
            </a:extLst>
          </p:cNvPr>
          <p:cNvSpPr/>
          <p:nvPr/>
        </p:nvSpPr>
        <p:spPr>
          <a:xfrm>
            <a:off x="1286701" y="343296"/>
            <a:ext cx="9618595"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Calibri"/>
                <a:cs typeface="Calibri Light"/>
              </a:rPr>
              <a:t>RACIAL EQUITY LENS…</a:t>
            </a:r>
          </a:p>
          <a:p>
            <a:pPr algn="ctr"/>
            <a:r>
              <a:rPr lang="en-US" sz="5400" b="0" cap="none" spc="0" dirty="0">
                <a:ln w="0"/>
                <a:solidFill>
                  <a:schemeClr val="accent1"/>
                </a:solidFill>
                <a:effectLst>
                  <a:outerShdw blurRad="38100" dist="25400" dir="5400000" algn="ctr" rotWithShape="0">
                    <a:srgbClr val="6E747A">
                      <a:alpha val="43000"/>
                    </a:srgbClr>
                  </a:outerShdw>
                </a:effectLst>
                <a:latin typeface="Calibri"/>
                <a:cs typeface="Calibri Light"/>
              </a:rPr>
              <a:t>The Ferguson Commission Report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5688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C935-4777-4EE1-A60C-C14E0C9FB2C1}"/>
              </a:ext>
            </a:extLst>
          </p:cNvPr>
          <p:cNvSpPr>
            <a:spLocks noGrp="1"/>
          </p:cNvSpPr>
          <p:nvPr>
            <p:ph type="title"/>
          </p:nvPr>
        </p:nvSpPr>
        <p:spPr/>
        <p:txBody>
          <a:bodyPr/>
          <a:lstStyle/>
          <a:p>
            <a:r>
              <a:rPr lang="en-US" dirty="0">
                <a:solidFill>
                  <a:srgbClr val="0070C0"/>
                </a:solidFill>
                <a:latin typeface="Calibri" panose="020F0502020204030204" pitchFamily="34" charset="0"/>
                <a:cs typeface="Calibri" panose="020F0502020204030204" pitchFamily="34" charset="0"/>
              </a:rPr>
              <a:t>WHY RACE MATTERS</a:t>
            </a:r>
            <a:endParaRPr lang="en-US" dirty="0"/>
          </a:p>
        </p:txBody>
      </p:sp>
      <p:graphicFrame>
        <p:nvGraphicFramePr>
          <p:cNvPr id="4" name="Content Placeholder 3">
            <a:extLst>
              <a:ext uri="{FF2B5EF4-FFF2-40B4-BE49-F238E27FC236}">
                <a16:creationId xmlns:a16="http://schemas.microsoft.com/office/drawing/2014/main" id="{9A435A9D-F94A-4587-8ABA-080F0F92DDFA}"/>
              </a:ext>
            </a:extLst>
          </p:cNvPr>
          <p:cNvGraphicFramePr>
            <a:graphicFrameLocks noGrp="1"/>
          </p:cNvGraphicFramePr>
          <p:nvPr>
            <p:ph idx="1"/>
            <p:extLst>
              <p:ext uri="{D42A27DB-BD31-4B8C-83A1-F6EECF244321}">
                <p14:modId xmlns:p14="http://schemas.microsoft.com/office/powerpoint/2010/main" val="2279924380"/>
              </p:ext>
            </p:extLst>
          </p:nvPr>
        </p:nvGraphicFramePr>
        <p:xfrm>
          <a:off x="3402999" y="2327924"/>
          <a:ext cx="5385995" cy="38673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2D69E680-2E78-45BE-87ED-5E02375BC9F8}"/>
              </a:ext>
            </a:extLst>
          </p:cNvPr>
          <p:cNvGraphicFramePr/>
          <p:nvPr>
            <p:extLst>
              <p:ext uri="{D42A27DB-BD31-4B8C-83A1-F6EECF244321}">
                <p14:modId xmlns:p14="http://schemas.microsoft.com/office/powerpoint/2010/main" val="2896479639"/>
              </p:ext>
            </p:extLst>
          </p:nvPr>
        </p:nvGraphicFramePr>
        <p:xfrm>
          <a:off x="3673390" y="2313219"/>
          <a:ext cx="4573195" cy="386737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Rectangle 5">
            <a:extLst>
              <a:ext uri="{FF2B5EF4-FFF2-40B4-BE49-F238E27FC236}">
                <a16:creationId xmlns:a16="http://schemas.microsoft.com/office/drawing/2014/main" id="{05F699C0-3A54-45CF-B478-33CA78ED8B3C}"/>
              </a:ext>
            </a:extLst>
          </p:cNvPr>
          <p:cNvSpPr/>
          <p:nvPr/>
        </p:nvSpPr>
        <p:spPr>
          <a:xfrm>
            <a:off x="5306776" y="1551385"/>
            <a:ext cx="1578445" cy="523220"/>
          </a:xfrm>
          <a:prstGeom prst="rect">
            <a:avLst/>
          </a:prstGeom>
          <a:noFill/>
        </p:spPr>
        <p:txBody>
          <a:bodyPr wrap="none" lIns="91440" tIns="45720" rIns="91440" bIns="45720">
            <a:spAutoFit/>
          </a:bodyPr>
          <a:lstStyle/>
          <a:p>
            <a:pPr algn="ctr"/>
            <a:r>
              <a:rPr lang="en-US" sz="2800" dirty="0">
                <a:ln w="0"/>
                <a:solidFill>
                  <a:schemeClr val="accent1"/>
                </a:solidFill>
                <a:effectLst>
                  <a:outerShdw blurRad="38100" dist="25400" dir="5400000" algn="ctr" rotWithShape="0">
                    <a:srgbClr val="6E747A">
                      <a:alpha val="43000"/>
                    </a:srgbClr>
                  </a:outerShdw>
                </a:effectLst>
              </a:rPr>
              <a:t>ISOLATED</a:t>
            </a:r>
          </a:p>
        </p:txBody>
      </p:sp>
      <p:sp>
        <p:nvSpPr>
          <p:cNvPr id="7" name="Rectangle 6">
            <a:extLst>
              <a:ext uri="{FF2B5EF4-FFF2-40B4-BE49-F238E27FC236}">
                <a16:creationId xmlns:a16="http://schemas.microsoft.com/office/drawing/2014/main" id="{3CF702BF-6846-4A42-86F9-6921ACFA6A0A}"/>
              </a:ext>
            </a:extLst>
          </p:cNvPr>
          <p:cNvSpPr/>
          <p:nvPr/>
        </p:nvSpPr>
        <p:spPr>
          <a:xfrm>
            <a:off x="3945407" y="1551385"/>
            <a:ext cx="4301178" cy="523220"/>
          </a:xfrm>
          <a:prstGeom prst="rect">
            <a:avLst/>
          </a:prstGeom>
          <a:noFill/>
        </p:spPr>
        <p:txBody>
          <a:bodyPr wrap="squar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rPr>
              <a:t>INTERSECTIONAL</a:t>
            </a:r>
          </a:p>
        </p:txBody>
      </p:sp>
    </p:spTree>
    <p:extLst>
      <p:ext uri="{BB962C8B-B14F-4D97-AF65-F5344CB8AC3E}">
        <p14:creationId xmlns:p14="http://schemas.microsoft.com/office/powerpoint/2010/main" val="266595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Graphic spid="5" grpId="1">
        <p:bldAsOne/>
      </p:bldGraphic>
      <p:bldP spid="6" grpId="0"/>
      <p:bldP spid="6" grpId="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444157"/>
            <a:ext cx="10972800" cy="3840163"/>
          </a:xfrm>
        </p:spPr>
        <p:txBody>
          <a:bodyPr>
            <a:normAutofit lnSpcReduction="10000"/>
          </a:bodyPr>
          <a:lstStyle/>
          <a:p>
            <a:pPr marL="0" indent="0">
              <a:buNone/>
            </a:pPr>
            <a:endParaRPr lang="en-US" dirty="0"/>
          </a:p>
          <a:p>
            <a:pPr marL="0" indent="0">
              <a:buNone/>
            </a:pPr>
            <a:r>
              <a:rPr lang="en-US" b="1" dirty="0"/>
              <a:t>A family shows up to the check-in desk. It is their first appointment. They are a few minutes late after being turned around in the hospital. You greet them and ask for the patient's name. They smile and show you a piece of paper about their appointment. As you begin to ask them questions, mom starts speaking a language you can’t identify.</a:t>
            </a:r>
            <a:endParaRPr lang="en-US" dirty="0"/>
          </a:p>
          <a:p>
            <a:pPr marL="0" indent="0">
              <a:buNone/>
            </a:pPr>
            <a:endParaRPr lang="en-US" b="1" dirty="0"/>
          </a:p>
          <a:p>
            <a:pPr marL="0" indent="0">
              <a:buNone/>
            </a:pPr>
            <a:r>
              <a:rPr lang="en-US" b="1" dirty="0"/>
              <a:t>How do you help them?</a:t>
            </a:r>
          </a:p>
          <a:p>
            <a:pPr marL="0" indent="0">
              <a:buNone/>
            </a:pPr>
            <a:r>
              <a:rPr lang="en-US" b="1" dirty="0"/>
              <a:t>What do they need to know?</a:t>
            </a:r>
            <a:endParaRPr lang="en-US" b="1" dirty="0">
              <a:latin typeface="+mn-lt"/>
            </a:endParaRPr>
          </a:p>
        </p:txBody>
      </p:sp>
      <p:sp>
        <p:nvSpPr>
          <p:cNvPr id="4" name="Rectangle 3">
            <a:extLst>
              <a:ext uri="{FF2B5EF4-FFF2-40B4-BE49-F238E27FC236}">
                <a16:creationId xmlns:a16="http://schemas.microsoft.com/office/drawing/2014/main" id="{F5652286-2482-49CA-98AE-CB0AC817012C}"/>
              </a:ext>
            </a:extLst>
          </p:cNvPr>
          <p:cNvSpPr/>
          <p:nvPr/>
        </p:nvSpPr>
        <p:spPr>
          <a:xfrm>
            <a:off x="560839" y="368581"/>
            <a:ext cx="10553978"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CASE STUDY 1: </a:t>
            </a:r>
          </a:p>
          <a:p>
            <a:pPr algn="ctr"/>
            <a:r>
              <a:rPr lang="en-US" sz="5400" b="0" cap="none" spc="0" dirty="0">
                <a:ln w="0"/>
                <a:solidFill>
                  <a:schemeClr val="accent1"/>
                </a:solidFill>
                <a:effectLst>
                  <a:outerShdw blurRad="38100" dist="25400" dir="5400000" algn="ctr" rotWithShape="0">
                    <a:srgbClr val="6E747A">
                      <a:alpha val="43000"/>
                    </a:srgbClr>
                  </a:outerShdw>
                </a:effectLst>
              </a:rPr>
              <a:t>NON-ENGLISH SPEAKING/ESL FAMILY</a:t>
            </a:r>
          </a:p>
        </p:txBody>
      </p:sp>
    </p:spTree>
    <p:extLst>
      <p:ext uri="{BB962C8B-B14F-4D97-AF65-F5344CB8AC3E}">
        <p14:creationId xmlns:p14="http://schemas.microsoft.com/office/powerpoint/2010/main" val="330752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472268862"/>
              </p:ext>
            </p:extLst>
          </p:nvPr>
        </p:nvGraphicFramePr>
        <p:xfrm>
          <a:off x="2248269" y="1892714"/>
          <a:ext cx="7701700" cy="4335963"/>
        </p:xfrm>
        <a:graphic>
          <a:graphicData uri="http://schemas.openxmlformats.org/drawingml/2006/table">
            <a:tbl>
              <a:tblPr firstRow="1" bandRow="1">
                <a:tableStyleId>{5C22544A-7EE6-4342-B048-85BDC9FD1C3A}</a:tableStyleId>
              </a:tblPr>
              <a:tblGrid>
                <a:gridCol w="3850850">
                  <a:extLst>
                    <a:ext uri="{9D8B030D-6E8A-4147-A177-3AD203B41FA5}">
                      <a16:colId xmlns:a16="http://schemas.microsoft.com/office/drawing/2014/main" val="20000"/>
                    </a:ext>
                  </a:extLst>
                </a:gridCol>
                <a:gridCol w="3850850">
                  <a:extLst>
                    <a:ext uri="{9D8B030D-6E8A-4147-A177-3AD203B41FA5}">
                      <a16:colId xmlns:a16="http://schemas.microsoft.com/office/drawing/2014/main" val="20001"/>
                    </a:ext>
                  </a:extLst>
                </a:gridCol>
              </a:tblGrid>
              <a:tr h="1075238">
                <a:tc gridSpan="2">
                  <a:txBody>
                    <a:bodyPr/>
                    <a:lstStyle/>
                    <a:p>
                      <a:r>
                        <a:rPr lang="en-US" sz="2000" dirty="0"/>
                        <a:t>Non-English Speaking/ESL</a:t>
                      </a:r>
                      <a:r>
                        <a:rPr lang="en-US" sz="2000" baseline="0" dirty="0"/>
                        <a:t> Families</a:t>
                      </a:r>
                    </a:p>
                    <a:p>
                      <a:r>
                        <a:rPr lang="en-US" sz="1700" baseline="0" dirty="0"/>
                        <a:t>Fear and confusion</a:t>
                      </a:r>
                      <a:endParaRPr lang="en-US" sz="1700" dirty="0"/>
                    </a:p>
                  </a:txBody>
                  <a:tcPr/>
                </a:tc>
                <a:tc hMerge="1">
                  <a:txBody>
                    <a:bodyPr/>
                    <a:lstStyle/>
                    <a:p>
                      <a:endParaRPr lang="en-US" dirty="0"/>
                    </a:p>
                  </a:txBody>
                  <a:tcPr/>
                </a:tc>
                <a:extLst>
                  <a:ext uri="{0D108BD9-81ED-4DB2-BD59-A6C34878D82A}">
                    <a16:rowId xmlns:a16="http://schemas.microsoft.com/office/drawing/2014/main" val="10000"/>
                  </a:ext>
                </a:extLst>
              </a:tr>
              <a:tr h="3260725">
                <a:tc>
                  <a:txBody>
                    <a:body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Ways to help:</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Attempt to determine which language they speak</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Utilize the unit translator iPads or (in a pinch) Google Translate</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Escort them to where they can wait or to the exam room</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Communicate with the tech, nurse and doctor team to ensure that the family has smooth transitions</a:t>
                      </a:r>
                    </a:p>
                  </a:txBody>
                  <a:tcPr/>
                </a:tc>
                <a:tc>
                  <a:txBody>
                    <a:body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Things that </a:t>
                      </a:r>
                      <a:r>
                        <a:rPr kumimoji="0" lang="en-US" sz="2000" b="1" i="0" u="sng" strike="noStrike" kern="1200" cap="none" spc="0" normalizeH="0" baseline="0" noProof="0" dirty="0">
                          <a:ln>
                            <a:noFill/>
                          </a:ln>
                          <a:solidFill>
                            <a:prstClr val="black"/>
                          </a:solidFill>
                          <a:effectLst/>
                          <a:uLnTx/>
                          <a:uFillTx/>
                          <a:latin typeface="Calibri" panose="020F0502020204030204"/>
                          <a:ea typeface="+mn-ea"/>
                          <a:cs typeface="+mn-cs"/>
                        </a:rPr>
                        <a:t>DO NOT </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help:</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Loud, slow talking AT them</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Pushing them to the side to take care of English-speaking people</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Assume they understand what they need to know (i.e., restroom locations, food, next steps)</a:t>
                      </a:r>
                    </a:p>
                  </a:txBody>
                  <a:tcPr/>
                </a:tc>
                <a:extLst>
                  <a:ext uri="{0D108BD9-81ED-4DB2-BD59-A6C34878D82A}">
                    <a16:rowId xmlns:a16="http://schemas.microsoft.com/office/drawing/2014/main" val="10001"/>
                  </a:ext>
                </a:extLst>
              </a:tr>
            </a:tbl>
          </a:graphicData>
        </a:graphic>
      </p:graphicFrame>
      <p:sp>
        <p:nvSpPr>
          <p:cNvPr id="3" name="Rectangle 2">
            <a:extLst>
              <a:ext uri="{FF2B5EF4-FFF2-40B4-BE49-F238E27FC236}">
                <a16:creationId xmlns:a16="http://schemas.microsoft.com/office/drawing/2014/main" id="{1A563CEB-9637-4F2E-85E9-538BDB200FB7}"/>
              </a:ext>
            </a:extLst>
          </p:cNvPr>
          <p:cNvSpPr/>
          <p:nvPr/>
        </p:nvSpPr>
        <p:spPr>
          <a:xfrm>
            <a:off x="2101987" y="342469"/>
            <a:ext cx="784798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CASE STUDY 1: GUIDELINES</a:t>
            </a:r>
          </a:p>
        </p:txBody>
      </p:sp>
    </p:spTree>
    <p:extLst>
      <p:ext uri="{BB962C8B-B14F-4D97-AF65-F5344CB8AC3E}">
        <p14:creationId xmlns:p14="http://schemas.microsoft.com/office/powerpoint/2010/main" val="363918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525AD-288F-4B31-9541-51CC3842274F}"/>
              </a:ext>
            </a:extLst>
          </p:cNvPr>
          <p:cNvSpPr>
            <a:spLocks noGrp="1"/>
          </p:cNvSpPr>
          <p:nvPr>
            <p:ph idx="1"/>
          </p:nvPr>
        </p:nvSpPr>
        <p:spPr>
          <a:xfrm>
            <a:off x="904239" y="2099945"/>
            <a:ext cx="10449559" cy="4686756"/>
          </a:xfrm>
        </p:spPr>
        <p:txBody>
          <a:bodyPr>
            <a:normAutofit/>
          </a:bodyPr>
          <a:lstStyle/>
          <a:p>
            <a:pPr marL="0" lvl="0" indent="0" algn="ctr">
              <a:lnSpc>
                <a:spcPct val="150000"/>
              </a:lnSpc>
              <a:buNone/>
            </a:pPr>
            <a:r>
              <a:rPr lang="en-US" sz="2000" b="1" dirty="0">
                <a:solidFill>
                  <a:prstClr val="black"/>
                </a:solidFill>
              </a:rPr>
              <a:t>You are in the exam space with a family doing vitals and your pre-check. This is the family’s 2</a:t>
            </a:r>
            <a:r>
              <a:rPr lang="en-US" sz="2000" b="1" baseline="30000" dirty="0">
                <a:solidFill>
                  <a:prstClr val="black"/>
                </a:solidFill>
              </a:rPr>
              <a:t>nd</a:t>
            </a:r>
            <a:r>
              <a:rPr lang="en-US" sz="2000" b="1" dirty="0">
                <a:solidFill>
                  <a:prstClr val="black"/>
                </a:solidFill>
              </a:rPr>
              <a:t> visit in 2 weeks. </a:t>
            </a:r>
          </a:p>
          <a:p>
            <a:pPr marL="0" lvl="0" indent="0" algn="ctr">
              <a:lnSpc>
                <a:spcPct val="150000"/>
              </a:lnSpc>
              <a:buNone/>
            </a:pPr>
            <a:r>
              <a:rPr lang="en-US" sz="1800" b="1" u="sng" dirty="0">
                <a:solidFill>
                  <a:prstClr val="black"/>
                </a:solidFill>
              </a:rPr>
              <a:t>Mom (</a:t>
            </a:r>
            <a:r>
              <a:rPr lang="en-US" sz="1800" b="1" i="1" u="sng" dirty="0">
                <a:solidFill>
                  <a:prstClr val="black"/>
                </a:solidFill>
              </a:rPr>
              <a:t>a Black woman</a:t>
            </a:r>
            <a:r>
              <a:rPr lang="en-US" sz="1800" b="1" u="sng" dirty="0">
                <a:solidFill>
                  <a:prstClr val="black"/>
                </a:solidFill>
              </a:rPr>
              <a:t>) said last time (not to you) that:  </a:t>
            </a:r>
          </a:p>
          <a:p>
            <a:pPr lvl="0" algn="ctr"/>
            <a:r>
              <a:rPr lang="en-US" sz="1800" b="1" dirty="0">
                <a:solidFill>
                  <a:prstClr val="black"/>
                </a:solidFill>
              </a:rPr>
              <a:t>She hates when people call her son “buddy”</a:t>
            </a:r>
          </a:p>
          <a:p>
            <a:pPr lvl="0" algn="ctr"/>
            <a:r>
              <a:rPr lang="en-US" sz="1800" b="1" dirty="0">
                <a:solidFill>
                  <a:prstClr val="black"/>
                </a:solidFill>
              </a:rPr>
              <a:t>She really hopes they get some good news because he really wants to get back to playing soccer.</a:t>
            </a:r>
          </a:p>
          <a:p>
            <a:pPr marL="0" lvl="0" indent="0" algn="ctr">
              <a:buNone/>
            </a:pPr>
            <a:endParaRPr lang="en-US" sz="1800" b="1" dirty="0">
              <a:solidFill>
                <a:prstClr val="black"/>
              </a:solidFill>
            </a:endParaRPr>
          </a:p>
          <a:p>
            <a:pPr marL="0" lvl="0" indent="0" algn="ctr">
              <a:buNone/>
            </a:pPr>
            <a:r>
              <a:rPr lang="en-US" sz="1800" b="1" dirty="0">
                <a:solidFill>
                  <a:prstClr val="black"/>
                </a:solidFill>
              </a:rPr>
              <a:t>You walk in and say, “Hey buddy. How are you today…” Mom is immediately upset. She explains she was just here last week (all the things above). You apologize. During your checks you hear mom calling her son ‘Bug’ and mention a soccer tournament coming up. </a:t>
            </a:r>
          </a:p>
          <a:p>
            <a:pPr marL="0" lvl="0" indent="0" algn="ctr">
              <a:buNone/>
            </a:pPr>
            <a:endParaRPr lang="en-US" sz="1800" b="1" dirty="0">
              <a:solidFill>
                <a:prstClr val="black"/>
              </a:solidFill>
            </a:endParaRPr>
          </a:p>
          <a:p>
            <a:pPr marL="0" lvl="0" indent="0" algn="ctr">
              <a:buNone/>
            </a:pPr>
            <a:r>
              <a:rPr lang="en-US" sz="1800" b="1" dirty="0">
                <a:solidFill>
                  <a:prstClr val="black"/>
                </a:solidFill>
              </a:rPr>
              <a:t>What are some things you can do to a) make a connection with the family and b) ensure that mom feels seen and heard </a:t>
            </a:r>
            <a:endParaRPr lang="en-US" sz="1800" dirty="0">
              <a:solidFill>
                <a:prstClr val="black"/>
              </a:solidFill>
            </a:endParaRPr>
          </a:p>
          <a:p>
            <a:endParaRPr lang="en-US" dirty="0"/>
          </a:p>
        </p:txBody>
      </p:sp>
      <p:sp>
        <p:nvSpPr>
          <p:cNvPr id="4" name="Rectangle 3">
            <a:extLst>
              <a:ext uri="{FF2B5EF4-FFF2-40B4-BE49-F238E27FC236}">
                <a16:creationId xmlns:a16="http://schemas.microsoft.com/office/drawing/2014/main" id="{30C2B86B-0316-4776-8D0A-8331789B2467}"/>
              </a:ext>
            </a:extLst>
          </p:cNvPr>
          <p:cNvSpPr/>
          <p:nvPr/>
        </p:nvSpPr>
        <p:spPr>
          <a:xfrm>
            <a:off x="239236" y="71299"/>
            <a:ext cx="11713527"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CASE STUDY 2:</a:t>
            </a:r>
          </a:p>
          <a:p>
            <a:pPr algn="ctr"/>
            <a:r>
              <a:rPr lang="en-US" sz="5400" b="0" cap="none" spc="0" dirty="0">
                <a:ln w="0"/>
                <a:solidFill>
                  <a:schemeClr val="accent1"/>
                </a:solidFill>
                <a:effectLst>
                  <a:outerShdw blurRad="38100" dist="25400" dir="5400000" algn="ctr" rotWithShape="0">
                    <a:srgbClr val="6E747A">
                      <a:alpha val="43000"/>
                    </a:srgbClr>
                  </a:outerShdw>
                </a:effectLst>
              </a:rPr>
              <a:t>ANGRY PATIENTS/GUARDIANS/FAMILIES</a:t>
            </a:r>
          </a:p>
        </p:txBody>
      </p:sp>
    </p:spTree>
    <p:extLst>
      <p:ext uri="{BB962C8B-B14F-4D97-AF65-F5344CB8AC3E}">
        <p14:creationId xmlns:p14="http://schemas.microsoft.com/office/powerpoint/2010/main" val="4019643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019204388"/>
              </p:ext>
            </p:extLst>
          </p:nvPr>
        </p:nvGraphicFramePr>
        <p:xfrm>
          <a:off x="2075668" y="2032564"/>
          <a:ext cx="8040664" cy="4170996"/>
        </p:xfrm>
        <a:graphic>
          <a:graphicData uri="http://schemas.openxmlformats.org/drawingml/2006/table">
            <a:tbl>
              <a:tblPr firstRow="1" bandRow="1">
                <a:tableStyleId>{5C22544A-7EE6-4342-B048-85BDC9FD1C3A}</a:tableStyleId>
              </a:tblPr>
              <a:tblGrid>
                <a:gridCol w="4020332">
                  <a:extLst>
                    <a:ext uri="{9D8B030D-6E8A-4147-A177-3AD203B41FA5}">
                      <a16:colId xmlns:a16="http://schemas.microsoft.com/office/drawing/2014/main" val="20000"/>
                    </a:ext>
                  </a:extLst>
                </a:gridCol>
                <a:gridCol w="4020332">
                  <a:extLst>
                    <a:ext uri="{9D8B030D-6E8A-4147-A177-3AD203B41FA5}">
                      <a16:colId xmlns:a16="http://schemas.microsoft.com/office/drawing/2014/main" val="20001"/>
                    </a:ext>
                  </a:extLst>
                </a:gridCol>
              </a:tblGrid>
              <a:tr h="1014229">
                <a:tc gridSpan="2">
                  <a:txBody>
                    <a:bodyPr/>
                    <a:lstStyle/>
                    <a:p>
                      <a:r>
                        <a:rPr lang="en-US" sz="2000" dirty="0"/>
                        <a:t>Angry Parents/Guardians/Families</a:t>
                      </a:r>
                      <a:endParaRPr lang="en-US" sz="2000" baseline="0" dirty="0"/>
                    </a:p>
                    <a:p>
                      <a:r>
                        <a:rPr lang="en-US" sz="1700" baseline="0" dirty="0"/>
                        <a:t>Fear, Frustration, and FEAR</a:t>
                      </a:r>
                      <a:endParaRPr lang="en-US" sz="1700" dirty="0"/>
                    </a:p>
                  </a:txBody>
                  <a:tcPr/>
                </a:tc>
                <a:tc hMerge="1">
                  <a:txBody>
                    <a:bodyPr/>
                    <a:lstStyle/>
                    <a:p>
                      <a:endParaRPr lang="en-US" dirty="0"/>
                    </a:p>
                  </a:txBody>
                  <a:tcPr/>
                </a:tc>
                <a:extLst>
                  <a:ext uri="{0D108BD9-81ED-4DB2-BD59-A6C34878D82A}">
                    <a16:rowId xmlns:a16="http://schemas.microsoft.com/office/drawing/2014/main" val="10000"/>
                  </a:ext>
                </a:extLst>
              </a:tr>
              <a:tr h="3156767">
                <a:tc>
                  <a:txBody>
                    <a:body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Ways to help:</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1600" b="1" i="0" u="sng"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prstClr val="black"/>
                          </a:solidFill>
                          <a:effectLst/>
                          <a:uLnTx/>
                          <a:uFillTx/>
                          <a:latin typeface="Calibri" panose="020F0502020204030204"/>
                          <a:ea typeface="+mn-ea"/>
                          <a:cs typeface="+mn-cs"/>
                        </a:rPr>
                        <a:t>Step 1</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Take yourself out of it</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prstClr val="black"/>
                          </a:solidFill>
                          <a:effectLst/>
                          <a:uLnTx/>
                          <a:uFillTx/>
                          <a:latin typeface="Calibri" panose="020F0502020204030204"/>
                          <a:ea typeface="+mn-ea"/>
                          <a:cs typeface="+mn-cs"/>
                        </a:rPr>
                        <a:t>Step 2</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Apologize and Acknowledge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prstClr val="black"/>
                          </a:solidFill>
                          <a:effectLst/>
                          <a:uLnTx/>
                          <a:uFillTx/>
                          <a:latin typeface="Calibri" panose="020F0502020204030204"/>
                          <a:ea typeface="+mn-ea"/>
                          <a:cs typeface="+mn-cs"/>
                        </a:rPr>
                        <a:t>Step 3</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Refocus the family on the here and now</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prstClr val="black"/>
                          </a:solidFill>
                          <a:effectLst/>
                          <a:uLnTx/>
                          <a:uFillTx/>
                          <a:latin typeface="Calibri" panose="020F0502020204030204"/>
                          <a:ea typeface="+mn-ea"/>
                          <a:cs typeface="+mn-cs"/>
                        </a:rPr>
                        <a:t>Step 4:</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Commit to connect</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P.A.U.S.E.</a:t>
                      </a:r>
                    </a:p>
                  </a:txBody>
                  <a:tcPr/>
                </a:tc>
                <a:tc>
                  <a:txBody>
                    <a:body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Things to remember:</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Historical Context Matters</a:t>
                      </a: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&amp;</a:t>
                      </a: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It’s never about what it’s about. </a:t>
                      </a:r>
                    </a:p>
                  </a:txBody>
                  <a:tcPr/>
                </a:tc>
                <a:extLst>
                  <a:ext uri="{0D108BD9-81ED-4DB2-BD59-A6C34878D82A}">
                    <a16:rowId xmlns:a16="http://schemas.microsoft.com/office/drawing/2014/main" val="10001"/>
                  </a:ext>
                </a:extLst>
              </a:tr>
            </a:tbl>
          </a:graphicData>
        </a:graphic>
      </p:graphicFrame>
      <p:sp>
        <p:nvSpPr>
          <p:cNvPr id="3" name="Rectangle 2">
            <a:extLst>
              <a:ext uri="{FF2B5EF4-FFF2-40B4-BE49-F238E27FC236}">
                <a16:creationId xmlns:a16="http://schemas.microsoft.com/office/drawing/2014/main" id="{8553922B-7040-4862-A7AE-8C2FCCA3881A}"/>
              </a:ext>
            </a:extLst>
          </p:cNvPr>
          <p:cNvSpPr/>
          <p:nvPr/>
        </p:nvSpPr>
        <p:spPr>
          <a:xfrm>
            <a:off x="2101987" y="460802"/>
            <a:ext cx="784798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CASE STUDY 2: GUIDELINES</a:t>
            </a:r>
          </a:p>
        </p:txBody>
      </p:sp>
    </p:spTree>
    <p:extLst>
      <p:ext uri="{BB962C8B-B14F-4D97-AF65-F5344CB8AC3E}">
        <p14:creationId xmlns:p14="http://schemas.microsoft.com/office/powerpoint/2010/main" val="3511602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743942"/>
            <a:ext cx="10972800" cy="4301419"/>
          </a:xfrm>
        </p:spPr>
        <p:txBody>
          <a:bodyPr>
            <a:normAutofit fontScale="92500"/>
          </a:bodyPr>
          <a:lstStyle/>
          <a:p>
            <a:pPr marL="0" indent="0" algn="ctr">
              <a:lnSpc>
                <a:spcPct val="150000"/>
              </a:lnSpc>
              <a:buNone/>
            </a:pPr>
            <a:r>
              <a:rPr lang="en-US" sz="1800" b="1" dirty="0"/>
              <a:t>Family approaches the desk to sign in for their appointment. </a:t>
            </a:r>
          </a:p>
          <a:p>
            <a:pPr marL="0" indent="0" algn="ctr">
              <a:lnSpc>
                <a:spcPct val="150000"/>
              </a:lnSpc>
              <a:buNone/>
            </a:pPr>
            <a:r>
              <a:rPr lang="en-US" sz="1800" b="1" u="sng" dirty="0"/>
              <a:t>There are 3 people behind the desk:</a:t>
            </a:r>
          </a:p>
          <a:p>
            <a:pPr algn="ctr"/>
            <a:r>
              <a:rPr lang="en-US" sz="1600" b="1" dirty="0"/>
              <a:t>One person (a Black woman) is on the phone, having what seems to be a personal conversation.</a:t>
            </a:r>
          </a:p>
          <a:p>
            <a:pPr algn="ctr"/>
            <a:r>
              <a:rPr lang="en-US" sz="1600" b="1" dirty="0"/>
              <a:t>Another person (young woman) is looking at something on the computer. </a:t>
            </a:r>
          </a:p>
          <a:p>
            <a:pPr algn="ctr"/>
            <a:r>
              <a:rPr lang="en-US" sz="1600" b="1" dirty="0"/>
              <a:t>The other person (</a:t>
            </a:r>
            <a:r>
              <a:rPr lang="en-US" sz="1600" b="1" dirty="0" err="1"/>
              <a:t>LatinX</a:t>
            </a:r>
            <a:r>
              <a:rPr lang="en-US" sz="1600" b="1" dirty="0"/>
              <a:t>) is rummaging through a drawer. </a:t>
            </a:r>
          </a:p>
          <a:p>
            <a:pPr marL="0" indent="0" algn="ctr">
              <a:lnSpc>
                <a:spcPct val="150000"/>
              </a:lnSpc>
              <a:buNone/>
            </a:pPr>
            <a:r>
              <a:rPr lang="en-US" sz="1800" b="1" dirty="0"/>
              <a:t>The family (rural, white), after a 2-hour drive, is standing at the desk for 5 minutes before anyone acknowledges them. When they are acknowledged it’s by the person on the phone, who never stops their conversation and is just pointing at things for the parent to do. </a:t>
            </a:r>
            <a:r>
              <a:rPr lang="en-US" sz="1800" b="1" dirty="0">
                <a:latin typeface="Arial" panose="020B0604020202020204" pitchFamily="34" charset="0"/>
                <a:cs typeface="Arial" panose="020B0604020202020204" pitchFamily="34" charset="0"/>
              </a:rPr>
              <a:t>Mom is flustered/frustrated. The patient is crying and screaming that they are hungry. </a:t>
            </a:r>
            <a:r>
              <a:rPr lang="en-US" sz="1800" b="1" dirty="0"/>
              <a:t>The person on the phone sighs loudly, tells mom they are checked in, and to have a seat. They have driven 2 hours to get here on time and the </a:t>
            </a:r>
            <a:r>
              <a:rPr lang="en-US" sz="1800" b="1" dirty="0">
                <a:latin typeface="Arial" panose="020B0604020202020204" pitchFamily="34" charset="0"/>
                <a:cs typeface="Arial" panose="020B0604020202020204" pitchFamily="34" charset="0"/>
              </a:rPr>
              <a:t>appointment is now 25 minutes behind. Mom is livid…</a:t>
            </a:r>
            <a:endParaRPr lang="en-US" sz="2000" dirty="0">
              <a:latin typeface="Arial" panose="020B0604020202020204" pitchFamily="34" charset="0"/>
              <a:cs typeface="Arial" panose="020B0604020202020204" pitchFamily="34" charset="0"/>
            </a:endParaRPr>
          </a:p>
          <a:p>
            <a:pPr marL="457200" indent="-457200" algn="ctr">
              <a:buFont typeface="+mj-lt"/>
              <a:buAutoNum type="arabicPeriod"/>
            </a:pPr>
            <a:endParaRPr lang="en-US" b="1" dirty="0">
              <a:latin typeface="Tw Cen MT" panose="020B0602020104020603" pitchFamily="34" charset="0"/>
            </a:endParaRPr>
          </a:p>
        </p:txBody>
      </p:sp>
      <p:sp>
        <p:nvSpPr>
          <p:cNvPr id="4" name="Rectangle 3">
            <a:extLst>
              <a:ext uri="{FF2B5EF4-FFF2-40B4-BE49-F238E27FC236}">
                <a16:creationId xmlns:a16="http://schemas.microsoft.com/office/drawing/2014/main" id="{DFEA54E0-6AC0-44E6-9864-10B3230B5C8C}"/>
              </a:ext>
            </a:extLst>
          </p:cNvPr>
          <p:cNvSpPr/>
          <p:nvPr/>
        </p:nvSpPr>
        <p:spPr>
          <a:xfrm>
            <a:off x="1898508" y="253314"/>
            <a:ext cx="8394990" cy="2585323"/>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CASE STUDY 3: </a:t>
            </a:r>
          </a:p>
          <a:p>
            <a:pPr algn="ctr"/>
            <a:r>
              <a:rPr lang="en-US" sz="5400" b="1" i="1" u="sng" cap="none" spc="0" dirty="0">
                <a:ln w="0"/>
                <a:solidFill>
                  <a:schemeClr val="accent1"/>
                </a:solidFill>
                <a:effectLst>
                  <a:outerShdw blurRad="38100" dist="25400" dir="5400000" algn="ctr" rotWithShape="0">
                    <a:srgbClr val="6E747A">
                      <a:alpha val="43000"/>
                    </a:srgbClr>
                  </a:outerShdw>
                </a:effectLst>
              </a:rPr>
              <a:t>PERCEPTION</a:t>
            </a:r>
            <a:r>
              <a:rPr lang="en-US" sz="5400" b="0" cap="none" spc="0" dirty="0">
                <a:ln w="0"/>
                <a:solidFill>
                  <a:schemeClr val="accent1"/>
                </a:solidFill>
                <a:effectLst>
                  <a:outerShdw blurRad="38100" dist="25400" dir="5400000" algn="ctr" rotWithShape="0">
                    <a:srgbClr val="6E747A">
                      <a:alpha val="43000"/>
                    </a:srgbClr>
                  </a:outerShdw>
                </a:effectLst>
              </a:rPr>
              <a:t> OF </a:t>
            </a:r>
          </a:p>
          <a:p>
            <a:pPr algn="ctr"/>
            <a:r>
              <a:rPr lang="en-US" sz="5400" b="0" cap="none" spc="0" dirty="0">
                <a:ln w="0"/>
                <a:solidFill>
                  <a:schemeClr val="accent1"/>
                </a:solidFill>
                <a:effectLst>
                  <a:outerShdw blurRad="38100" dist="25400" dir="5400000" algn="ctr" rotWithShape="0">
                    <a:srgbClr val="6E747A">
                      <a:alpha val="43000"/>
                    </a:srgbClr>
                  </a:outerShdw>
                </a:effectLst>
              </a:rPr>
              <a:t>UNPROFESSIONAL BEHAVIOR</a:t>
            </a:r>
          </a:p>
        </p:txBody>
      </p:sp>
    </p:spTree>
    <p:extLst>
      <p:ext uri="{BB962C8B-B14F-4D97-AF65-F5344CB8AC3E}">
        <p14:creationId xmlns:p14="http://schemas.microsoft.com/office/powerpoint/2010/main" val="3471908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4224361932"/>
              </p:ext>
            </p:extLst>
          </p:nvPr>
        </p:nvGraphicFramePr>
        <p:xfrm>
          <a:off x="2623751" y="1300742"/>
          <a:ext cx="6944498" cy="5059425"/>
        </p:xfrm>
        <a:graphic>
          <a:graphicData uri="http://schemas.openxmlformats.org/drawingml/2006/table">
            <a:tbl>
              <a:tblPr firstRow="1" bandRow="1">
                <a:tableStyleId>{5C22544A-7EE6-4342-B048-85BDC9FD1C3A}</a:tableStyleId>
              </a:tblPr>
              <a:tblGrid>
                <a:gridCol w="3472249">
                  <a:extLst>
                    <a:ext uri="{9D8B030D-6E8A-4147-A177-3AD203B41FA5}">
                      <a16:colId xmlns:a16="http://schemas.microsoft.com/office/drawing/2014/main" val="20000"/>
                    </a:ext>
                  </a:extLst>
                </a:gridCol>
                <a:gridCol w="3472249">
                  <a:extLst>
                    <a:ext uri="{9D8B030D-6E8A-4147-A177-3AD203B41FA5}">
                      <a16:colId xmlns:a16="http://schemas.microsoft.com/office/drawing/2014/main" val="20001"/>
                    </a:ext>
                  </a:extLst>
                </a:gridCol>
              </a:tblGrid>
              <a:tr h="910081">
                <a:tc gridSpan="2">
                  <a:txBody>
                    <a:bodyPr/>
                    <a:lstStyle/>
                    <a:p>
                      <a:r>
                        <a:rPr lang="en-US" sz="2000" baseline="0" dirty="0"/>
                        <a:t>Perception of Unprofessional Behavior</a:t>
                      </a:r>
                    </a:p>
                    <a:p>
                      <a:r>
                        <a:rPr lang="en-US" sz="1700" baseline="0" dirty="0"/>
                        <a:t>Fear, Bias, Feeling ignored, disrespected or dismissed </a:t>
                      </a:r>
                      <a:endParaRPr lang="en-US" sz="1700" dirty="0"/>
                    </a:p>
                  </a:txBody>
                  <a:tcPr/>
                </a:tc>
                <a:tc hMerge="1">
                  <a:txBody>
                    <a:bodyPr/>
                    <a:lstStyle/>
                    <a:p>
                      <a:endParaRPr lang="en-US" dirty="0"/>
                    </a:p>
                  </a:txBody>
                  <a:tcPr/>
                </a:tc>
                <a:extLst>
                  <a:ext uri="{0D108BD9-81ED-4DB2-BD59-A6C34878D82A}">
                    <a16:rowId xmlns:a16="http://schemas.microsoft.com/office/drawing/2014/main" val="10000"/>
                  </a:ext>
                </a:extLst>
              </a:tr>
              <a:tr h="2759877">
                <a:tc>
                  <a:txBody>
                    <a:body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Here is the reality of what was happening:</a:t>
                      </a:r>
                    </a:p>
                    <a:p>
                      <a:pPr marL="285750" marR="0" lvl="0" indent="-2857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The woman on the phone was actually talking to a parent having a break down about her child in crisis and is trying to comfort her and find resources for that mom.</a:t>
                      </a:r>
                    </a:p>
                    <a:p>
                      <a:pPr marL="285750" marR="0" lvl="0" indent="-2857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The woman on the computer is trying to coordinate a transfer for a clinic patient that needs to be admitted but the floor is full. </a:t>
                      </a:r>
                    </a:p>
                    <a:p>
                      <a:pPr marL="285750" marR="0" lvl="0" indent="-2857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The person looking through the drawer is looking for something…who knows </a:t>
                      </a:r>
                    </a:p>
                  </a:txBody>
                  <a:tcPr/>
                </a:tc>
                <a:tc>
                  <a:txBody>
                    <a:body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Things to consider:</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identities of the people involved.</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Perception is reality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If the shoe was on the foot and you had just driven 2 hours with a screaming child, in the rain, hit traffic, couldn’t find parking, waited in the screening line and were met with:</a:t>
                      </a:r>
                    </a:p>
                    <a:p>
                      <a:pPr marL="628650" marR="0" lvl="1"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An inattentive staff</a:t>
                      </a:r>
                    </a:p>
                    <a:p>
                      <a:pPr marL="628650" marR="0" lvl="1"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 packed waiting room</a:t>
                      </a:r>
                    </a:p>
                    <a:p>
                      <a:pPr marL="628650" marR="0" lvl="1"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And appointments running behind with no communication</a:t>
                      </a:r>
                    </a:p>
                    <a:p>
                      <a:pPr marL="457200" marR="0" lvl="1"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If you knew what was </a:t>
                      </a:r>
                      <a:r>
                        <a:rPr kumimoji="0" lang="en-US" sz="1600" b="1" i="1" u="none" strike="noStrike" kern="1200" cap="none" spc="0" normalizeH="0" baseline="0" noProof="0" dirty="0">
                          <a:ln>
                            <a:noFill/>
                          </a:ln>
                          <a:solidFill>
                            <a:prstClr val="black"/>
                          </a:solidFill>
                          <a:effectLst/>
                          <a:uLnTx/>
                          <a:uFillTx/>
                          <a:latin typeface="Calibri" panose="020F0502020204030204"/>
                          <a:ea typeface="+mn-ea"/>
                          <a:cs typeface="+mn-cs"/>
                        </a:rPr>
                        <a:t>actually happening</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would it matter to you?</a:t>
                      </a:r>
                    </a:p>
                  </a:txBody>
                  <a:tcPr/>
                </a:tc>
                <a:extLst>
                  <a:ext uri="{0D108BD9-81ED-4DB2-BD59-A6C34878D82A}">
                    <a16:rowId xmlns:a16="http://schemas.microsoft.com/office/drawing/2014/main" val="10001"/>
                  </a:ext>
                </a:extLst>
              </a:tr>
            </a:tbl>
          </a:graphicData>
        </a:graphic>
      </p:graphicFrame>
      <p:sp>
        <p:nvSpPr>
          <p:cNvPr id="3" name="Rectangle 2">
            <a:extLst>
              <a:ext uri="{FF2B5EF4-FFF2-40B4-BE49-F238E27FC236}">
                <a16:creationId xmlns:a16="http://schemas.microsoft.com/office/drawing/2014/main" id="{55136745-466E-41DA-A51C-D8F72D3751E2}"/>
              </a:ext>
            </a:extLst>
          </p:cNvPr>
          <p:cNvSpPr/>
          <p:nvPr/>
        </p:nvSpPr>
        <p:spPr>
          <a:xfrm>
            <a:off x="2172009" y="134276"/>
            <a:ext cx="784798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CASE STUDY 3: GUIDELINES</a:t>
            </a:r>
          </a:p>
        </p:txBody>
      </p:sp>
    </p:spTree>
    <p:extLst>
      <p:ext uri="{BB962C8B-B14F-4D97-AF65-F5344CB8AC3E}">
        <p14:creationId xmlns:p14="http://schemas.microsoft.com/office/powerpoint/2010/main" val="150069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85537C-1C67-43ED-8304-8A9546C792F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2500" y1="43404" x2="22500" y2="43404"/>
                        <a14:foregroundMark x1="28214" y1="52340" x2="28214" y2="52340"/>
                        <a14:foregroundMark x1="26071" y1="41702" x2="26071" y2="41702"/>
                        <a14:foregroundMark x1="29643" y1="40000" x2="29643" y2="40000"/>
                        <a14:foregroundMark x1="34643" y1="43830" x2="34643" y2="43830"/>
                        <a14:foregroundMark x1="34643" y1="57872" x2="34643" y2="57872"/>
                        <a14:foregroundMark x1="18393" y1="39149" x2="18393" y2="39149"/>
                        <a14:foregroundMark x1="22500" y1="36170" x2="22500" y2="36170"/>
                        <a14:foregroundMark x1="29286" y1="31064" x2="29286" y2="31064"/>
                        <a14:foregroundMark x1="35357" y1="36596" x2="35357" y2="36596"/>
                        <a14:foregroundMark x1="36786" y1="30638" x2="36786" y2="29787"/>
                        <a14:foregroundMark x1="33571" y1="27660" x2="33571" y2="27660"/>
                        <a14:foregroundMark x1="27321" y1="28085" x2="26786" y2="28511"/>
                        <a14:foregroundMark x1="21071" y1="24681" x2="21071" y2="24681"/>
                        <a14:foregroundMark x1="23393" y1="21702" x2="23393" y2="21702"/>
                        <a14:foregroundMark x1="20714" y1="20426" x2="20714" y2="20426"/>
                        <a14:foregroundMark x1="17857" y1="19574" x2="17857" y2="19574"/>
                        <a14:foregroundMark x1="17143" y1="24681" x2="17857" y2="26809"/>
                        <a14:foregroundMark x1="19643" y1="55319" x2="19643" y2="55319"/>
                        <a14:foregroundMark x1="22679" y1="61702" x2="22679" y2="61702"/>
                        <a14:foregroundMark x1="19821" y1="43830" x2="19821" y2="43830"/>
                        <a14:foregroundMark x1="16429" y1="54468" x2="16429" y2="54468"/>
                        <a14:foregroundMark x1="20714" y1="72766" x2="20714" y2="72766"/>
                        <a14:foregroundMark x1="28571" y1="73191" x2="28571" y2="73191"/>
                        <a14:foregroundMark x1="37321" y1="66809" x2="37500" y2="65957"/>
                        <a14:foregroundMark x1="38036" y1="70213" x2="38036" y2="70213"/>
                        <a14:foregroundMark x1="29821" y1="37872" x2="29821" y2="37872"/>
                        <a14:foregroundMark x1="33571" y1="38723" x2="33571" y2="38723"/>
                        <a14:foregroundMark x1="35714" y1="51489" x2="35714" y2="51489"/>
                        <a14:foregroundMark x1="33750" y1="63830" x2="33750" y2="63830"/>
                        <a14:foregroundMark x1="31607" y1="65957" x2="31607" y2="65957"/>
                        <a14:foregroundMark x1="25357" y1="59149" x2="25357" y2="59149"/>
                        <a14:foregroundMark x1="13393" y1="37021" x2="13393" y2="37021"/>
                        <a14:foregroundMark x1="14643" y1="50213" x2="14643" y2="50213"/>
                        <a14:foregroundMark x1="27500" y1="20426" x2="27500" y2="20426"/>
                        <a14:foregroundMark x1="28214" y1="17872" x2="28214" y2="17872"/>
                        <a14:foregroundMark x1="26429" y1="16170" x2="26429" y2="16170"/>
                        <a14:foregroundMark x1="21250" y1="17447" x2="21250" y2="17447"/>
                        <a14:foregroundMark x1="22679" y1="15745" x2="22679" y2="15745"/>
                        <a14:foregroundMark x1="26071" y1="14894" x2="26071" y2="14894"/>
                        <a14:foregroundMark x1="24821" y1="15745" x2="24821" y2="15745"/>
                        <a14:foregroundMark x1="23393" y1="16170" x2="23393" y2="16170"/>
                        <a14:foregroundMark x1="21071" y1="17872" x2="21071" y2="17872"/>
                        <a14:foregroundMark x1="20536" y1="16596" x2="20536" y2="16596"/>
                        <a14:foregroundMark x1="22143" y1="16170" x2="22143" y2="16170"/>
                        <a14:foregroundMark x1="21250" y1="16596" x2="21250" y2="16596"/>
                        <a14:foregroundMark x1="24286" y1="16596" x2="24286" y2="16596"/>
                        <a14:foregroundMark x1="24286" y1="16170" x2="24286" y2="16170"/>
                        <a14:foregroundMark x1="26429" y1="15745" x2="26429" y2="15745"/>
                        <a14:foregroundMark x1="25536" y1="15319" x2="25536" y2="15319"/>
                        <a14:foregroundMark x1="27500" y1="15319" x2="27500" y2="15319"/>
                        <a14:foregroundMark x1="22143" y1="70638" x2="22143" y2="70638"/>
                        <a14:foregroundMark x1="66607" y1="40000" x2="66607" y2="40000"/>
                        <a14:foregroundMark x1="62679" y1="45106" x2="62679" y2="45106"/>
                        <a14:foregroundMark x1="65357" y1="32766" x2="65357" y2="32766"/>
                        <a14:foregroundMark x1="65893" y1="42128" x2="65714" y2="43830"/>
                        <a14:foregroundMark x1="65714" y1="49362" x2="65714" y2="49362"/>
                        <a14:foregroundMark x1="65714" y1="54894" x2="66786" y2="56596"/>
                        <a14:foregroundMark x1="68929" y1="57447" x2="68929" y2="57447"/>
                        <a14:foregroundMark x1="71786" y1="53191" x2="71786" y2="53191"/>
                        <a14:foregroundMark x1="73393" y1="53191" x2="73393" y2="53191"/>
                        <a14:foregroundMark x1="78214" y1="53191" x2="78214" y2="53191"/>
                        <a14:foregroundMark x1="78750" y1="44255" x2="78750" y2="44255"/>
                        <a14:foregroundMark x1="75357" y1="39149" x2="75357" y2="39149"/>
                        <a14:foregroundMark x1="79821" y1="37447" x2="79821" y2="37447"/>
                        <a14:foregroundMark x1="82143" y1="44255" x2="82143" y2="44255"/>
                        <a14:foregroundMark x1="82679" y1="52340" x2="82679" y2="52340"/>
                        <a14:foregroundMark x1="81964" y1="27660" x2="81964" y2="27660"/>
                        <a14:foregroundMark x1="81071" y1="21277" x2="81071" y2="21277"/>
                        <a14:foregroundMark x1="77321" y1="20000" x2="77321" y2="20000"/>
                        <a14:foregroundMark x1="71786" y1="21277" x2="71786" y2="21277"/>
                        <a14:foregroundMark x1="71250" y1="19149" x2="72143" y2="19149"/>
                        <a14:foregroundMark x1="86964" y1="47660" x2="86964" y2="47660"/>
                        <a14:foregroundMark x1="84464" y1="70638" x2="84464" y2="70638"/>
                        <a14:foregroundMark x1="82500" y1="76170" x2="82500" y2="76170"/>
                        <a14:foregroundMark x1="78571" y1="79574" x2="78571" y2="79574"/>
                        <a14:foregroundMark x1="72500" y1="74043" x2="72500" y2="74043"/>
                        <a14:foregroundMark x1="85893" y1="49787" x2="85893" y2="49787"/>
                        <a14:foregroundMark x1="86250" y1="39149" x2="86250" y2="39149"/>
                        <a14:foregroundMark x1="70357" y1="42979" x2="70357" y2="42979"/>
                        <a14:foregroundMark x1="72143" y1="40000" x2="72143" y2="40000"/>
                        <a14:foregroundMark x1="71429" y1="38723" x2="71429" y2="38723"/>
                        <a14:foregroundMark x1="73571" y1="51064" x2="73571" y2="51064"/>
                        <a14:foregroundMark x1="75893" y1="63404" x2="75893" y2="63404"/>
                        <a14:foregroundMark x1="75179" y1="18298" x2="75179" y2="18298"/>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824059" y="1636310"/>
            <a:ext cx="8543882" cy="3585379"/>
          </a:xfrm>
          <a:prstGeom prst="rect">
            <a:avLst/>
          </a:prstGeom>
          <a:ln>
            <a:noFill/>
          </a:ln>
        </p:spPr>
      </p:pic>
    </p:spTree>
    <p:extLst>
      <p:ext uri="{BB962C8B-B14F-4D97-AF65-F5344CB8AC3E}">
        <p14:creationId xmlns:p14="http://schemas.microsoft.com/office/powerpoint/2010/main" val="2521013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383" y="1388706"/>
            <a:ext cx="11293231" cy="5078313"/>
          </a:xfrm>
          <a:prstGeom prst="rect">
            <a:avLst/>
          </a:prstGeom>
          <a:noFill/>
        </p:spPr>
        <p:txBody>
          <a:bodyPr wrap="square" rtlCol="0">
            <a:spAutoFit/>
          </a:bodyPr>
          <a:lstStyle/>
          <a:p>
            <a:pPr marL="285750" indent="-285750" defTabSz="457200">
              <a:buFont typeface="Arial" panose="020B0604020202020204" pitchFamily="34" charset="0"/>
              <a:buChar char="•"/>
            </a:pPr>
            <a:r>
              <a:rPr lang="en-US" sz="2800" dirty="0">
                <a:solidFill>
                  <a:srgbClr val="58595B"/>
                </a:solidFill>
              </a:rPr>
              <a:t>Respect</a:t>
            </a:r>
          </a:p>
          <a:p>
            <a:pPr marL="742950" lvl="1" indent="-285750" defTabSz="457200">
              <a:buFont typeface="Arial" panose="020B0604020202020204" pitchFamily="34" charset="0"/>
              <a:buChar char="•"/>
            </a:pPr>
            <a:r>
              <a:rPr lang="en-US" sz="2000" dirty="0">
                <a:solidFill>
                  <a:srgbClr val="58595B"/>
                </a:solidFill>
              </a:rPr>
              <a:t>Open minded. No speaking over one another. Speak kindly. Assume good intention. </a:t>
            </a:r>
            <a:r>
              <a:rPr lang="en-US" sz="2000" b="1" u="sng" dirty="0">
                <a:solidFill>
                  <a:schemeClr val="accent1"/>
                </a:solidFill>
              </a:rPr>
              <a:t>Work and issue, not a person.</a:t>
            </a:r>
          </a:p>
          <a:p>
            <a:pPr marL="285750" indent="-285750" defTabSz="457200">
              <a:buFont typeface="Arial" panose="020B0604020202020204" pitchFamily="34" charset="0"/>
              <a:buChar char="•"/>
            </a:pPr>
            <a:r>
              <a:rPr lang="en-US" sz="2800" dirty="0">
                <a:solidFill>
                  <a:srgbClr val="58595B"/>
                </a:solidFill>
              </a:rPr>
              <a:t>Take Responsibility</a:t>
            </a:r>
          </a:p>
          <a:p>
            <a:pPr marL="742950" lvl="1" indent="-285750" defTabSz="457200">
              <a:buFont typeface="Arial" panose="020B0604020202020204" pitchFamily="34" charset="0"/>
              <a:buChar char="•"/>
            </a:pPr>
            <a:r>
              <a:rPr lang="en-US" sz="2000" b="1" u="sng" dirty="0">
                <a:solidFill>
                  <a:schemeClr val="accent1"/>
                </a:solidFill>
              </a:rPr>
              <a:t>Speak in the “I.” </a:t>
            </a:r>
            <a:r>
              <a:rPr lang="en-US" sz="2000" dirty="0">
                <a:solidFill>
                  <a:srgbClr val="58595B"/>
                </a:solidFill>
              </a:rPr>
              <a:t>Own your words. Follow through. It’s ok to have challenging conversations.</a:t>
            </a:r>
            <a:endParaRPr lang="en-US" sz="2800" dirty="0">
              <a:solidFill>
                <a:srgbClr val="58595B"/>
              </a:solidFill>
            </a:endParaRPr>
          </a:p>
          <a:p>
            <a:pPr marL="285750" indent="-285750" defTabSz="457200">
              <a:buFont typeface="Arial" panose="020B0604020202020204" pitchFamily="34" charset="0"/>
              <a:buChar char="•"/>
            </a:pPr>
            <a:r>
              <a:rPr lang="en-US" sz="2800" dirty="0">
                <a:solidFill>
                  <a:srgbClr val="58595B"/>
                </a:solidFill>
              </a:rPr>
              <a:t>Listen to Understand</a:t>
            </a:r>
          </a:p>
          <a:p>
            <a:pPr marL="742950" lvl="1" indent="-285750" defTabSz="457200">
              <a:buFont typeface="Arial" panose="020B0604020202020204" pitchFamily="34" charset="0"/>
              <a:buChar char="•"/>
            </a:pPr>
            <a:r>
              <a:rPr lang="en-US" sz="2000" b="1" u="sng" dirty="0">
                <a:solidFill>
                  <a:schemeClr val="accent1"/>
                </a:solidFill>
              </a:rPr>
              <a:t>Oops. Ouch. </a:t>
            </a:r>
            <a:r>
              <a:rPr lang="en-US" sz="2000" dirty="0">
                <a:solidFill>
                  <a:srgbClr val="58595B"/>
                </a:solidFill>
              </a:rPr>
              <a:t>Listen with the same passion you have for being heard.</a:t>
            </a:r>
            <a:r>
              <a:rPr lang="en-US" sz="2800" dirty="0">
                <a:solidFill>
                  <a:srgbClr val="58595B"/>
                </a:solidFill>
              </a:rPr>
              <a:t> </a:t>
            </a:r>
          </a:p>
          <a:p>
            <a:pPr marL="285750" indent="-285750" defTabSz="457200">
              <a:buFont typeface="Arial" panose="020B0604020202020204" pitchFamily="34" charset="0"/>
              <a:buChar char="•"/>
            </a:pPr>
            <a:r>
              <a:rPr lang="en-US" sz="2800" dirty="0">
                <a:solidFill>
                  <a:srgbClr val="58595B"/>
                </a:solidFill>
              </a:rPr>
              <a:t>Make Room for All Voices</a:t>
            </a:r>
          </a:p>
          <a:p>
            <a:pPr marL="742950" lvl="1" indent="-285750" defTabSz="457200">
              <a:buFont typeface="Arial" panose="020B0604020202020204" pitchFamily="34" charset="0"/>
              <a:buChar char="•"/>
            </a:pPr>
            <a:r>
              <a:rPr lang="en-US" sz="2000" b="1" dirty="0">
                <a:solidFill>
                  <a:schemeClr val="accent1"/>
                </a:solidFill>
              </a:rPr>
              <a:t>Lean In. Lean Out.</a:t>
            </a:r>
          </a:p>
          <a:p>
            <a:pPr marL="285750" indent="-285750" defTabSz="457200">
              <a:buFont typeface="Arial" panose="020B0604020202020204" pitchFamily="34" charset="0"/>
              <a:buChar char="•"/>
            </a:pPr>
            <a:r>
              <a:rPr lang="en-US" sz="2800" dirty="0">
                <a:solidFill>
                  <a:srgbClr val="58595B"/>
                </a:solidFill>
              </a:rPr>
              <a:t>Trust the Process</a:t>
            </a:r>
          </a:p>
          <a:p>
            <a:pPr marL="742950" lvl="1" indent="-285750" defTabSz="457200">
              <a:buFont typeface="Arial" panose="020B0604020202020204" pitchFamily="34" charset="0"/>
              <a:buChar char="•"/>
            </a:pPr>
            <a:r>
              <a:rPr lang="en-US" sz="2000" dirty="0">
                <a:solidFill>
                  <a:srgbClr val="58595B"/>
                </a:solidFill>
              </a:rPr>
              <a:t>Remember growth hurts. </a:t>
            </a:r>
            <a:r>
              <a:rPr lang="en-US" sz="2000" b="1" u="sng" dirty="0">
                <a:solidFill>
                  <a:schemeClr val="accent1"/>
                </a:solidFill>
              </a:rPr>
              <a:t>Get comfortable with being uncomfortable.</a:t>
            </a:r>
            <a:r>
              <a:rPr lang="en-US" sz="2800" b="1" u="sng" dirty="0">
                <a:solidFill>
                  <a:schemeClr val="accent1"/>
                </a:solidFill>
              </a:rPr>
              <a:t> </a:t>
            </a:r>
          </a:p>
          <a:p>
            <a:pPr marL="285750" indent="-285750" defTabSz="457200">
              <a:buFont typeface="Arial" panose="020B0604020202020204" pitchFamily="34" charset="0"/>
              <a:buChar char="•"/>
            </a:pPr>
            <a:r>
              <a:rPr lang="en-US" sz="2800" dirty="0">
                <a:solidFill>
                  <a:srgbClr val="58595B"/>
                </a:solidFill>
              </a:rPr>
              <a:t>Protect the Integrity of Stories</a:t>
            </a:r>
          </a:p>
          <a:p>
            <a:pPr marL="742950" lvl="1" indent="-285750" defTabSz="457200">
              <a:buFont typeface="Arial" panose="020B0604020202020204" pitchFamily="34" charset="0"/>
              <a:buChar char="•"/>
            </a:pPr>
            <a:r>
              <a:rPr lang="en-US" sz="2000" b="1" u="sng" dirty="0">
                <a:solidFill>
                  <a:schemeClr val="accent1"/>
                </a:solidFill>
              </a:rPr>
              <a:t>Vegas rules apply. What is shared here stays here and what is learned here leaves here.</a:t>
            </a:r>
          </a:p>
        </p:txBody>
      </p:sp>
      <p:sp>
        <p:nvSpPr>
          <p:cNvPr id="4" name="Rectangle 3">
            <a:extLst>
              <a:ext uri="{FF2B5EF4-FFF2-40B4-BE49-F238E27FC236}">
                <a16:creationId xmlns:a16="http://schemas.microsoft.com/office/drawing/2014/main" id="{A7DE44DF-C50D-40B4-89CA-CCA1E3AD8B91}"/>
              </a:ext>
            </a:extLst>
          </p:cNvPr>
          <p:cNvSpPr/>
          <p:nvPr/>
        </p:nvSpPr>
        <p:spPr>
          <a:xfrm>
            <a:off x="1055100" y="174819"/>
            <a:ext cx="1008179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COURAGEOUS SPACE AGREEMENT</a:t>
            </a:r>
          </a:p>
        </p:txBody>
      </p:sp>
    </p:spTree>
    <p:extLst>
      <p:ext uri="{BB962C8B-B14F-4D97-AF65-F5344CB8AC3E}">
        <p14:creationId xmlns:p14="http://schemas.microsoft.com/office/powerpoint/2010/main" val="560017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quot;No&quot; Symbol 4"/>
          <p:cNvSpPr/>
          <p:nvPr/>
        </p:nvSpPr>
        <p:spPr>
          <a:xfrm>
            <a:off x="3315768" y="1526877"/>
            <a:ext cx="4887953" cy="457482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itle 1"/>
          <p:cNvSpPr>
            <a:spLocks noGrp="1"/>
          </p:cNvSpPr>
          <p:nvPr>
            <p:ph type="title" idx="4294967295"/>
          </p:nvPr>
        </p:nvSpPr>
        <p:spPr>
          <a:xfrm>
            <a:off x="670219" y="3068162"/>
            <a:ext cx="10179050" cy="1492250"/>
          </a:xfrm>
        </p:spPr>
        <p:txBody>
          <a:bodyPr anchor="ctr">
            <a:normAutofit/>
          </a:bodyPr>
          <a:lstStyle/>
          <a:p>
            <a:pPr algn="ctr"/>
            <a:r>
              <a:rPr lang="en-US" sz="8000" dirty="0">
                <a:latin typeface="Roboto"/>
              </a:rPr>
              <a:t>Comfort zone</a:t>
            </a:r>
          </a:p>
        </p:txBody>
      </p:sp>
    </p:spTree>
    <p:extLst>
      <p:ext uri="{BB962C8B-B14F-4D97-AF65-F5344CB8AC3E}">
        <p14:creationId xmlns:p14="http://schemas.microsoft.com/office/powerpoint/2010/main" val="325250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learning edge&quot;"/>
          <p:cNvPicPr>
            <a:picLocks noGrp="1" noChangeAspect="1" noChangeArrowheads="1"/>
          </p:cNvPicPr>
          <p:nvPr>
            <p:ph idx="1"/>
          </p:nvPr>
        </p:nvPicPr>
        <p:blipFill>
          <a:blip r:embed="rId3">
            <a:extLst>
              <a:ext uri="{BEBA8EAE-BF5A-486C-A8C5-ECC9F3942E4B}">
                <a14:imgProps xmlns:a14="http://schemas.microsoft.com/office/drawing/2010/main">
                  <a14:imgLayer r:embed="rId4">
                    <a14:imgEffect>
                      <a14:backgroundRemoval t="0" b="99720" l="0" r="99429">
                        <a14:foregroundMark x1="32286" y1="18487" x2="32286" y2="18487"/>
                        <a14:foregroundMark x1="32286" y1="18487" x2="40571" y2="17927"/>
                        <a14:foregroundMark x1="60571" y1="17087" x2="60571" y2="17087"/>
                        <a14:foregroundMark x1="71143" y1="18487" x2="71143" y2="18487"/>
                        <a14:foregroundMark x1="75429" y1="22689" x2="75429" y2="22689"/>
                        <a14:foregroundMark x1="77143" y1="24090" x2="78000" y2="25210"/>
                        <a14:foregroundMark x1="82000" y1="33053" x2="82000" y2="33053"/>
                      </a14:backgroundRemoval>
                    </a14:imgEffect>
                  </a14:imgLayer>
                </a14:imgProps>
              </a:ext>
              <a:ext uri="{28A0092B-C50C-407E-A947-70E740481C1C}">
                <a14:useLocalDpi xmlns:a14="http://schemas.microsoft.com/office/drawing/2010/main" val="0"/>
              </a:ext>
            </a:extLst>
          </a:blip>
          <a:stretch>
            <a:fillRect/>
          </a:stretch>
        </p:blipFill>
        <p:spPr bwMode="auto">
          <a:xfrm>
            <a:off x="3302259" y="679212"/>
            <a:ext cx="5391740" cy="54995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63659E5-4F37-4812-9EC2-B4BB146FEACC}"/>
              </a:ext>
            </a:extLst>
          </p:cNvPr>
          <p:cNvSpPr/>
          <p:nvPr/>
        </p:nvSpPr>
        <p:spPr>
          <a:xfrm>
            <a:off x="361885" y="409456"/>
            <a:ext cx="2740239" cy="1754326"/>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Learning Zone</a:t>
            </a:r>
          </a:p>
        </p:txBody>
      </p:sp>
    </p:spTree>
    <p:extLst>
      <p:ext uri="{BB962C8B-B14F-4D97-AF65-F5344CB8AC3E}">
        <p14:creationId xmlns:p14="http://schemas.microsoft.com/office/powerpoint/2010/main" val="251772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ree Word Clip Art"/>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32638" y="200543"/>
            <a:ext cx="2830620" cy="32379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600337" y="642649"/>
            <a:ext cx="5099474" cy="1323439"/>
          </a:xfrm>
          <a:prstGeom prst="rect">
            <a:avLst/>
          </a:prstGeom>
          <a:noFill/>
        </p:spPr>
        <p:txBody>
          <a:bodyPr wrap="none" lIns="91440" tIns="45720" rIns="91440" bIns="45720">
            <a:spAutoFit/>
          </a:bodyPr>
          <a:lstStyle/>
          <a:p>
            <a:pPr algn="ctr"/>
            <a:r>
              <a:rPr lang="en-US" sz="80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Roboto"/>
              </a:rPr>
              <a:t>PHRASES</a:t>
            </a:r>
          </a:p>
        </p:txBody>
      </p:sp>
      <p:sp>
        <p:nvSpPr>
          <p:cNvPr id="6" name="Title 1"/>
          <p:cNvSpPr>
            <a:spLocks noGrp="1"/>
          </p:cNvSpPr>
          <p:nvPr>
            <p:ph type="title" idx="4294967295"/>
          </p:nvPr>
        </p:nvSpPr>
        <p:spPr>
          <a:xfrm>
            <a:off x="1247839" y="2771224"/>
            <a:ext cx="10179050" cy="1492250"/>
          </a:xfrm>
        </p:spPr>
        <p:txBody>
          <a:bodyPr/>
          <a:lstStyle/>
          <a:p>
            <a:pPr algn="ctr"/>
            <a:r>
              <a:rPr lang="en-US" sz="8000" b="1" dirty="0">
                <a:latin typeface="Roboto"/>
              </a:rPr>
              <a:t>TRIGGERS</a:t>
            </a:r>
            <a:endParaRPr lang="en-US" b="1" dirty="0">
              <a:latin typeface="Roboto"/>
            </a:endParaRPr>
          </a:p>
        </p:txBody>
      </p:sp>
      <p:sp>
        <p:nvSpPr>
          <p:cNvPr id="7" name="Rectangle 6"/>
          <p:cNvSpPr/>
          <p:nvPr/>
        </p:nvSpPr>
        <p:spPr>
          <a:xfrm>
            <a:off x="332638" y="4798112"/>
            <a:ext cx="5197833"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ACTIONS</a:t>
            </a:r>
          </a:p>
        </p:txBody>
      </p:sp>
      <p:pic>
        <p:nvPicPr>
          <p:cNvPr id="8" name="Picture 6" descr="Topics Button Clip Art - Clip Art Libr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640" y="4835287"/>
            <a:ext cx="4235249" cy="128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58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con&#10;&#10;Description automatically generated">
            <a:extLst>
              <a:ext uri="{FF2B5EF4-FFF2-40B4-BE49-F238E27FC236}">
                <a16:creationId xmlns:a16="http://schemas.microsoft.com/office/drawing/2014/main" id="{28706ECE-6867-4041-A1DC-00FB42E143D8}"/>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513416" y="1044317"/>
            <a:ext cx="3136012" cy="2636210"/>
          </a:xfrm>
        </p:spPr>
      </p:pic>
      <p:pic>
        <p:nvPicPr>
          <p:cNvPr id="7" name="Picture 6" descr="A picture containing text, plate, tableware, dishware&#10;&#10;Description automatically generated">
            <a:extLst>
              <a:ext uri="{FF2B5EF4-FFF2-40B4-BE49-F238E27FC236}">
                <a16:creationId xmlns:a16="http://schemas.microsoft.com/office/drawing/2014/main" id="{977D3F14-A367-4549-A185-C1452867884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14448" y="2341634"/>
            <a:ext cx="3147933" cy="3147933"/>
          </a:xfrm>
          <a:prstGeom prst="rect">
            <a:avLst/>
          </a:prstGeom>
        </p:spPr>
      </p:pic>
      <p:pic>
        <p:nvPicPr>
          <p:cNvPr id="18" name="Picture 17" descr="Icon&#10;&#10;Description automatically generated">
            <a:extLst>
              <a:ext uri="{FF2B5EF4-FFF2-40B4-BE49-F238E27FC236}">
                <a16:creationId xmlns:a16="http://schemas.microsoft.com/office/drawing/2014/main" id="{8FCC9074-2270-4752-BD1A-A16ABA321CD6}"/>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954838" y="316160"/>
            <a:ext cx="2632549" cy="2636210"/>
          </a:xfrm>
          <a:prstGeom prst="rect">
            <a:avLst/>
          </a:prstGeom>
        </p:spPr>
      </p:pic>
      <p:pic>
        <p:nvPicPr>
          <p:cNvPr id="20" name="Picture 19" descr="Icon&#10;&#10;Description automatically generated">
            <a:extLst>
              <a:ext uri="{FF2B5EF4-FFF2-40B4-BE49-F238E27FC236}">
                <a16:creationId xmlns:a16="http://schemas.microsoft.com/office/drawing/2014/main" id="{3F95FDDF-7370-4B04-91B3-C3DC222A15E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015374" y="3159658"/>
            <a:ext cx="2705831" cy="3209553"/>
          </a:xfrm>
          <a:prstGeom prst="rect">
            <a:avLst/>
          </a:prstGeom>
        </p:spPr>
      </p:pic>
      <p:pic>
        <p:nvPicPr>
          <p:cNvPr id="22" name="Picture 21" descr="Icon&#10;&#10;Description automatically generated">
            <a:extLst>
              <a:ext uri="{FF2B5EF4-FFF2-40B4-BE49-F238E27FC236}">
                <a16:creationId xmlns:a16="http://schemas.microsoft.com/office/drawing/2014/main" id="{3761636E-2665-46BC-8319-08D29FF38BAD}"/>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9099430" y="3159658"/>
            <a:ext cx="2905489" cy="2905489"/>
          </a:xfrm>
          <a:prstGeom prst="rect">
            <a:avLst/>
          </a:prstGeom>
        </p:spPr>
      </p:pic>
      <p:pic>
        <p:nvPicPr>
          <p:cNvPr id="24" name="Picture 23" descr="Icon&#10;&#10;Description automatically generated">
            <a:extLst>
              <a:ext uri="{FF2B5EF4-FFF2-40B4-BE49-F238E27FC236}">
                <a16:creationId xmlns:a16="http://schemas.microsoft.com/office/drawing/2014/main" id="{9E69F4F4-4A81-4AA0-A0E4-AB0E8A135483}"/>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3200606" y="4047471"/>
            <a:ext cx="2636210" cy="2636210"/>
          </a:xfrm>
          <a:prstGeom prst="rect">
            <a:avLst/>
          </a:prstGeom>
        </p:spPr>
      </p:pic>
      <p:sp>
        <p:nvSpPr>
          <p:cNvPr id="25" name="TextBox 24">
            <a:extLst>
              <a:ext uri="{FF2B5EF4-FFF2-40B4-BE49-F238E27FC236}">
                <a16:creationId xmlns:a16="http://schemas.microsoft.com/office/drawing/2014/main" id="{8A1C0D23-0B28-4254-8279-C0E95B66F366}"/>
              </a:ext>
            </a:extLst>
          </p:cNvPr>
          <p:cNvSpPr txBox="1"/>
          <p:nvPr/>
        </p:nvSpPr>
        <p:spPr>
          <a:xfrm>
            <a:off x="976076" y="3966619"/>
            <a:ext cx="2207286" cy="461665"/>
          </a:xfrm>
          <a:prstGeom prst="rect">
            <a:avLst/>
          </a:prstGeom>
          <a:noFill/>
        </p:spPr>
        <p:txBody>
          <a:bodyPr wrap="square" rtlCol="0">
            <a:spAutoFit/>
          </a:bodyPr>
          <a:lstStyle/>
          <a:p>
            <a:r>
              <a:rPr lang="en-US" sz="2400" b="1" dirty="0">
                <a:solidFill>
                  <a:schemeClr val="bg1"/>
                </a:solidFill>
              </a:rPr>
              <a:t>Experience</a:t>
            </a:r>
          </a:p>
        </p:txBody>
      </p:sp>
      <p:sp>
        <p:nvSpPr>
          <p:cNvPr id="26" name="TextBox 25">
            <a:extLst>
              <a:ext uri="{FF2B5EF4-FFF2-40B4-BE49-F238E27FC236}">
                <a16:creationId xmlns:a16="http://schemas.microsoft.com/office/drawing/2014/main" id="{8CA6A597-84F0-48A5-BE95-8B4E20733787}"/>
              </a:ext>
            </a:extLst>
          </p:cNvPr>
          <p:cNvSpPr txBox="1"/>
          <p:nvPr/>
        </p:nvSpPr>
        <p:spPr>
          <a:xfrm rot="21329740">
            <a:off x="3399900" y="2110802"/>
            <a:ext cx="1605520" cy="461665"/>
          </a:xfrm>
          <a:prstGeom prst="rect">
            <a:avLst/>
          </a:prstGeom>
          <a:noFill/>
        </p:spPr>
        <p:txBody>
          <a:bodyPr wrap="square" rtlCol="0">
            <a:spAutoFit/>
          </a:bodyPr>
          <a:lstStyle/>
          <a:p>
            <a:pPr algn="ctr"/>
            <a:r>
              <a:rPr lang="en-US" sz="2400" b="1" dirty="0">
                <a:solidFill>
                  <a:schemeClr val="bg1"/>
                </a:solidFill>
              </a:rPr>
              <a:t>Race</a:t>
            </a:r>
          </a:p>
        </p:txBody>
      </p:sp>
      <p:sp>
        <p:nvSpPr>
          <p:cNvPr id="27" name="TextBox 26">
            <a:extLst>
              <a:ext uri="{FF2B5EF4-FFF2-40B4-BE49-F238E27FC236}">
                <a16:creationId xmlns:a16="http://schemas.microsoft.com/office/drawing/2014/main" id="{B7632B18-6DF6-42A8-B4A5-CF38565D57A9}"/>
              </a:ext>
            </a:extLst>
          </p:cNvPr>
          <p:cNvSpPr txBox="1"/>
          <p:nvPr/>
        </p:nvSpPr>
        <p:spPr>
          <a:xfrm rot="773483">
            <a:off x="6459176" y="1554881"/>
            <a:ext cx="2036190" cy="461665"/>
          </a:xfrm>
          <a:prstGeom prst="rect">
            <a:avLst/>
          </a:prstGeom>
          <a:noFill/>
        </p:spPr>
        <p:txBody>
          <a:bodyPr wrap="square" rtlCol="0">
            <a:spAutoFit/>
          </a:bodyPr>
          <a:lstStyle/>
          <a:p>
            <a:r>
              <a:rPr lang="en-US" sz="2400" b="1" dirty="0">
                <a:solidFill>
                  <a:schemeClr val="bg1"/>
                </a:solidFill>
              </a:rPr>
              <a:t>Language</a:t>
            </a:r>
          </a:p>
        </p:txBody>
      </p:sp>
      <p:sp>
        <p:nvSpPr>
          <p:cNvPr id="28" name="TextBox 27">
            <a:extLst>
              <a:ext uri="{FF2B5EF4-FFF2-40B4-BE49-F238E27FC236}">
                <a16:creationId xmlns:a16="http://schemas.microsoft.com/office/drawing/2014/main" id="{CC4B7F91-F6D6-4540-B6EB-4E982F383F9F}"/>
              </a:ext>
            </a:extLst>
          </p:cNvPr>
          <p:cNvSpPr txBox="1"/>
          <p:nvPr/>
        </p:nvSpPr>
        <p:spPr>
          <a:xfrm>
            <a:off x="3837317" y="5135573"/>
            <a:ext cx="1362787" cy="461665"/>
          </a:xfrm>
          <a:prstGeom prst="rect">
            <a:avLst/>
          </a:prstGeom>
          <a:noFill/>
        </p:spPr>
        <p:txBody>
          <a:bodyPr wrap="square" rtlCol="0">
            <a:spAutoFit/>
          </a:bodyPr>
          <a:lstStyle/>
          <a:p>
            <a:pPr algn="ctr"/>
            <a:r>
              <a:rPr lang="en-US" sz="2400" b="1" dirty="0">
                <a:solidFill>
                  <a:schemeClr val="bg1"/>
                </a:solidFill>
              </a:rPr>
              <a:t>Skills</a:t>
            </a:r>
          </a:p>
        </p:txBody>
      </p:sp>
      <p:sp>
        <p:nvSpPr>
          <p:cNvPr id="30" name="TextBox 29">
            <a:extLst>
              <a:ext uri="{FF2B5EF4-FFF2-40B4-BE49-F238E27FC236}">
                <a16:creationId xmlns:a16="http://schemas.microsoft.com/office/drawing/2014/main" id="{6EB93671-E1BB-400C-B270-4F7624BCAECE}"/>
              </a:ext>
            </a:extLst>
          </p:cNvPr>
          <p:cNvSpPr txBox="1"/>
          <p:nvPr/>
        </p:nvSpPr>
        <p:spPr>
          <a:xfrm>
            <a:off x="9896171" y="4396767"/>
            <a:ext cx="1319753" cy="461665"/>
          </a:xfrm>
          <a:prstGeom prst="rect">
            <a:avLst/>
          </a:prstGeom>
          <a:noFill/>
        </p:spPr>
        <p:txBody>
          <a:bodyPr wrap="square" rtlCol="0">
            <a:spAutoFit/>
          </a:bodyPr>
          <a:lstStyle/>
          <a:p>
            <a:pPr algn="ctr"/>
            <a:r>
              <a:rPr lang="en-US" sz="2400" b="1" dirty="0">
                <a:solidFill>
                  <a:schemeClr val="bg1"/>
                </a:solidFill>
              </a:rPr>
              <a:t>Gender</a:t>
            </a:r>
          </a:p>
        </p:txBody>
      </p:sp>
      <p:sp>
        <p:nvSpPr>
          <p:cNvPr id="29" name="TextBox 28">
            <a:extLst>
              <a:ext uri="{FF2B5EF4-FFF2-40B4-BE49-F238E27FC236}">
                <a16:creationId xmlns:a16="http://schemas.microsoft.com/office/drawing/2014/main" id="{E87D9C93-909A-4C9B-9CE8-7DCAE64F0CA4}"/>
              </a:ext>
            </a:extLst>
          </p:cNvPr>
          <p:cNvSpPr txBox="1"/>
          <p:nvPr/>
        </p:nvSpPr>
        <p:spPr>
          <a:xfrm>
            <a:off x="6836249" y="4533601"/>
            <a:ext cx="1282045" cy="461665"/>
          </a:xfrm>
          <a:prstGeom prst="rect">
            <a:avLst/>
          </a:prstGeom>
          <a:noFill/>
        </p:spPr>
        <p:txBody>
          <a:bodyPr wrap="square" rtlCol="0">
            <a:spAutoFit/>
          </a:bodyPr>
          <a:lstStyle/>
          <a:p>
            <a:pPr algn="ctr"/>
            <a:r>
              <a:rPr lang="en-US" sz="2400" b="1" dirty="0">
                <a:solidFill>
                  <a:schemeClr val="bg1"/>
                </a:solidFill>
              </a:rPr>
              <a:t>Age</a:t>
            </a:r>
          </a:p>
        </p:txBody>
      </p:sp>
      <p:pic>
        <p:nvPicPr>
          <p:cNvPr id="32" name="Picture 31" descr="Icon&#10;&#10;Description automatically generated">
            <a:extLst>
              <a:ext uri="{FF2B5EF4-FFF2-40B4-BE49-F238E27FC236}">
                <a16:creationId xmlns:a16="http://schemas.microsoft.com/office/drawing/2014/main" id="{4160EB38-D36B-419D-B95B-05EB6AAEC48C}"/>
              </a:ext>
            </a:extLst>
          </p:cNvPr>
          <p:cNvPicPr>
            <a:picLocks noChangeAspect="1"/>
          </p:cNvPicPr>
          <p:nvPr/>
        </p:nvPicPr>
        <p:blipFill>
          <a:blip r:embed="rId15" cstate="print">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rot="16200000">
            <a:off x="9198288" y="223526"/>
            <a:ext cx="2001009" cy="2527591"/>
          </a:xfrm>
          <a:prstGeom prst="rect">
            <a:avLst/>
          </a:prstGeom>
        </p:spPr>
      </p:pic>
      <p:sp>
        <p:nvSpPr>
          <p:cNvPr id="33" name="TextBox 32">
            <a:extLst>
              <a:ext uri="{FF2B5EF4-FFF2-40B4-BE49-F238E27FC236}">
                <a16:creationId xmlns:a16="http://schemas.microsoft.com/office/drawing/2014/main" id="{6A16B580-5ACA-49DB-AC54-93C00B62ED6D}"/>
              </a:ext>
            </a:extLst>
          </p:cNvPr>
          <p:cNvSpPr txBox="1"/>
          <p:nvPr/>
        </p:nvSpPr>
        <p:spPr>
          <a:xfrm rot="183602">
            <a:off x="9298572" y="1164155"/>
            <a:ext cx="1800438" cy="646331"/>
          </a:xfrm>
          <a:prstGeom prst="rect">
            <a:avLst/>
          </a:prstGeom>
          <a:noFill/>
        </p:spPr>
        <p:txBody>
          <a:bodyPr wrap="square" rtlCol="0">
            <a:spAutoFit/>
          </a:bodyPr>
          <a:lstStyle/>
          <a:p>
            <a:pPr algn="ctr"/>
            <a:r>
              <a:rPr lang="en-US" dirty="0">
                <a:solidFill>
                  <a:schemeClr val="bg1"/>
                </a:solidFill>
              </a:rPr>
              <a:t>Socioeconomic Status</a:t>
            </a:r>
          </a:p>
        </p:txBody>
      </p:sp>
      <p:sp>
        <p:nvSpPr>
          <p:cNvPr id="3" name="Rectangle 2">
            <a:extLst>
              <a:ext uri="{FF2B5EF4-FFF2-40B4-BE49-F238E27FC236}">
                <a16:creationId xmlns:a16="http://schemas.microsoft.com/office/drawing/2014/main" id="{76D39D28-C3BF-4402-B542-E1FD1D907C48}"/>
              </a:ext>
            </a:extLst>
          </p:cNvPr>
          <p:cNvSpPr/>
          <p:nvPr/>
        </p:nvSpPr>
        <p:spPr>
          <a:xfrm>
            <a:off x="211244" y="119424"/>
            <a:ext cx="559088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WHAT IS DIVERSITY</a:t>
            </a:r>
          </a:p>
        </p:txBody>
      </p:sp>
    </p:spTree>
    <p:extLst>
      <p:ext uri="{BB962C8B-B14F-4D97-AF65-F5344CB8AC3E}">
        <p14:creationId xmlns:p14="http://schemas.microsoft.com/office/powerpoint/2010/main" val="194724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1000"/>
                                        <p:tgtEl>
                                          <p:spTgt spid="26"/>
                                        </p:tgtEl>
                                      </p:cBhvr>
                                    </p:animEffect>
                                    <p:anim calcmode="lin" valueType="num">
                                      <p:cBhvr>
                                        <p:cTn id="37" dur="1000" fill="hold"/>
                                        <p:tgtEl>
                                          <p:spTgt spid="26"/>
                                        </p:tgtEl>
                                        <p:attrNameLst>
                                          <p:attrName>ppt_x</p:attrName>
                                        </p:attrNameLst>
                                      </p:cBhvr>
                                      <p:tavLst>
                                        <p:tav tm="0">
                                          <p:val>
                                            <p:strVal val="#ppt_x"/>
                                          </p:val>
                                        </p:tav>
                                        <p:tav tm="100000">
                                          <p:val>
                                            <p:strVal val="#ppt_x"/>
                                          </p:val>
                                        </p:tav>
                                      </p:tavLst>
                                    </p:anim>
                                    <p:anim calcmode="lin" valueType="num">
                                      <p:cBhvr>
                                        <p:cTn id="3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1000"/>
                                        <p:tgtEl>
                                          <p:spTgt spid="32"/>
                                        </p:tgtEl>
                                      </p:cBhvr>
                                    </p:animEffect>
                                    <p:anim calcmode="lin" valueType="num">
                                      <p:cBhvr>
                                        <p:cTn id="44" dur="1000" fill="hold"/>
                                        <p:tgtEl>
                                          <p:spTgt spid="32"/>
                                        </p:tgtEl>
                                        <p:attrNameLst>
                                          <p:attrName>ppt_x</p:attrName>
                                        </p:attrNameLst>
                                      </p:cBhvr>
                                      <p:tavLst>
                                        <p:tav tm="0">
                                          <p:val>
                                            <p:strVal val="#ppt_x"/>
                                          </p:val>
                                        </p:tav>
                                        <p:tav tm="100000">
                                          <p:val>
                                            <p:strVal val="#ppt_x"/>
                                          </p:val>
                                        </p:tav>
                                      </p:tavLst>
                                    </p:anim>
                                    <p:anim calcmode="lin" valueType="num">
                                      <p:cBhvr>
                                        <p:cTn id="45" dur="1000" fill="hold"/>
                                        <p:tgtEl>
                                          <p:spTgt spid="3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1000"/>
                                        <p:tgtEl>
                                          <p:spTgt spid="33"/>
                                        </p:tgtEl>
                                      </p:cBhvr>
                                    </p:animEffect>
                                    <p:anim calcmode="lin" valueType="num">
                                      <p:cBhvr>
                                        <p:cTn id="49" dur="1000" fill="hold"/>
                                        <p:tgtEl>
                                          <p:spTgt spid="33"/>
                                        </p:tgtEl>
                                        <p:attrNameLst>
                                          <p:attrName>ppt_x</p:attrName>
                                        </p:attrNameLst>
                                      </p:cBhvr>
                                      <p:tavLst>
                                        <p:tav tm="0">
                                          <p:val>
                                            <p:strVal val="#ppt_x"/>
                                          </p:val>
                                        </p:tav>
                                        <p:tav tm="100000">
                                          <p:val>
                                            <p:strVal val="#ppt_x"/>
                                          </p:val>
                                        </p:tav>
                                      </p:tavLst>
                                    </p:anim>
                                    <p:anim calcmode="lin" valueType="num">
                                      <p:cBhvr>
                                        <p:cTn id="5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0">
                                            <p:txEl>
                                              <p:pRg st="0" end="0"/>
                                            </p:txEl>
                                          </p:spTgt>
                                        </p:tgtEl>
                                        <p:attrNameLst>
                                          <p:attrName>style.visibility</p:attrName>
                                        </p:attrNameLst>
                                      </p:cBhvr>
                                      <p:to>
                                        <p:strVal val="visible"/>
                                      </p:to>
                                    </p:set>
                                    <p:animEffect transition="in" filter="fade">
                                      <p:cBhvr>
                                        <p:cTn id="72" dur="1000"/>
                                        <p:tgtEl>
                                          <p:spTgt spid="30">
                                            <p:txEl>
                                              <p:pRg st="0" end="0"/>
                                            </p:txEl>
                                          </p:spTgt>
                                        </p:tgtEl>
                                      </p:cBhvr>
                                    </p:animEffect>
                                    <p:anim calcmode="lin" valueType="num">
                                      <p:cBhvr>
                                        <p:cTn id="73"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74" dur="10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1000"/>
                                        <p:tgtEl>
                                          <p:spTgt spid="27"/>
                                        </p:tgtEl>
                                      </p:cBhvr>
                                    </p:animEffect>
                                    <p:anim calcmode="lin" valueType="num">
                                      <p:cBhvr>
                                        <p:cTn id="85" dur="1000" fill="hold"/>
                                        <p:tgtEl>
                                          <p:spTgt spid="27"/>
                                        </p:tgtEl>
                                        <p:attrNameLst>
                                          <p:attrName>ppt_x</p:attrName>
                                        </p:attrNameLst>
                                      </p:cBhvr>
                                      <p:tavLst>
                                        <p:tav tm="0">
                                          <p:val>
                                            <p:strVal val="#ppt_x"/>
                                          </p:val>
                                        </p:tav>
                                        <p:tav tm="100000">
                                          <p:val>
                                            <p:strVal val="#ppt_x"/>
                                          </p:val>
                                        </p:tav>
                                      </p:tavLst>
                                    </p:anim>
                                    <p:anim calcmode="lin" valueType="num">
                                      <p:cBhvr>
                                        <p:cTn id="8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
            <a:extLst>
              <a:ext uri="{FF2B5EF4-FFF2-40B4-BE49-F238E27FC236}">
                <a16:creationId xmlns:a16="http://schemas.microsoft.com/office/drawing/2014/main" id="{294D9957-D868-4D2E-9AD7-E158AEFA24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7310" y="1647957"/>
            <a:ext cx="6351447" cy="4407904"/>
          </a:xfrm>
          <a:noFill/>
        </p:spPr>
      </p:pic>
      <p:sp>
        <p:nvSpPr>
          <p:cNvPr id="5" name="Rectangle 4">
            <a:extLst>
              <a:ext uri="{FF2B5EF4-FFF2-40B4-BE49-F238E27FC236}">
                <a16:creationId xmlns:a16="http://schemas.microsoft.com/office/drawing/2014/main" id="{3B5AB8E1-2A08-40A8-ADB5-88FB48364951}"/>
              </a:ext>
            </a:extLst>
          </p:cNvPr>
          <p:cNvSpPr/>
          <p:nvPr/>
        </p:nvSpPr>
        <p:spPr>
          <a:xfrm>
            <a:off x="1427446" y="1627518"/>
            <a:ext cx="622927" cy="4448782"/>
          </a:xfrm>
          <a:prstGeom prst="rect">
            <a:avLst/>
          </a:prstGeom>
          <a:noFill/>
        </p:spPr>
        <p:txBody>
          <a:bodyPr vert="wordArtVert"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INVOLVMENT</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4ADCCEC0-12AE-4424-8BB5-1D5C28439C21}"/>
              </a:ext>
            </a:extLst>
          </p:cNvPr>
          <p:cNvSpPr/>
          <p:nvPr/>
        </p:nvSpPr>
        <p:spPr>
          <a:xfrm>
            <a:off x="10592884" y="1438728"/>
            <a:ext cx="622927" cy="4909870"/>
          </a:xfrm>
          <a:prstGeom prst="rect">
            <a:avLst/>
          </a:prstGeom>
        </p:spPr>
        <p:txBody>
          <a:bodyPr vert="wordArtVert" wrap="none">
            <a:spAutoFit/>
          </a:bodyPr>
          <a:lstStyle/>
          <a:p>
            <a:r>
              <a:rPr lang="en-US" sz="2400" dirty="0">
                <a:ln w="0"/>
                <a:solidFill>
                  <a:schemeClr val="accent1"/>
                </a:solidFill>
                <a:effectLst>
                  <a:outerShdw blurRad="38100" dist="25400" dir="5400000" algn="ctr" rotWithShape="0">
                    <a:srgbClr val="6E747A">
                      <a:alpha val="43000"/>
                    </a:srgbClr>
                  </a:outerShdw>
                </a:effectLst>
              </a:rPr>
              <a:t>EMPOWERMENT</a:t>
            </a:r>
            <a:endParaRPr lang="en-US" sz="2400" dirty="0"/>
          </a:p>
        </p:txBody>
      </p:sp>
      <p:sp>
        <p:nvSpPr>
          <p:cNvPr id="3" name="Rectangle 2">
            <a:extLst>
              <a:ext uri="{FF2B5EF4-FFF2-40B4-BE49-F238E27FC236}">
                <a16:creationId xmlns:a16="http://schemas.microsoft.com/office/drawing/2014/main" id="{3D775E72-9D00-4723-B426-3E18371C342D}"/>
              </a:ext>
            </a:extLst>
          </p:cNvPr>
          <p:cNvSpPr/>
          <p:nvPr/>
        </p:nvSpPr>
        <p:spPr>
          <a:xfrm>
            <a:off x="3172571" y="340474"/>
            <a:ext cx="584685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WHAT </a:t>
            </a:r>
            <a:r>
              <a:rPr lang="en-US" sz="5400" dirty="0">
                <a:ln w="0"/>
                <a:solidFill>
                  <a:schemeClr val="accent1"/>
                </a:solidFill>
                <a:effectLst>
                  <a:outerShdw blurRad="38100" dist="25400" dir="5400000" algn="ctr" rotWithShape="0">
                    <a:srgbClr val="6E747A">
                      <a:alpha val="43000"/>
                    </a:srgbClr>
                  </a:outerShdw>
                </a:effectLst>
              </a:rPr>
              <a:t>IS INCULSION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8702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Two pictures are side by side. The one on the left reads &quot;equality&quot; and has three people trying to watch a baseball game over a fence. The person on the right is standing on a box and can see over the fence, and is also on the highest ground. The second person has one box and can barely see over the fence, but is on lower ground. The third person on the right has one box that still does not raise them over the fence, and they are on the lowest ground.&#10;&#10;In the photo labeled &quot;equity,&quot; the person on the left has one box, the highest ground and can see over the fence. The person in the middle has two boxes and can see over the fence. The person on the right has three boxes and can see over the fence.">
            <a:extLst>
              <a:ext uri="{FF2B5EF4-FFF2-40B4-BE49-F238E27FC236}">
                <a16:creationId xmlns:a16="http://schemas.microsoft.com/office/drawing/2014/main" id="{947FA3DE-40E7-40B2-9B69-24DAEA089A67}"/>
              </a:ext>
            </a:extLst>
          </p:cNvPr>
          <p:cNvPicPr>
            <a:picLocks noGrp="1" noChangeAspect="1"/>
          </p:cNvPicPr>
          <p:nvPr>
            <p:ph idx="1"/>
          </p:nvPr>
        </p:nvPicPr>
        <p:blipFill>
          <a:blip r:embed="rId3">
            <a:alphaModFix/>
          </a:blip>
          <a:stretch>
            <a:fillRect/>
          </a:stretch>
        </p:blipFill>
        <p:spPr>
          <a:xfrm>
            <a:off x="2317556" y="1307991"/>
            <a:ext cx="7556888" cy="4242018"/>
          </a:xfrm>
          <a:prstGeom prst="rect">
            <a:avLst/>
          </a:prstGeom>
        </p:spPr>
      </p:pic>
      <p:sp>
        <p:nvSpPr>
          <p:cNvPr id="5" name="Rectangle 4">
            <a:extLst>
              <a:ext uri="{FF2B5EF4-FFF2-40B4-BE49-F238E27FC236}">
                <a16:creationId xmlns:a16="http://schemas.microsoft.com/office/drawing/2014/main" id="{ADE209D1-F327-465F-86DD-8381B1D8801E}"/>
              </a:ext>
            </a:extLst>
          </p:cNvPr>
          <p:cNvSpPr/>
          <p:nvPr/>
        </p:nvSpPr>
        <p:spPr>
          <a:xfrm>
            <a:off x="4924361" y="6116269"/>
            <a:ext cx="7402677" cy="276999"/>
          </a:xfrm>
          <a:prstGeom prst="rect">
            <a:avLst/>
          </a:prstGeom>
        </p:spPr>
        <p:txBody>
          <a:bodyPr wrap="square">
            <a:spAutoFit/>
          </a:bodyPr>
          <a:lstStyle/>
          <a:p>
            <a:r>
              <a:rPr lang="en-US" sz="1200" dirty="0"/>
              <a:t>Graphic from Paul </a:t>
            </a:r>
            <a:r>
              <a:rPr lang="en-US" sz="1200" dirty="0" err="1"/>
              <a:t>Kuttner</a:t>
            </a:r>
            <a:r>
              <a:rPr lang="en-US" sz="1200" dirty="0"/>
              <a:t>, </a:t>
            </a:r>
            <a:r>
              <a:rPr lang="en-US" sz="1200" dirty="0">
                <a:hlinkClick r:id="rId4"/>
              </a:rPr>
              <a:t>https://culturalorganizing.org/the-problem-with-that-equity-vs-equality-graphic/</a:t>
            </a:r>
            <a:endParaRPr lang="en-US" sz="1200" dirty="0"/>
          </a:p>
        </p:txBody>
      </p:sp>
      <p:sp>
        <p:nvSpPr>
          <p:cNvPr id="7" name="Rectangle 6">
            <a:extLst>
              <a:ext uri="{FF2B5EF4-FFF2-40B4-BE49-F238E27FC236}">
                <a16:creationId xmlns:a16="http://schemas.microsoft.com/office/drawing/2014/main" id="{A1B810CF-4227-4AE3-A1A1-CDB18FD54837}"/>
              </a:ext>
            </a:extLst>
          </p:cNvPr>
          <p:cNvSpPr/>
          <p:nvPr/>
        </p:nvSpPr>
        <p:spPr>
          <a:xfrm>
            <a:off x="6277510" y="1307991"/>
            <a:ext cx="3596934" cy="42420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EBC319-FDF8-4736-BD6F-7C057DFC7153}"/>
              </a:ext>
            </a:extLst>
          </p:cNvPr>
          <p:cNvSpPr/>
          <p:nvPr/>
        </p:nvSpPr>
        <p:spPr>
          <a:xfrm>
            <a:off x="1162447" y="2967335"/>
            <a:ext cx="9867125"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What is the difference between </a:t>
            </a:r>
          </a:p>
          <a:p>
            <a:pPr algn="ctr"/>
            <a:r>
              <a:rPr lang="en-US" sz="5400" b="0" cap="none" spc="0" dirty="0">
                <a:ln w="0"/>
                <a:solidFill>
                  <a:schemeClr val="accent1"/>
                </a:solidFill>
                <a:effectLst>
                  <a:outerShdw blurRad="38100" dist="25400" dir="5400000" algn="ctr" rotWithShape="0">
                    <a:srgbClr val="6E747A">
                      <a:alpha val="43000"/>
                    </a:srgbClr>
                  </a:outerShdw>
                </a:effectLst>
              </a:rPr>
              <a:t>EQAULITY and EQUITY.</a:t>
            </a:r>
          </a:p>
        </p:txBody>
      </p:sp>
      <p:sp>
        <p:nvSpPr>
          <p:cNvPr id="3" name="Rectangle 2">
            <a:extLst>
              <a:ext uri="{FF2B5EF4-FFF2-40B4-BE49-F238E27FC236}">
                <a16:creationId xmlns:a16="http://schemas.microsoft.com/office/drawing/2014/main" id="{1A86D13B-444B-435F-B3C7-9A02FE4532AE}"/>
              </a:ext>
            </a:extLst>
          </p:cNvPr>
          <p:cNvSpPr/>
          <p:nvPr/>
        </p:nvSpPr>
        <p:spPr>
          <a:xfrm>
            <a:off x="217107" y="280066"/>
            <a:ext cx="481170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WHAT IS EQUITY</a:t>
            </a:r>
          </a:p>
        </p:txBody>
      </p:sp>
    </p:spTree>
    <p:extLst>
      <p:ext uri="{BB962C8B-B14F-4D97-AF65-F5344CB8AC3E}">
        <p14:creationId xmlns:p14="http://schemas.microsoft.com/office/powerpoint/2010/main" val="413116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6"/>
                                        </p:tgtEl>
                                        <p:attrNameLst>
                                          <p:attrName>style.visibility</p:attrName>
                                        </p:attrNameLst>
                                      </p:cBhvr>
                                      <p:to>
                                        <p:strVal val="hidden"/>
                                      </p:to>
                                    </p:set>
                                  </p:childTnLst>
                                </p:cTn>
                              </p:par>
                              <p:par>
                                <p:cTn id="14" presetID="42"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6" grpId="0"/>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08CF87-1D2C-4A4B-A3D4-293F9B1060E1}"/>
              </a:ext>
            </a:extLst>
          </p:cNvPr>
          <p:cNvSpPr/>
          <p:nvPr/>
        </p:nvSpPr>
        <p:spPr>
          <a:xfrm>
            <a:off x="-3182463" y="2274838"/>
            <a:ext cx="18556925" cy="2308324"/>
          </a:xfrm>
          <a:prstGeom prst="rect">
            <a:avLst/>
          </a:prstGeom>
          <a:noFill/>
        </p:spPr>
        <p:txBody>
          <a:bodyPr wrap="squar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Biases are inward</a:t>
            </a:r>
          </a:p>
          <a:p>
            <a:pPr algn="ctr"/>
            <a:r>
              <a:rPr lang="en-US" sz="3600" b="0" cap="none" spc="0" dirty="0">
                <a:ln w="0"/>
                <a:solidFill>
                  <a:schemeClr val="accent1"/>
                </a:solidFill>
                <a:effectLst>
                  <a:outerShdw blurRad="38100" dist="25400" dir="5400000" algn="ctr" rotWithShape="0">
                    <a:srgbClr val="6E747A">
                      <a:alpha val="43000"/>
                    </a:srgbClr>
                  </a:outerShdw>
                </a:effectLst>
              </a:rPr>
              <a:t> thoughts and attitudes </a:t>
            </a:r>
          </a:p>
          <a:p>
            <a:pPr algn="ctr"/>
            <a:r>
              <a:rPr lang="en-US" sz="3600" b="0" cap="none" spc="0" dirty="0">
                <a:ln w="0"/>
                <a:solidFill>
                  <a:schemeClr val="accent1"/>
                </a:solidFill>
                <a:effectLst>
                  <a:outerShdw blurRad="38100" dist="25400" dir="5400000" algn="ctr" rotWithShape="0">
                    <a:srgbClr val="6E747A">
                      <a:alpha val="43000"/>
                    </a:srgbClr>
                  </a:outerShdw>
                </a:effectLst>
              </a:rPr>
              <a:t>either </a:t>
            </a:r>
            <a:r>
              <a:rPr lang="en-US" sz="3600" b="1" i="1" u="sng" cap="none" spc="0" dirty="0">
                <a:ln w="0"/>
                <a:solidFill>
                  <a:schemeClr val="accent1"/>
                </a:solidFill>
                <a:effectLst>
                  <a:outerShdw blurRad="38100" dist="25400" dir="5400000" algn="ctr" rotWithShape="0">
                    <a:srgbClr val="6E747A">
                      <a:alpha val="43000"/>
                    </a:srgbClr>
                  </a:outerShdw>
                </a:effectLst>
              </a:rPr>
              <a:t>for</a:t>
            </a:r>
            <a:r>
              <a:rPr lang="en-US" sz="3600" b="0" cap="none" spc="0" dirty="0">
                <a:ln w="0"/>
                <a:solidFill>
                  <a:schemeClr val="accent1"/>
                </a:solidFill>
                <a:effectLst>
                  <a:outerShdw blurRad="38100" dist="25400" dir="5400000" algn="ctr" rotWithShape="0">
                    <a:srgbClr val="6E747A">
                      <a:alpha val="43000"/>
                    </a:srgbClr>
                  </a:outerShdw>
                </a:effectLst>
              </a:rPr>
              <a:t> or </a:t>
            </a:r>
            <a:r>
              <a:rPr lang="en-US" sz="3600" b="1" i="1" u="sng" cap="none" spc="0" dirty="0">
                <a:ln w="0"/>
                <a:solidFill>
                  <a:schemeClr val="accent1"/>
                </a:solidFill>
                <a:effectLst>
                  <a:outerShdw blurRad="38100" dist="25400" dir="5400000" algn="ctr" rotWithShape="0">
                    <a:srgbClr val="6E747A">
                      <a:alpha val="43000"/>
                    </a:srgbClr>
                  </a:outerShdw>
                </a:effectLst>
              </a:rPr>
              <a:t>against</a:t>
            </a:r>
            <a:r>
              <a:rPr lang="en-US" sz="3600" b="0" cap="none" spc="0" dirty="0">
                <a:ln w="0"/>
                <a:solidFill>
                  <a:schemeClr val="accent1"/>
                </a:solidFill>
                <a:effectLst>
                  <a:outerShdw blurRad="38100" dist="25400" dir="5400000" algn="ctr" rotWithShape="0">
                    <a:srgbClr val="6E747A">
                      <a:alpha val="43000"/>
                    </a:srgbClr>
                  </a:outerShdw>
                </a:effectLst>
              </a:rPr>
              <a:t> someone </a:t>
            </a:r>
          </a:p>
          <a:p>
            <a:pPr algn="ctr"/>
            <a:r>
              <a:rPr lang="en-US" sz="3600" b="0" cap="none" spc="0" dirty="0">
                <a:ln w="0"/>
                <a:solidFill>
                  <a:schemeClr val="accent1"/>
                </a:solidFill>
                <a:effectLst>
                  <a:outerShdw blurRad="38100" dist="25400" dir="5400000" algn="ctr" rotWithShape="0">
                    <a:srgbClr val="6E747A">
                      <a:alpha val="43000"/>
                    </a:srgbClr>
                  </a:outerShdw>
                </a:effectLst>
              </a:rPr>
              <a:t>based on their characteristics.</a:t>
            </a:r>
          </a:p>
        </p:txBody>
      </p:sp>
      <p:sp>
        <p:nvSpPr>
          <p:cNvPr id="7" name="Thought Bubble: Cloud 6">
            <a:extLst>
              <a:ext uri="{FF2B5EF4-FFF2-40B4-BE49-F238E27FC236}">
                <a16:creationId xmlns:a16="http://schemas.microsoft.com/office/drawing/2014/main" id="{5A4F4C36-8AB9-4465-8E4F-9A846BB7CDEE}"/>
              </a:ext>
            </a:extLst>
          </p:cNvPr>
          <p:cNvSpPr/>
          <p:nvPr/>
        </p:nvSpPr>
        <p:spPr>
          <a:xfrm>
            <a:off x="76806" y="957092"/>
            <a:ext cx="2722178" cy="2417380"/>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hought Bubble: Cloud 7">
            <a:extLst>
              <a:ext uri="{FF2B5EF4-FFF2-40B4-BE49-F238E27FC236}">
                <a16:creationId xmlns:a16="http://schemas.microsoft.com/office/drawing/2014/main" id="{74298B9A-5705-4171-B87A-3EE2143F797C}"/>
              </a:ext>
            </a:extLst>
          </p:cNvPr>
          <p:cNvSpPr/>
          <p:nvPr/>
        </p:nvSpPr>
        <p:spPr>
          <a:xfrm>
            <a:off x="9348952" y="3483528"/>
            <a:ext cx="2722178" cy="2417380"/>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9" name="TextBox 8">
            <a:extLst>
              <a:ext uri="{FF2B5EF4-FFF2-40B4-BE49-F238E27FC236}">
                <a16:creationId xmlns:a16="http://schemas.microsoft.com/office/drawing/2014/main" id="{D89D0442-D3CF-4D0E-ABD5-3C6F9E807B08}"/>
              </a:ext>
            </a:extLst>
          </p:cNvPr>
          <p:cNvSpPr txBox="1"/>
          <p:nvPr/>
        </p:nvSpPr>
        <p:spPr>
          <a:xfrm>
            <a:off x="365840" y="1473284"/>
            <a:ext cx="2144110" cy="1384995"/>
          </a:xfrm>
          <a:prstGeom prst="rect">
            <a:avLst/>
          </a:prstGeom>
          <a:noFill/>
        </p:spPr>
        <p:txBody>
          <a:bodyPr wrap="square" rtlCol="0">
            <a:spAutoFit/>
          </a:bodyPr>
          <a:lstStyle/>
          <a:p>
            <a:pPr algn="ctr"/>
            <a:r>
              <a:rPr lang="en-US" sz="2800" dirty="0">
                <a:solidFill>
                  <a:schemeClr val="bg1"/>
                </a:solidFill>
              </a:rPr>
              <a:t>Conscious</a:t>
            </a:r>
          </a:p>
          <a:p>
            <a:pPr algn="ctr"/>
            <a:r>
              <a:rPr lang="en-US" sz="2800" dirty="0">
                <a:solidFill>
                  <a:schemeClr val="bg1"/>
                </a:solidFill>
              </a:rPr>
              <a:t>AKA</a:t>
            </a:r>
          </a:p>
          <a:p>
            <a:pPr algn="ctr"/>
            <a:r>
              <a:rPr lang="en-US" sz="2800" dirty="0">
                <a:solidFill>
                  <a:schemeClr val="bg1"/>
                </a:solidFill>
              </a:rPr>
              <a:t>Explicit</a:t>
            </a:r>
            <a:endParaRPr lang="en-US" dirty="0">
              <a:solidFill>
                <a:schemeClr val="bg1"/>
              </a:solidFill>
            </a:endParaRPr>
          </a:p>
        </p:txBody>
      </p:sp>
      <p:sp>
        <p:nvSpPr>
          <p:cNvPr id="10" name="TextBox 9">
            <a:extLst>
              <a:ext uri="{FF2B5EF4-FFF2-40B4-BE49-F238E27FC236}">
                <a16:creationId xmlns:a16="http://schemas.microsoft.com/office/drawing/2014/main" id="{F8B25820-3EAB-4A64-8302-184F75038615}"/>
              </a:ext>
            </a:extLst>
          </p:cNvPr>
          <p:cNvSpPr txBox="1"/>
          <p:nvPr/>
        </p:nvSpPr>
        <p:spPr>
          <a:xfrm>
            <a:off x="9427778" y="3999720"/>
            <a:ext cx="2564525" cy="1384995"/>
          </a:xfrm>
          <a:prstGeom prst="rect">
            <a:avLst/>
          </a:prstGeom>
          <a:noFill/>
        </p:spPr>
        <p:txBody>
          <a:bodyPr wrap="square" rtlCol="0">
            <a:spAutoFit/>
          </a:bodyPr>
          <a:lstStyle/>
          <a:p>
            <a:pPr algn="ctr"/>
            <a:r>
              <a:rPr lang="en-US" sz="2800" b="1" dirty="0">
                <a:solidFill>
                  <a:schemeClr val="bg1"/>
                </a:solidFill>
              </a:rPr>
              <a:t>Unconscious </a:t>
            </a:r>
          </a:p>
          <a:p>
            <a:pPr algn="ctr"/>
            <a:r>
              <a:rPr lang="en-US" sz="2800" b="1" dirty="0">
                <a:solidFill>
                  <a:schemeClr val="bg1"/>
                </a:solidFill>
              </a:rPr>
              <a:t>AKA</a:t>
            </a:r>
          </a:p>
          <a:p>
            <a:pPr algn="ctr"/>
            <a:r>
              <a:rPr lang="en-US" sz="2800" b="1" dirty="0">
                <a:solidFill>
                  <a:schemeClr val="bg1"/>
                </a:solidFill>
              </a:rPr>
              <a:t>Implicit</a:t>
            </a:r>
            <a:endParaRPr lang="en-US" b="1" dirty="0">
              <a:solidFill>
                <a:schemeClr val="bg1"/>
              </a:solidFill>
            </a:endParaRPr>
          </a:p>
        </p:txBody>
      </p:sp>
      <p:sp>
        <p:nvSpPr>
          <p:cNvPr id="3" name="Rectangle 2">
            <a:extLst>
              <a:ext uri="{FF2B5EF4-FFF2-40B4-BE49-F238E27FC236}">
                <a16:creationId xmlns:a16="http://schemas.microsoft.com/office/drawing/2014/main" id="{EB33AE0D-717F-43FE-8ADF-0DE5210F80F2}"/>
              </a:ext>
            </a:extLst>
          </p:cNvPr>
          <p:cNvSpPr/>
          <p:nvPr/>
        </p:nvSpPr>
        <p:spPr>
          <a:xfrm>
            <a:off x="3819508" y="346625"/>
            <a:ext cx="431278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WHAT IS BIAS?</a:t>
            </a:r>
          </a:p>
        </p:txBody>
      </p:sp>
    </p:spTree>
    <p:extLst>
      <p:ext uri="{BB962C8B-B14F-4D97-AF65-F5344CB8AC3E}">
        <p14:creationId xmlns:p14="http://schemas.microsoft.com/office/powerpoint/2010/main" val="327338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animBg="1"/>
      <p:bldP spid="8" grpId="0" animBg="1"/>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1852</TotalTime>
  <Words>3099</Words>
  <Application>Microsoft Office PowerPoint</Application>
  <PresentationFormat>Widescreen</PresentationFormat>
  <Paragraphs>214</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Roboto</vt:lpstr>
      <vt:lpstr>Tw Cen MT</vt:lpstr>
      <vt:lpstr>Office Theme</vt:lpstr>
      <vt:lpstr>DEI BASICS</vt:lpstr>
      <vt:lpstr>PowerPoint Presentation</vt:lpstr>
      <vt:lpstr>Comfort zone</vt:lpstr>
      <vt:lpstr>PowerPoint Presentation</vt:lpstr>
      <vt:lpstr>TRIGGERS</vt:lpstr>
      <vt:lpstr>PowerPoint Presentation</vt:lpstr>
      <vt:lpstr>PowerPoint Presentation</vt:lpstr>
      <vt:lpstr>PowerPoint Presentation</vt:lpstr>
      <vt:lpstr>PowerPoint Presentation</vt:lpstr>
      <vt:lpstr>PowerPoint Presentation</vt:lpstr>
      <vt:lpstr>PowerPoint Presentation</vt:lpstr>
      <vt:lpstr>WHY RACE MATTERS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Dei basics</dc:title>
  <dc:creator>Mia Malcolm</dc:creator>
  <cp:lastModifiedBy>Kathy Roseland</cp:lastModifiedBy>
  <cp:revision>12</cp:revision>
  <dcterms:created xsi:type="dcterms:W3CDTF">2021-03-29T16:35:38Z</dcterms:created>
  <dcterms:modified xsi:type="dcterms:W3CDTF">2021-04-13T13:39:38Z</dcterms:modified>
</cp:coreProperties>
</file>