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59"/>
  </p:notesMasterIdLst>
  <p:sldIdLst>
    <p:sldId id="256" r:id="rId3"/>
    <p:sldId id="281" r:id="rId4"/>
    <p:sldId id="266" r:id="rId5"/>
    <p:sldId id="267" r:id="rId6"/>
    <p:sldId id="268" r:id="rId7"/>
    <p:sldId id="258" r:id="rId8"/>
    <p:sldId id="257" r:id="rId9"/>
    <p:sldId id="269" r:id="rId10"/>
    <p:sldId id="270" r:id="rId11"/>
    <p:sldId id="259" r:id="rId12"/>
    <p:sldId id="261" r:id="rId13"/>
    <p:sldId id="262" r:id="rId14"/>
    <p:sldId id="271" r:id="rId15"/>
    <p:sldId id="273" r:id="rId16"/>
    <p:sldId id="272" r:id="rId17"/>
    <p:sldId id="276" r:id="rId18"/>
    <p:sldId id="278" r:id="rId19"/>
    <p:sldId id="279" r:id="rId20"/>
    <p:sldId id="311" r:id="rId21"/>
    <p:sldId id="312" r:id="rId22"/>
    <p:sldId id="315" r:id="rId23"/>
    <p:sldId id="260" r:id="rId24"/>
    <p:sldId id="263" r:id="rId25"/>
    <p:sldId id="310" r:id="rId26"/>
    <p:sldId id="313" r:id="rId27"/>
    <p:sldId id="275" r:id="rId28"/>
    <p:sldId id="280" r:id="rId29"/>
    <p:sldId id="288" r:id="rId30"/>
    <p:sldId id="289" r:id="rId31"/>
    <p:sldId id="290" r:id="rId32"/>
    <p:sldId id="282" r:id="rId33"/>
    <p:sldId id="284" r:id="rId34"/>
    <p:sldId id="264" r:id="rId35"/>
    <p:sldId id="265" r:id="rId36"/>
    <p:sldId id="283" r:id="rId37"/>
    <p:sldId id="285" r:id="rId38"/>
    <p:sldId id="308" r:id="rId39"/>
    <p:sldId id="287" r:id="rId40"/>
    <p:sldId id="291" r:id="rId41"/>
    <p:sldId id="286" r:id="rId42"/>
    <p:sldId id="292" r:id="rId43"/>
    <p:sldId id="295" r:id="rId44"/>
    <p:sldId id="294" r:id="rId45"/>
    <p:sldId id="296" r:id="rId46"/>
    <p:sldId id="297" r:id="rId47"/>
    <p:sldId id="298" r:id="rId48"/>
    <p:sldId id="299" r:id="rId49"/>
    <p:sldId id="301" r:id="rId50"/>
    <p:sldId id="302" r:id="rId51"/>
    <p:sldId id="303" r:id="rId52"/>
    <p:sldId id="304" r:id="rId53"/>
    <p:sldId id="306" r:id="rId54"/>
    <p:sldId id="305" r:id="rId55"/>
    <p:sldId id="309" r:id="rId56"/>
    <p:sldId id="314" r:id="rId57"/>
    <p:sldId id="307" r:id="rId58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751"/>
    <a:srgbClr val="CC122D"/>
    <a:srgbClr val="F44D27"/>
    <a:srgbClr val="00909A"/>
    <a:srgbClr val="5E5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173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A76C59E-5FF9-416F-8DDB-A1B6DB7B2B57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5BCCF0E1-31B6-485F-B4B0-11E7271AE8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2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5407339" y="3961546"/>
            <a:ext cx="3063240" cy="2743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7373646" y="4060129"/>
            <a:ext cx="1600200" cy="3657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6476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583680" y="4206240"/>
            <a:ext cx="960120" cy="457200"/>
          </a:xfrm>
        </p:spPr>
        <p:txBody>
          <a:bodyPr/>
          <a:lstStyle/>
          <a:p>
            <a:fld id="{8A99DE35-1251-472E-8ECA-761D19E5D7AB}" type="datetime4">
              <a:rPr lang="en-US" smtClean="0"/>
              <a:pPr/>
              <a:t>February 13, 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257800" y="4205288"/>
            <a:ext cx="1321592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/>
            <a:fld id="{A8CE10D6-5CB1-41CD-B815-79BC778FC61A}" type="slidenum">
              <a:rPr lang="en-US" sz="1800" smtClean="0">
                <a:solidFill>
                  <a:schemeClr val="bg1"/>
                </a:solidFill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CA02-DFFD-4316-8A42-6A1844E9CDC6}" type="datetime4">
              <a:rPr lang="en-US" smtClean="0"/>
              <a:pPr/>
              <a:t>February 13,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95648"/>
            <a:ext cx="7772400" cy="1509712"/>
          </a:xfrm>
        </p:spPr>
        <p:txBody>
          <a:bodyPr anchor="t"/>
          <a:lstStyle>
            <a:lvl1pPr marL="32004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6BB2-78A9-4DD4-AD22-7BA0D5D1C995}" type="datetime4">
              <a:rPr lang="en-US" smtClean="0"/>
              <a:pPr/>
              <a:t>February 13,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7889-6B99-459D-BBB0-3D1C26BA8FF4}" type="datetime4">
              <a:rPr lang="en-US" smtClean="0"/>
              <a:pPr/>
              <a:t>February 13,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0980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1225" y="220980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267334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67334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/>
            <a:fld id="{8A48973C-8E17-4C1E-9ACB-41481CA779D2}" type="datetime4">
              <a:rPr lang="en-US" smtClean="0"/>
              <a:pPr algn="l"/>
              <a:t>February 13, 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/>
            <a:fld id="{A8CE10D6-5CB1-41CD-B815-79BC778FC61A}" type="slidenum">
              <a:rPr lang="en-US" sz="1800" smtClean="0">
                <a:solidFill>
                  <a:schemeClr val="bg1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102404D-1906-4D90-89D2-619172A47E03}" type="datetime4">
              <a:rPr lang="en-US" smtClean="0"/>
              <a:pPr/>
              <a:t>February 13,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1C44E05-631C-4892-B577-17C57620EC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F8A1-4BB8-4644-9539-21E648FCEC6B}" type="datetime4">
              <a:rPr lang="en-US" smtClean="0"/>
              <a:pPr/>
              <a:t>February 13,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06680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496" y="1938337"/>
            <a:ext cx="3383280" cy="4690872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776287"/>
            <a:ext cx="5111750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17FE-4A70-4092-B057-A6106AAD8C22}" type="datetime4">
              <a:rPr lang="en-US" smtClean="0"/>
              <a:pPr/>
              <a:t>February 13,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2" y="769088"/>
            <a:ext cx="594360" cy="4628704"/>
          </a:xfrm>
        </p:spPr>
        <p:txBody>
          <a:bodyPr vert="vert270" anchor="b"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4160" y="769088"/>
            <a:ext cx="4572000" cy="4572000"/>
          </a:xfrm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7120" y="1254640"/>
            <a:ext cx="3200400" cy="408736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F9C0-7F8F-4E44-9EDA-3FAB98C32DC6}" type="datetime4">
              <a:rPr lang="en-US" smtClean="0"/>
              <a:pPr/>
              <a:t>February 13,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threePt" dir="t"/>
            </a:scene3d>
            <a:sp3d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fld id="{8A48973C-8E17-4C1E-9ACB-41481CA779D2}" type="datetime4">
              <a:rPr lang="en-US" smtClean="0"/>
              <a:pPr algn="l"/>
              <a:t>February 13, 2018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>
              <a:defRPr sz="800">
                <a:solidFill>
                  <a:schemeClr val="accent2"/>
                </a:solidFill>
              </a:defRPr>
            </a:lvl1pPr>
          </a:lstStyle>
          <a:p>
            <a:pPr algn="r"/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pPr algn="r"/>
            <a:fld id="{A8CE10D6-5CB1-41CD-B815-79BC778FC61A}" type="slidenum">
              <a:rPr lang="en-US" sz="1800" smtClean="0">
                <a:solidFill>
                  <a:schemeClr val="bg1"/>
                </a:solidFill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sz="28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sz="2600" kern="1200">
          <a:solidFill>
            <a:schemeClr val="accent2"/>
          </a:solidFill>
          <a:latin typeface="Ubuntu" panose="020B0504030602030204" pitchFamily="34" charset="0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sz="2400" kern="1200">
          <a:solidFill>
            <a:schemeClr val="accent1"/>
          </a:solidFill>
          <a:latin typeface="Ubuntu" panose="020B0504030602030204" pitchFamily="34" charset="0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sz="2200" kern="1200">
          <a:solidFill>
            <a:schemeClr val="accent1"/>
          </a:solidFill>
          <a:latin typeface="Ubuntu" panose="020B0504030602030204" pitchFamily="34" charset="0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sz="2000" kern="1200">
          <a:solidFill>
            <a:schemeClr val="accent3"/>
          </a:solidFill>
          <a:latin typeface="Ubuntu" panose="020B0504030602030204" pitchFamily="34" charset="0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-unipi-FOSS/InstallfestHelper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ersion_control_syste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0CB5023-7093-4C77-806E-91C7DFA47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486EAF-0953-447D-8A11-C6AEEC9C3685}"/>
              </a:ext>
            </a:extLst>
          </p:cNvPr>
          <p:cNvSpPr txBox="1"/>
          <p:nvPr/>
        </p:nvSpPr>
        <p:spPr>
          <a:xfrm>
            <a:off x="683568" y="4077072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Ubuntu" panose="020B0504030602030204" pitchFamily="34" charset="0"/>
              </a:rPr>
              <a:t>Software Libre Society</a:t>
            </a:r>
          </a:p>
          <a:p>
            <a:r>
              <a:rPr lang="el-GR" sz="2000" b="1" dirty="0">
                <a:solidFill>
                  <a:schemeClr val="bg1"/>
                </a:solidFill>
                <a:latin typeface="Ubuntu" panose="020B0504030602030204" pitchFamily="34" charset="0"/>
              </a:rPr>
              <a:t>Πανεπιστήμιο Πειραιώς</a:t>
            </a:r>
            <a:endParaRPr lang="en-US" sz="20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C0EA65-9E5E-438F-9E98-3CFEEFBEFC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06" y="2219195"/>
            <a:ext cx="2843808" cy="24196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6F023B-174B-45C4-B187-894F316D55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949280"/>
            <a:ext cx="1763688" cy="6317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A3B6B6-0F9A-47BC-BFB7-3C3510BD75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6290638"/>
            <a:ext cx="838200" cy="2952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95536" y="2132856"/>
            <a:ext cx="8496944" cy="2448272"/>
          </a:xfrm>
          <a:prstGeom prst="rect">
            <a:avLst/>
          </a:prstGeom>
          <a:solidFill>
            <a:srgbClr val="5E538B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Ιστορικό</a:t>
            </a:r>
          </a:p>
        </p:txBody>
      </p:sp>
      <p:sp>
        <p:nvSpPr>
          <p:cNvPr id="4" name="Oval 3"/>
          <p:cNvSpPr/>
          <p:nvPr/>
        </p:nvSpPr>
        <p:spPr>
          <a:xfrm>
            <a:off x="827584" y="2782546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Oval 4"/>
          <p:cNvSpPr/>
          <p:nvPr/>
        </p:nvSpPr>
        <p:spPr>
          <a:xfrm>
            <a:off x="3707904" y="2782546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Oval 5"/>
          <p:cNvSpPr/>
          <p:nvPr/>
        </p:nvSpPr>
        <p:spPr>
          <a:xfrm>
            <a:off x="2267744" y="2782546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Oval 6"/>
          <p:cNvSpPr/>
          <p:nvPr/>
        </p:nvSpPr>
        <p:spPr>
          <a:xfrm>
            <a:off x="5148064" y="2782546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Oval 7"/>
          <p:cNvSpPr/>
          <p:nvPr/>
        </p:nvSpPr>
        <p:spPr>
          <a:xfrm>
            <a:off x="6565645" y="2780928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Oval 8"/>
          <p:cNvSpPr/>
          <p:nvPr/>
        </p:nvSpPr>
        <p:spPr>
          <a:xfrm>
            <a:off x="8028384" y="2780928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1331640" y="2996952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2771800" y="2996952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>
            <a:off x="4211960" y="2996952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652120" y="2996952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H="1">
            <a:off x="7020272" y="2996952"/>
            <a:ext cx="9361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995936" y="3286602"/>
            <a:ext cx="36004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23928" y="393467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</a:t>
            </a:r>
            <a:endParaRPr lang="el-G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347864" y="4797152"/>
            <a:ext cx="57606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03848" y="58772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Repository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2048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8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Staging</a:t>
            </a:r>
            <a:endParaRPr lang="el-G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FF2BD-3BB5-4E0B-B996-7FF71D489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827681"/>
            <a:ext cx="4718946" cy="2601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E951F6-35C0-4618-8142-06BFC2D3CBBA}"/>
              </a:ext>
            </a:extLst>
          </p:cNvPr>
          <p:cNvSpPr txBox="1"/>
          <p:nvPr/>
        </p:nvSpPr>
        <p:spPr>
          <a:xfrm>
            <a:off x="251520" y="3501008"/>
            <a:ext cx="86793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/>
              <a:t>Unstaged</a:t>
            </a:r>
            <a:r>
              <a:rPr lang="el-GR" b="1" dirty="0"/>
              <a:t>/</a:t>
            </a:r>
            <a:r>
              <a:rPr lang="en-US" b="1" dirty="0"/>
              <a:t>Modified:</a:t>
            </a:r>
            <a:br>
              <a:rPr lang="en-US" dirty="0"/>
            </a:br>
            <a:r>
              <a:rPr lang="el-GR" dirty="0"/>
              <a:t>Έχουν γίνει </a:t>
            </a:r>
            <a:r>
              <a:rPr lang="el-GR" dirty="0">
                <a:solidFill>
                  <a:srgbClr val="F44D27"/>
                </a:solidFill>
              </a:rPr>
              <a:t>τροποποιήσεις</a:t>
            </a:r>
            <a:r>
              <a:rPr lang="el-GR" dirty="0"/>
              <a:t> σε ένα αρχείο</a:t>
            </a:r>
            <a:r>
              <a:rPr lang="en-US" dirty="0"/>
              <a:t>.</a:t>
            </a:r>
            <a:br>
              <a:rPr lang="en-US" dirty="0"/>
            </a:br>
            <a:r>
              <a:rPr lang="el-GR" dirty="0"/>
              <a:t> Ακόμα</a:t>
            </a:r>
            <a:r>
              <a:rPr lang="en-US" dirty="0"/>
              <a:t> </a:t>
            </a:r>
            <a:r>
              <a:rPr lang="el-GR" b="1" dirty="0">
                <a:solidFill>
                  <a:srgbClr val="F44D27"/>
                </a:solidFill>
              </a:rPr>
              <a:t>ΔΕΝ ΠΑΡΑΚΟΛΟΥΘΕΙΤΑΙ </a:t>
            </a:r>
            <a:r>
              <a:rPr lang="el-GR" dirty="0"/>
              <a:t>από το </a:t>
            </a:r>
            <a:r>
              <a:rPr lang="en-US" dirty="0"/>
              <a:t>Git.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Staged:</a:t>
            </a:r>
            <a:br>
              <a:rPr lang="en-US" dirty="0"/>
            </a:br>
            <a:r>
              <a:rPr lang="el-GR" dirty="0"/>
              <a:t>Οι αλλαγές που έχουν γίνει μέχρι στιγμής </a:t>
            </a:r>
            <a:r>
              <a:rPr lang="el-GR" b="1" dirty="0">
                <a:solidFill>
                  <a:srgbClr val="00909A"/>
                </a:solidFill>
              </a:rPr>
              <a:t>ΠΑΡΑΚΟΛΟΥΘΟΥΝΤΑΙ</a:t>
            </a:r>
            <a:r>
              <a:rPr lang="el-GR" dirty="0"/>
              <a:t>.</a:t>
            </a:r>
            <a:br>
              <a:rPr lang="el-GR" dirty="0"/>
            </a:br>
            <a:r>
              <a:rPr lang="el-GR" dirty="0"/>
              <a:t>Οι αλλαγές </a:t>
            </a:r>
            <a:r>
              <a:rPr lang="el-GR" dirty="0">
                <a:solidFill>
                  <a:srgbClr val="00909A"/>
                </a:solidFill>
              </a:rPr>
              <a:t>θα προστεθούν στο επόμενο </a:t>
            </a:r>
            <a:r>
              <a:rPr lang="en-US" dirty="0">
                <a:solidFill>
                  <a:srgbClr val="00909A"/>
                </a:solidFill>
              </a:rPr>
              <a:t>Commit</a:t>
            </a:r>
            <a:r>
              <a:rPr lang="en-US" dirty="0"/>
              <a:t>.</a:t>
            </a:r>
            <a:endParaRPr lang="el-G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/>
              <a:t>Commited</a:t>
            </a:r>
            <a:r>
              <a:rPr lang="en-US" b="1" dirty="0"/>
              <a:t>:</a:t>
            </a:r>
            <a:br>
              <a:rPr lang="el-GR" dirty="0"/>
            </a:br>
            <a:r>
              <a:rPr lang="el-GR" dirty="0"/>
              <a:t>Οι αλλαγές αποθηκεύτηκαν στην βάση δεδομένων του </a:t>
            </a:r>
            <a:r>
              <a:rPr lang="en-US" dirty="0"/>
              <a:t>git</a:t>
            </a:r>
            <a:r>
              <a:rPr lang="el-G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653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Οι 4 μαγικές εντολές!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u="sng" dirty="0">
                <a:solidFill>
                  <a:srgbClr val="002060"/>
                </a:solidFill>
                <a:latin typeface="Consolas" panose="020B0609020204030204" pitchFamily="49" charset="0"/>
              </a:rPr>
              <a:t>git </a:t>
            </a:r>
            <a:r>
              <a:rPr lang="en-US" sz="2000" u="sng" dirty="0" err="1">
                <a:solidFill>
                  <a:srgbClr val="002060"/>
                </a:solidFill>
                <a:latin typeface="Consolas" panose="020B0609020204030204" pitchFamily="49" charset="0"/>
              </a:rPr>
              <a:t>init</a:t>
            </a: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  <a:sym typeface="Wingdings" panose="05000000000000000000" pitchFamily="2" charset="2"/>
              </a:rPr>
              <a:t> Initialize Repository</a:t>
            </a:r>
          </a:p>
          <a:p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git status  </a:t>
            </a:r>
            <a:r>
              <a:rPr lang="en-US" sz="2000" dirty="0">
                <a:latin typeface="Consolas" panose="020B0609020204030204" pitchFamily="49" charset="0"/>
                <a:sym typeface="Wingdings" panose="05000000000000000000" pitchFamily="2" charset="2"/>
              </a:rPr>
              <a:t>-&gt; View the Status of the Repo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u="sng" dirty="0">
                <a:solidFill>
                  <a:srgbClr val="002060"/>
                </a:solidFill>
                <a:latin typeface="Consolas" panose="020B0609020204030204" pitchFamily="49" charset="0"/>
              </a:rPr>
              <a:t>git add –A</a:t>
            </a:r>
            <a:r>
              <a:rPr lang="el-GR" sz="20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  <a:sym typeface="Wingdings" panose="05000000000000000000" pitchFamily="2" charset="2"/>
              </a:rPr>
              <a:t>  Stage ALL files</a:t>
            </a:r>
          </a:p>
          <a:p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git status  </a:t>
            </a:r>
            <a:r>
              <a:rPr lang="en-US" sz="2000" dirty="0">
                <a:latin typeface="Consolas" panose="020B0609020204030204" pitchFamily="49" charset="0"/>
                <a:sym typeface="Wingdings" panose="05000000000000000000" pitchFamily="2" charset="2"/>
              </a:rPr>
              <a:t>-&gt; View the Status of the Repo</a:t>
            </a:r>
          </a:p>
          <a:p>
            <a:r>
              <a:rPr lang="en-US" sz="2000" u="sng" dirty="0">
                <a:solidFill>
                  <a:srgbClr val="00206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git commit –m “My message goes here”</a:t>
            </a:r>
            <a:r>
              <a:rPr lang="el-GR" sz="2000" dirty="0">
                <a:solidFill>
                  <a:srgbClr val="00206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l-GR" sz="20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latin typeface="Consolas" panose="020B0609020204030204" pitchFamily="49" charset="0"/>
                <a:sym typeface="Wingdings" panose="05000000000000000000" pitchFamily="2" charset="2"/>
              </a:rPr>
              <a:t>Commit all staged files.</a:t>
            </a:r>
          </a:p>
        </p:txBody>
      </p:sp>
    </p:spTree>
    <p:extLst>
      <p:ext uri="{BB962C8B-B14F-4D97-AF65-F5344CB8AC3E}">
        <p14:creationId xmlns:p14="http://schemas.microsoft.com/office/powerpoint/2010/main" val="168160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A1AE-1E6B-4A47-BFAC-B322CE59D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66800"/>
          </a:xfrm>
        </p:spPr>
        <p:txBody>
          <a:bodyPr/>
          <a:lstStyle/>
          <a:p>
            <a:r>
              <a:rPr lang="en-US" dirty="0"/>
              <a:t>git status</a:t>
            </a:r>
          </a:p>
        </p:txBody>
      </p:sp>
      <p:pic>
        <p:nvPicPr>
          <p:cNvPr id="4" name="Content Placeholder 3" descr="Screen Shot 2015-10-02 at 2.01.39 PM.png">
            <a:extLst>
              <a:ext uri="{FF2B5EF4-FFF2-40B4-BE49-F238E27FC236}">
                <a16:creationId xmlns:a16="http://schemas.microsoft.com/office/drawing/2014/main" id="{796F00FE-1280-47B1-B2C3-9DC72F55B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44" y="2296213"/>
            <a:ext cx="6923112" cy="265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09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DA68-8E0D-4109-BFD0-F2167F0F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είναι ένα </a:t>
            </a:r>
            <a:r>
              <a:rPr lang="en-US" dirty="0"/>
              <a:t>Commit</a:t>
            </a:r>
            <a:r>
              <a:rPr lang="el-GR" dirty="0"/>
              <a:t>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D2383-77D4-47D6-B44C-F26345BB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797152"/>
          </a:xfrm>
        </p:spPr>
        <p:txBody>
          <a:bodyPr>
            <a:normAutofit/>
          </a:bodyPr>
          <a:lstStyle/>
          <a:p>
            <a:r>
              <a:rPr lang="el-GR" sz="2400" dirty="0">
                <a:solidFill>
                  <a:srgbClr val="000000"/>
                </a:solidFill>
              </a:rPr>
              <a:t>Ένα στιγμιότυπο του κόσμου</a:t>
            </a:r>
            <a:endParaRPr lang="en-US" sz="2400" dirty="0">
              <a:solidFill>
                <a:srgbClr val="000000"/>
              </a:solidFill>
            </a:endParaRPr>
          </a:p>
          <a:p>
            <a:pPr lvl="1"/>
            <a:r>
              <a:rPr lang="el-GR" sz="2400" dirty="0">
                <a:solidFill>
                  <a:srgbClr val="000000"/>
                </a:solidFill>
              </a:rPr>
              <a:t>Το σύνολο όλων των αρχείων και φακέλων του </a:t>
            </a:r>
            <a:r>
              <a:rPr lang="en-US" sz="2400" dirty="0">
                <a:solidFill>
                  <a:srgbClr val="000000"/>
                </a:solidFill>
              </a:rPr>
              <a:t>project </a:t>
            </a:r>
            <a:r>
              <a:rPr lang="el-GR" sz="2400" dirty="0">
                <a:solidFill>
                  <a:srgbClr val="000000"/>
                </a:solidFill>
              </a:rPr>
              <a:t>μας</a:t>
            </a:r>
          </a:p>
          <a:p>
            <a:pPr lvl="1"/>
            <a:r>
              <a:rPr lang="el-GR" sz="2400" dirty="0">
                <a:solidFill>
                  <a:srgbClr val="000000"/>
                </a:solidFill>
              </a:rPr>
              <a:t>Με τα περιεχόμενά τους σε μία στιγμή του χρόνου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l-GR" sz="2400" dirty="0">
                <a:solidFill>
                  <a:srgbClr val="000000"/>
                </a:solidFill>
              </a:rPr>
              <a:t>Περιλαμβάνει ένα περιγραφικό μήνυμα</a:t>
            </a:r>
          </a:p>
          <a:p>
            <a:r>
              <a:rPr lang="el-GR" sz="2400" dirty="0">
                <a:solidFill>
                  <a:srgbClr val="000000"/>
                </a:solidFill>
              </a:rPr>
              <a:t>Καταγράφει μετα-δεδομένα</a:t>
            </a:r>
          </a:p>
          <a:p>
            <a:pPr lvl="1"/>
            <a:r>
              <a:rPr lang="el-GR" sz="2400" dirty="0">
                <a:solidFill>
                  <a:srgbClr val="000000"/>
                </a:solidFill>
              </a:rPr>
              <a:t>Ημερομηνία</a:t>
            </a:r>
          </a:p>
          <a:p>
            <a:pPr lvl="1"/>
            <a:r>
              <a:rPr lang="el-GR" sz="2400" dirty="0">
                <a:solidFill>
                  <a:srgbClr val="000000"/>
                </a:solidFill>
              </a:rPr>
              <a:t>Δημιουργό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l-GR" sz="2400" dirty="0">
                <a:solidFill>
                  <a:srgbClr val="000000"/>
                </a:solidFill>
              </a:rPr>
              <a:t>Έχει ένα μοναδικό αναγνωριστικό</a:t>
            </a:r>
            <a:endParaRPr lang="en-US" sz="2400" dirty="0">
              <a:solidFill>
                <a:srgbClr val="000000"/>
              </a:solidFill>
            </a:endParaRPr>
          </a:p>
          <a:p>
            <a:pPr lvl="1"/>
            <a:r>
              <a:rPr lang="el-GR" sz="2400" dirty="0">
                <a:solidFill>
                  <a:srgbClr val="000000"/>
                </a:solidFill>
              </a:rPr>
              <a:t>π.χ. </a:t>
            </a:r>
            <a:r>
              <a:rPr lang="cs-CZ" sz="2400" dirty="0"/>
              <a:t>5e0dc079899ef4b13f9fa78a53952310f94</a:t>
            </a:r>
            <a:endParaRPr lang="en-US" sz="2400" dirty="0"/>
          </a:p>
          <a:p>
            <a:pPr lvl="1"/>
            <a:r>
              <a:rPr lang="el-GR" sz="2200" dirty="0">
                <a:solidFill>
                  <a:schemeClr val="tx1"/>
                </a:solidFill>
              </a:rPr>
              <a:t>Αποτελεί </a:t>
            </a:r>
            <a:r>
              <a:rPr lang="en-US" sz="2200" dirty="0">
                <a:solidFill>
                  <a:schemeClr val="tx1"/>
                </a:solidFill>
              </a:rPr>
              <a:t>Hash </a:t>
            </a:r>
            <a:r>
              <a:rPr lang="el-GR" sz="2200" dirty="0">
                <a:solidFill>
                  <a:schemeClr val="tx1"/>
                </a:solidFill>
              </a:rPr>
              <a:t>του περιεχομένων και των μεταδεδομένων του </a:t>
            </a:r>
            <a:r>
              <a:rPr lang="en-US" sz="2200" dirty="0">
                <a:solidFill>
                  <a:schemeClr val="tx1"/>
                </a:solidFill>
              </a:rPr>
              <a:t>commit.</a:t>
            </a:r>
          </a:p>
        </p:txBody>
      </p:sp>
    </p:spTree>
    <p:extLst>
      <p:ext uri="{BB962C8B-B14F-4D97-AF65-F5344CB8AC3E}">
        <p14:creationId xmlns:p14="http://schemas.microsoft.com/office/powerpoint/2010/main" val="378787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5973-94D2-4C5A-A52F-DEE41E29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log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8910691-BF00-40EA-BF31-3BCD1B016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7881"/>
            <a:ext cx="4988151" cy="2449271"/>
          </a:xfr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4C381D7-15D7-43F7-AEFF-9BE93CDF436F}"/>
              </a:ext>
            </a:extLst>
          </p:cNvPr>
          <p:cNvSpPr/>
          <p:nvPr/>
        </p:nvSpPr>
        <p:spPr>
          <a:xfrm>
            <a:off x="1907704" y="2574820"/>
            <a:ext cx="4110996" cy="2095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E67708-DDAB-4DF6-9FA2-EC5836B6A2A2}"/>
              </a:ext>
            </a:extLst>
          </p:cNvPr>
          <p:cNvCxnSpPr>
            <a:cxnSpLocks/>
          </p:cNvCxnSpPr>
          <p:nvPr/>
        </p:nvCxnSpPr>
        <p:spPr>
          <a:xfrm flipH="1">
            <a:off x="6018700" y="1700808"/>
            <a:ext cx="1073581" cy="8640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B8932B-7F16-431D-BD7F-FC94CC90C285}"/>
              </a:ext>
            </a:extLst>
          </p:cNvPr>
          <p:cNvSpPr txBox="1"/>
          <p:nvPr/>
        </p:nvSpPr>
        <p:spPr>
          <a:xfrm>
            <a:off x="6444958" y="1399401"/>
            <a:ext cx="1294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Αναγνωριστικό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5D22BD-CB34-47EF-974A-CF5544798CD1}"/>
              </a:ext>
            </a:extLst>
          </p:cNvPr>
          <p:cNvSpPr/>
          <p:nvPr/>
        </p:nvSpPr>
        <p:spPr>
          <a:xfrm>
            <a:off x="1979712" y="2775487"/>
            <a:ext cx="4038988" cy="38175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BA0E6D-54DC-494C-BD40-2C8134AB190D}"/>
              </a:ext>
            </a:extLst>
          </p:cNvPr>
          <p:cNvCxnSpPr/>
          <p:nvPr/>
        </p:nvCxnSpPr>
        <p:spPr>
          <a:xfrm flipH="1" flipV="1">
            <a:off x="6084168" y="2985004"/>
            <a:ext cx="792088" cy="8395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44EB79-00FB-42A7-A316-20D900D403C9}"/>
              </a:ext>
            </a:extLst>
          </p:cNvPr>
          <p:cNvSpPr txBox="1"/>
          <p:nvPr/>
        </p:nvSpPr>
        <p:spPr>
          <a:xfrm>
            <a:off x="6948264" y="2880245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Δημιουργός/Ημερομηνία</a:t>
            </a:r>
            <a:endParaRPr lang="en-US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2FE4AF-C9D1-426A-88E4-7F0D4764FF8E}"/>
              </a:ext>
            </a:extLst>
          </p:cNvPr>
          <p:cNvSpPr/>
          <p:nvPr/>
        </p:nvSpPr>
        <p:spPr>
          <a:xfrm>
            <a:off x="1547664" y="3356992"/>
            <a:ext cx="3672408" cy="20951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FBB513-F2DA-48D6-A5AD-3A15A7C0705B}"/>
              </a:ext>
            </a:extLst>
          </p:cNvPr>
          <p:cNvCxnSpPr/>
          <p:nvPr/>
        </p:nvCxnSpPr>
        <p:spPr>
          <a:xfrm flipH="1" flipV="1">
            <a:off x="5508104" y="3501008"/>
            <a:ext cx="1080120" cy="655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AB8967-FB0F-4DF6-BA64-DAA3FFE849B7}"/>
              </a:ext>
            </a:extLst>
          </p:cNvPr>
          <p:cNvSpPr txBox="1"/>
          <p:nvPr/>
        </p:nvSpPr>
        <p:spPr>
          <a:xfrm>
            <a:off x="6660232" y="3412724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/>
              <a:t>Μήνυμα </a:t>
            </a:r>
            <a:r>
              <a:rPr lang="en-US" sz="1400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1597025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95536" y="2132856"/>
            <a:ext cx="8496944" cy="2448272"/>
          </a:xfrm>
          <a:prstGeom prst="rect">
            <a:avLst/>
          </a:prstGeom>
          <a:solidFill>
            <a:srgbClr val="5E538B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Ιστορικό</a:t>
            </a:r>
            <a:r>
              <a:rPr lang="en-US" dirty="0"/>
              <a:t> – Pt.2: Checkout</a:t>
            </a:r>
            <a:endParaRPr lang="el-GR" dirty="0"/>
          </a:p>
        </p:txBody>
      </p:sp>
      <p:sp>
        <p:nvSpPr>
          <p:cNvPr id="4" name="Oval 3"/>
          <p:cNvSpPr/>
          <p:nvPr/>
        </p:nvSpPr>
        <p:spPr>
          <a:xfrm>
            <a:off x="827584" y="2782546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Oval 4"/>
          <p:cNvSpPr/>
          <p:nvPr/>
        </p:nvSpPr>
        <p:spPr>
          <a:xfrm>
            <a:off x="3707904" y="2782546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Oval 5"/>
          <p:cNvSpPr/>
          <p:nvPr/>
        </p:nvSpPr>
        <p:spPr>
          <a:xfrm>
            <a:off x="2267744" y="2782546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Oval 6"/>
          <p:cNvSpPr/>
          <p:nvPr/>
        </p:nvSpPr>
        <p:spPr>
          <a:xfrm>
            <a:off x="5148064" y="2782546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Oval 7"/>
          <p:cNvSpPr/>
          <p:nvPr/>
        </p:nvSpPr>
        <p:spPr>
          <a:xfrm>
            <a:off x="6565645" y="2780928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Oval 8"/>
          <p:cNvSpPr/>
          <p:nvPr/>
        </p:nvSpPr>
        <p:spPr>
          <a:xfrm>
            <a:off x="8028384" y="2780928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1331640" y="2996952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2771800" y="2996952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>
            <a:off x="4211960" y="2996952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652120" y="2996952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H="1">
            <a:off x="7020272" y="2996952"/>
            <a:ext cx="9361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995936" y="3286602"/>
            <a:ext cx="36004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23928" y="393467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</a:t>
            </a:r>
            <a:endParaRPr lang="el-GR" dirty="0"/>
          </a:p>
        </p:txBody>
      </p:sp>
      <p:cxnSp>
        <p:nvCxnSpPr>
          <p:cNvPr id="21" name="Straight Arrow Connector 20"/>
          <p:cNvCxnSpPr>
            <a:cxnSpLocks/>
            <a:stCxn id="22" idx="0"/>
          </p:cNvCxnSpPr>
          <p:nvPr/>
        </p:nvCxnSpPr>
        <p:spPr>
          <a:xfrm flipH="1" flipV="1">
            <a:off x="3131840" y="4653136"/>
            <a:ext cx="405546" cy="368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62811" y="5021279"/>
            <a:ext cx="134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Repository</a:t>
            </a:r>
            <a:endParaRPr lang="el-G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C39398-E0FC-481B-A13E-0F6AD01AC9FC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7992380" y="3286602"/>
            <a:ext cx="180020" cy="71846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C46D60-D127-47C1-AFC7-C4B116959D4D}"/>
              </a:ext>
            </a:extLst>
          </p:cNvPr>
          <p:cNvSpPr txBox="1"/>
          <p:nvPr/>
        </p:nvSpPr>
        <p:spPr>
          <a:xfrm>
            <a:off x="7524328" y="400506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03DBC4-58AD-4428-9791-B61DF898C0E1}"/>
              </a:ext>
            </a:extLst>
          </p:cNvPr>
          <p:cNvSpPr txBox="1"/>
          <p:nvPr/>
        </p:nvSpPr>
        <p:spPr>
          <a:xfrm>
            <a:off x="683568" y="558924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HEAD: </a:t>
            </a:r>
            <a:r>
              <a:rPr lang="el-GR" dirty="0">
                <a:solidFill>
                  <a:srgbClr val="00B050"/>
                </a:solidFill>
              </a:rPr>
              <a:t>Ένας δείκτης που δείχνει το </a:t>
            </a:r>
            <a:r>
              <a:rPr lang="en-US" dirty="0">
                <a:solidFill>
                  <a:srgbClr val="00B050"/>
                </a:solidFill>
              </a:rPr>
              <a:t>commit </a:t>
            </a:r>
            <a:r>
              <a:rPr lang="el-GR" dirty="0">
                <a:solidFill>
                  <a:srgbClr val="00B050"/>
                </a:solidFill>
              </a:rPr>
              <a:t>το οποίο βλέπουμε τώρα.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97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95536" y="2132856"/>
            <a:ext cx="8496944" cy="2448272"/>
          </a:xfrm>
          <a:prstGeom prst="rect">
            <a:avLst/>
          </a:prstGeom>
          <a:solidFill>
            <a:srgbClr val="5E538B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Ιστορικό</a:t>
            </a:r>
            <a:r>
              <a:rPr lang="en-US" dirty="0"/>
              <a:t> – Pt.2: Checkout</a:t>
            </a:r>
            <a:endParaRPr lang="el-GR" dirty="0"/>
          </a:p>
        </p:txBody>
      </p:sp>
      <p:sp>
        <p:nvSpPr>
          <p:cNvPr id="4" name="Oval 3"/>
          <p:cNvSpPr/>
          <p:nvPr/>
        </p:nvSpPr>
        <p:spPr>
          <a:xfrm>
            <a:off x="827584" y="2782546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Oval 4"/>
          <p:cNvSpPr/>
          <p:nvPr/>
        </p:nvSpPr>
        <p:spPr>
          <a:xfrm>
            <a:off x="3707904" y="2782546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Oval 5"/>
          <p:cNvSpPr/>
          <p:nvPr/>
        </p:nvSpPr>
        <p:spPr>
          <a:xfrm>
            <a:off x="2267744" y="2782546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Oval 6"/>
          <p:cNvSpPr/>
          <p:nvPr/>
        </p:nvSpPr>
        <p:spPr>
          <a:xfrm>
            <a:off x="5148064" y="2782546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Oval 7"/>
          <p:cNvSpPr/>
          <p:nvPr/>
        </p:nvSpPr>
        <p:spPr>
          <a:xfrm>
            <a:off x="6565645" y="2780928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Oval 8"/>
          <p:cNvSpPr/>
          <p:nvPr/>
        </p:nvSpPr>
        <p:spPr>
          <a:xfrm>
            <a:off x="8028384" y="2780928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1331640" y="2996952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2771800" y="2996952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>
            <a:off x="4211960" y="2996952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652120" y="2996952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H="1">
            <a:off x="7020272" y="2996952"/>
            <a:ext cx="9361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995936" y="3286602"/>
            <a:ext cx="36004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23928" y="393467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</a:t>
            </a:r>
            <a:endParaRPr lang="el-GR" dirty="0"/>
          </a:p>
        </p:txBody>
      </p:sp>
      <p:cxnSp>
        <p:nvCxnSpPr>
          <p:cNvPr id="21" name="Straight Arrow Connector 20"/>
          <p:cNvCxnSpPr>
            <a:cxnSpLocks/>
            <a:stCxn id="22" idx="0"/>
          </p:cNvCxnSpPr>
          <p:nvPr/>
        </p:nvCxnSpPr>
        <p:spPr>
          <a:xfrm flipH="1" flipV="1">
            <a:off x="3131840" y="4653136"/>
            <a:ext cx="405546" cy="368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62811" y="5021279"/>
            <a:ext cx="134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Repository</a:t>
            </a:r>
            <a:endParaRPr lang="el-GR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5B75F0-E40A-4A8F-82DF-AE8A8D25C31A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5580112" y="3212976"/>
            <a:ext cx="560684" cy="7476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87A3CBD-AB5C-459F-8970-5883F9B2D3A0}"/>
              </a:ext>
            </a:extLst>
          </p:cNvPr>
          <p:cNvSpPr txBox="1"/>
          <p:nvPr/>
        </p:nvSpPr>
        <p:spPr>
          <a:xfrm>
            <a:off x="5672744" y="396057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HEAD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49A375-F02A-4813-8089-41264E716CAA}"/>
              </a:ext>
            </a:extLst>
          </p:cNvPr>
          <p:cNvSpPr txBox="1"/>
          <p:nvPr/>
        </p:nvSpPr>
        <p:spPr>
          <a:xfrm>
            <a:off x="1290042" y="6330311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Let’s go to the past!</a:t>
            </a:r>
          </a:p>
        </p:txBody>
      </p:sp>
    </p:spTree>
    <p:extLst>
      <p:ext uri="{BB962C8B-B14F-4D97-AF65-F5344CB8AC3E}">
        <p14:creationId xmlns:p14="http://schemas.microsoft.com/office/powerpoint/2010/main" val="3237905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5B02-A2CF-402B-8F6A-8F60EEEA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Checkout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264FBF83-5815-4712-99EF-94C2B423F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84856"/>
            <a:ext cx="3817951" cy="187468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67CC83-460F-4F7D-8E9C-CEC530BC291A}"/>
              </a:ext>
            </a:extLst>
          </p:cNvPr>
          <p:cNvSpPr txBox="1"/>
          <p:nvPr/>
        </p:nvSpPr>
        <p:spPr>
          <a:xfrm>
            <a:off x="457200" y="2276872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l-GR" dirty="0"/>
              <a:t>Αντιγράφουμε τους πρώτους, τουλάχιστον 4, χαρακτήρες του</a:t>
            </a:r>
            <a:r>
              <a:rPr lang="en-US" dirty="0"/>
              <a:t> </a:t>
            </a:r>
            <a:r>
              <a:rPr lang="el-GR" dirty="0"/>
              <a:t>Αναγνωριστικού </a:t>
            </a:r>
            <a:r>
              <a:rPr lang="en-US" dirty="0"/>
              <a:t>Commit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95065C-B711-4AA4-8FB6-1521E53D9F5E}"/>
              </a:ext>
            </a:extLst>
          </p:cNvPr>
          <p:cNvSpPr/>
          <p:nvPr/>
        </p:nvSpPr>
        <p:spPr>
          <a:xfrm>
            <a:off x="971600" y="4077072"/>
            <a:ext cx="792088" cy="144016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C9530-26CE-4605-9C94-4350DC90DB18}"/>
              </a:ext>
            </a:extLst>
          </p:cNvPr>
          <p:cNvSpPr txBox="1"/>
          <p:nvPr/>
        </p:nvSpPr>
        <p:spPr>
          <a:xfrm>
            <a:off x="457200" y="499191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2.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git checkout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981ff152ad</a:t>
            </a:r>
          </a:p>
        </p:txBody>
      </p:sp>
    </p:spTree>
    <p:extLst>
      <p:ext uri="{BB962C8B-B14F-4D97-AF65-F5344CB8AC3E}">
        <p14:creationId xmlns:p14="http://schemas.microsoft.com/office/powerpoint/2010/main" val="2725692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EF6B-3B6F-496C-BC64-58112C0B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Άλλες χρήσιμες εντολές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99397-B36B-40A6-8655-54C9F1843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git diff </a:t>
            </a:r>
            <a:r>
              <a:rPr lang="el-GR" sz="20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l-GR" sz="2000" dirty="0">
                <a:sym typeface="Wingdings" panose="05000000000000000000" pitchFamily="2" charset="2"/>
              </a:rPr>
              <a:t> Δείχνει τι αλλαγές υπάρχουν από το τελευταίο </a:t>
            </a:r>
            <a:r>
              <a:rPr lang="en-US" sz="2000" dirty="0">
                <a:sym typeface="Wingdings" panose="05000000000000000000" pitchFamily="2" charset="2"/>
              </a:rPr>
              <a:t>commit </a:t>
            </a:r>
            <a:r>
              <a:rPr lang="el-GR" sz="2000" dirty="0">
                <a:sym typeface="Wingdings" panose="05000000000000000000" pitchFamily="2" charset="2"/>
              </a:rPr>
              <a:t>μέχρι τώρα.</a:t>
            </a:r>
          </a:p>
          <a:p>
            <a:r>
              <a:rPr lang="en-US" sz="2000" dirty="0">
                <a:solidFill>
                  <a:srgbClr val="002060"/>
                </a:solidFill>
                <a:latin typeface="Consolas"/>
                <a:cs typeface="Consolas"/>
              </a:rPr>
              <a:t>git diff –staged </a:t>
            </a:r>
            <a:r>
              <a:rPr lang="en-US" sz="2000" dirty="0">
                <a:latin typeface="Consolas"/>
                <a:cs typeface="Consolas"/>
                <a:sym typeface="Wingdings" panose="05000000000000000000" pitchFamily="2" charset="2"/>
              </a:rPr>
              <a:t></a:t>
            </a:r>
            <a:r>
              <a:rPr lang="el-GR" sz="2000" dirty="0"/>
              <a:t>Δείχνει τι αλλαγές έχουν γίνει που θα καταγραφούν στο επόμενο </a:t>
            </a:r>
            <a:r>
              <a:rPr lang="en-US" sz="2000" dirty="0"/>
              <a:t>commit.</a:t>
            </a:r>
          </a:p>
          <a:p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git diff &lt;commit_id1&gt; &lt;commit_id2&gt;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l-GR" sz="2000" dirty="0">
                <a:sym typeface="Wingdings" panose="05000000000000000000" pitchFamily="2" charset="2"/>
              </a:rPr>
              <a:t>Δείχνει αλλαγές ανάμεσα σε 2 </a:t>
            </a:r>
            <a:r>
              <a:rPr lang="en-US" sz="2000" dirty="0">
                <a:sym typeface="Wingdings" panose="05000000000000000000" pitchFamily="2" charset="2"/>
              </a:rPr>
              <a:t>commits.</a:t>
            </a:r>
          </a:p>
          <a:p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git show &lt;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commit_id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&gt; </a:t>
            </a:r>
            <a:r>
              <a:rPr lang="el-GR" sz="2000" dirty="0">
                <a:sym typeface="Wingdings" panose="05000000000000000000" pitchFamily="2" charset="2"/>
              </a:rPr>
              <a:t> Δείχνει τι αλλαγές έχουν γίνει σε ένα συγκεκριμένο </a:t>
            </a:r>
            <a:r>
              <a:rPr lang="en-US" sz="2000" dirty="0">
                <a:sym typeface="Wingdings" panose="05000000000000000000" pitchFamily="2" charset="2"/>
              </a:rPr>
              <a:t>commit.</a:t>
            </a:r>
          </a:p>
          <a:p>
            <a:pPr marL="109728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659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F875F-BE01-4A81-BDA2-9C7C2991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4C50-3CE2-43E6-89FD-4A8AF8114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000" dirty="0"/>
              <a:t>Κυριάκος Γιαννάκης – Διαφάνειες, Παρουσίαση</a:t>
            </a:r>
            <a:endParaRPr lang="en-US" sz="2000" dirty="0"/>
          </a:p>
          <a:p>
            <a:r>
              <a:rPr lang="en-US" sz="2000" dirty="0"/>
              <a:t>git-class.gr</a:t>
            </a:r>
          </a:p>
          <a:p>
            <a:pPr lvl="1"/>
            <a:r>
              <a:rPr lang="el-GR" sz="2000" dirty="0">
                <a:solidFill>
                  <a:schemeClr val="tx1"/>
                </a:solidFill>
              </a:rPr>
              <a:t>Θέμης Παπαμελετίου </a:t>
            </a:r>
          </a:p>
          <a:p>
            <a:pPr lvl="1"/>
            <a:r>
              <a:rPr lang="el-GR" sz="2000" dirty="0">
                <a:solidFill>
                  <a:schemeClr val="tx1"/>
                </a:solidFill>
              </a:rPr>
              <a:t>Διονύσης Ζήνδρος</a:t>
            </a:r>
          </a:p>
          <a:p>
            <a:r>
              <a:rPr lang="el-GR" sz="2000" dirty="0"/>
              <a:t>Πέννυ Θωμοπούλου – </a:t>
            </a:r>
            <a:r>
              <a:rPr lang="en-US" sz="2000" dirty="0"/>
              <a:t>QC</a:t>
            </a:r>
          </a:p>
          <a:p>
            <a:r>
              <a:rPr lang="el-GR" sz="2000" dirty="0"/>
              <a:t>Δημήτρης Τζιλιβάκης – </a:t>
            </a:r>
            <a:r>
              <a:rPr lang="en-US" sz="2000" dirty="0"/>
              <a:t>Artwork, Posters, Banners</a:t>
            </a:r>
            <a:endParaRPr lang="el-GR" sz="2000" dirty="0"/>
          </a:p>
          <a:p>
            <a:r>
              <a:rPr lang="el-GR" sz="2000" dirty="0"/>
              <a:t>Αλέξανδρος Μπαμπούνης Τσάτσος</a:t>
            </a:r>
            <a:r>
              <a:rPr lang="en-US" sz="2000" dirty="0"/>
              <a:t>, </a:t>
            </a:r>
            <a:r>
              <a:rPr lang="el-GR" sz="2000" dirty="0"/>
              <a:t>Νεφέλη Βασιλάκη</a:t>
            </a:r>
            <a:r>
              <a:rPr lang="en-US" sz="2000" dirty="0"/>
              <a:t> - </a:t>
            </a:r>
            <a:r>
              <a:rPr lang="el-GR" sz="2000" dirty="0"/>
              <a:t>Οργάνωση</a:t>
            </a:r>
            <a:endParaRPr lang="en-US" sz="2000" dirty="0"/>
          </a:p>
          <a:p>
            <a:r>
              <a:rPr lang="el-GR" sz="2000" dirty="0"/>
              <a:t>Σωτήρης Καραγεωργόπουλος, Νικόλας Ζαφειρόπουλος </a:t>
            </a:r>
            <a:r>
              <a:rPr lang="el-GR" sz="2000"/>
              <a:t>- Εγγραφές</a:t>
            </a:r>
            <a:endParaRPr lang="el-GR" sz="2000" dirty="0"/>
          </a:p>
          <a:p>
            <a:endParaRPr lang="el-GR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36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0A0E-6DDE-4515-B5AA-9E4B0FF8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Ενέργειες στο </a:t>
            </a:r>
            <a:r>
              <a:rPr lang="en-US" dirty="0"/>
              <a:t>Staging Area: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FFFCC-37DF-4FF4-8700-799C50908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git </a:t>
            </a:r>
            <a:r>
              <a:rPr lang="en-US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rm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&lt;file&gt;</a:t>
            </a:r>
          </a:p>
          <a:p>
            <a:pPr lvl="1"/>
            <a:r>
              <a:rPr lang="el-GR" sz="2400" dirty="0">
                <a:solidFill>
                  <a:schemeClr val="tx1"/>
                </a:solidFill>
              </a:rPr>
              <a:t>Διαγράφει ένα αρχείο και ενημερώνει το </a:t>
            </a:r>
            <a:r>
              <a:rPr lang="en-US" sz="2400" dirty="0">
                <a:solidFill>
                  <a:schemeClr val="tx1"/>
                </a:solidFill>
              </a:rPr>
              <a:t>git</a:t>
            </a:r>
          </a:p>
          <a:p>
            <a:pPr lvl="2"/>
            <a:r>
              <a:rPr lang="el-GR" sz="2000" dirty="0">
                <a:solidFill>
                  <a:schemeClr val="tx1"/>
                </a:solidFill>
              </a:rPr>
              <a:t>Πρέπει να ακολουθείται από </a:t>
            </a:r>
            <a:r>
              <a:rPr lang="en-US" sz="2000" dirty="0">
                <a:solidFill>
                  <a:schemeClr val="tx1"/>
                </a:solidFill>
              </a:rPr>
              <a:t>commit</a:t>
            </a:r>
          </a:p>
          <a:p>
            <a:pPr lvl="1"/>
            <a:r>
              <a:rPr lang="el-GR" sz="2400" dirty="0">
                <a:solidFill>
                  <a:schemeClr val="tx1"/>
                </a:solidFill>
              </a:rPr>
              <a:t>Κατά μία έννοια το «αντίθετο» του </a:t>
            </a:r>
            <a:r>
              <a:rPr lang="en-US" sz="2400" dirty="0">
                <a:solidFill>
                  <a:schemeClr val="tx1"/>
                </a:solidFill>
              </a:rPr>
              <a:t>add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git mv &lt;source&gt; &lt;destination&gt;</a:t>
            </a:r>
          </a:p>
          <a:p>
            <a:pPr lvl="1"/>
            <a:r>
              <a:rPr lang="el-GR" sz="2200" dirty="0">
                <a:solidFill>
                  <a:schemeClr val="tx1"/>
                </a:solidFill>
              </a:rPr>
              <a:t>Μεταφέρει ένα αρχείο και ενημερώνει το </a:t>
            </a:r>
            <a:r>
              <a:rPr lang="en-US" sz="2200" dirty="0">
                <a:solidFill>
                  <a:schemeClr val="tx1"/>
                </a:solidFill>
              </a:rPr>
              <a:t>git</a:t>
            </a:r>
          </a:p>
          <a:p>
            <a:pPr lvl="2"/>
            <a:r>
              <a:rPr lang="el-GR" sz="2200" dirty="0">
                <a:solidFill>
                  <a:schemeClr val="tx1"/>
                </a:solidFill>
              </a:rPr>
              <a:t>Πρέπει να ακολουθείται από </a:t>
            </a:r>
            <a:r>
              <a:rPr lang="en-US" sz="2200" dirty="0">
                <a:solidFill>
                  <a:schemeClr val="tx1"/>
                </a:solidFill>
              </a:rPr>
              <a:t>commit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Consolas"/>
                <a:cs typeface="Consolas"/>
              </a:rPr>
              <a:t>git mv</a:t>
            </a:r>
            <a:r>
              <a:rPr lang="el-GR" sz="2200" dirty="0">
                <a:solidFill>
                  <a:schemeClr val="tx1"/>
                </a:solidFill>
                <a:latin typeface="Calibri"/>
                <a:cs typeface="Calibri"/>
              </a:rPr>
              <a:t>: 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alibri"/>
                <a:cs typeface="Calibri"/>
              </a:rPr>
              <a:t>mv &lt;old path&gt; &lt;new path&gt;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alibri"/>
                <a:cs typeface="Calibri"/>
              </a:rPr>
              <a:t>git </a:t>
            </a:r>
            <a:r>
              <a:rPr lang="en-US" sz="2200" dirty="0" err="1">
                <a:solidFill>
                  <a:schemeClr val="tx1"/>
                </a:solidFill>
                <a:latin typeface="Calibri"/>
                <a:cs typeface="Calibri"/>
              </a:rPr>
              <a:t>rm</a:t>
            </a:r>
            <a:r>
              <a:rPr lang="en-US" sz="2200" dirty="0">
                <a:solidFill>
                  <a:schemeClr val="tx1"/>
                </a:solidFill>
                <a:latin typeface="Calibri"/>
                <a:cs typeface="Calibri"/>
              </a:rPr>
              <a:t> &lt;old path&gt;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alibri"/>
                <a:cs typeface="Calibri"/>
              </a:rPr>
              <a:t>git add &lt;new path&gt;</a:t>
            </a:r>
            <a:endParaRPr lang="en-US" sz="2200" dirty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65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81E5-2575-43EF-BDD9-C58843FAE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50790-A652-4850-AFC3-06D646CC2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31504"/>
            <a:ext cx="8229600" cy="4743032"/>
          </a:xfrm>
        </p:spPr>
        <p:txBody>
          <a:bodyPr>
            <a:normAutofit/>
          </a:bodyPr>
          <a:lstStyle/>
          <a:p>
            <a:r>
              <a:rPr lang="el-GR" sz="2400" dirty="0"/>
              <a:t>Ένα αρχείο στην ρίζα</a:t>
            </a:r>
            <a:r>
              <a:rPr lang="en-US" sz="2400" dirty="0"/>
              <a:t> (</a:t>
            </a:r>
            <a:r>
              <a:rPr lang="el-GR" sz="2400" dirty="0"/>
              <a:t>αρχικό κατάλογο) του </a:t>
            </a:r>
            <a:r>
              <a:rPr lang="en-US" sz="2400" dirty="0"/>
              <a:t>Repository</a:t>
            </a:r>
            <a:r>
              <a:rPr lang="el-GR" sz="2400" dirty="0"/>
              <a:t>.</a:t>
            </a:r>
          </a:p>
          <a:p>
            <a:r>
              <a:rPr lang="el-GR" sz="2400" dirty="0"/>
              <a:t>Μέσα γράφουμε όσα αρχεία θέλουμε να αγνωεί το </a:t>
            </a:r>
            <a:r>
              <a:rPr lang="en-US" sz="2400" dirty="0"/>
              <a:t>git, </a:t>
            </a:r>
            <a:r>
              <a:rPr lang="el-GR" sz="2400" dirty="0"/>
              <a:t>ένα ανά γραμμή.</a:t>
            </a:r>
          </a:p>
          <a:p>
            <a:pPr lvl="1"/>
            <a:r>
              <a:rPr lang="el-GR" sz="2400" dirty="0"/>
              <a:t>Πχ:</a:t>
            </a:r>
          </a:p>
          <a:p>
            <a:pPr lvl="2"/>
            <a:r>
              <a:rPr lang="en-US" sz="2000" dirty="0">
                <a:latin typeface="Consolas" panose="020B0609020204030204" pitchFamily="49" charset="0"/>
              </a:rPr>
              <a:t>program.py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program2.py</a:t>
            </a:r>
          </a:p>
          <a:p>
            <a:r>
              <a:rPr lang="el-GR" sz="2400" dirty="0"/>
              <a:t>Μπορούμε να βάλουμε μοτίβα αρχείων.</a:t>
            </a:r>
          </a:p>
          <a:p>
            <a:pPr lvl="1"/>
            <a:r>
              <a:rPr lang="el-GR" sz="2400" dirty="0"/>
              <a:t>Πχ. </a:t>
            </a:r>
            <a:r>
              <a:rPr lang="en-US" sz="2400" dirty="0"/>
              <a:t>*.</a:t>
            </a:r>
            <a:r>
              <a:rPr lang="en-US" sz="2400" dirty="0" err="1"/>
              <a:t>pyc</a:t>
            </a:r>
            <a:endParaRPr lang="en-US" sz="2400" dirty="0"/>
          </a:p>
          <a:p>
            <a:pPr lvl="1"/>
            <a:r>
              <a:rPr lang="el-GR" sz="2400" dirty="0"/>
              <a:t>Το παραπάνω θα αγνωήσει όλα τα αρχεία που έχουν την κατάληξη </a:t>
            </a:r>
            <a:r>
              <a:rPr lang="en-US" sz="2400" dirty="0"/>
              <a:t>.</a:t>
            </a:r>
            <a:r>
              <a:rPr lang="en-US" sz="2400" dirty="0" err="1"/>
              <a:t>pyc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8570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Οργάνωση</a:t>
            </a:r>
          </a:p>
        </p:txBody>
      </p:sp>
      <p:sp>
        <p:nvSpPr>
          <p:cNvPr id="5" name="Oval 4"/>
          <p:cNvSpPr/>
          <p:nvPr/>
        </p:nvSpPr>
        <p:spPr>
          <a:xfrm>
            <a:off x="827584" y="3797537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Oval 5"/>
          <p:cNvSpPr/>
          <p:nvPr/>
        </p:nvSpPr>
        <p:spPr>
          <a:xfrm>
            <a:off x="3707904" y="3797537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Oval 6"/>
          <p:cNvSpPr/>
          <p:nvPr/>
        </p:nvSpPr>
        <p:spPr>
          <a:xfrm>
            <a:off x="2267744" y="3797537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1331640" y="4013561"/>
            <a:ext cx="864096" cy="107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2771800" y="4013561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4197928" y="4005065"/>
            <a:ext cx="881769" cy="84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137672" y="3798912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36" name="Straight Arrow Connector 35"/>
          <p:cNvCxnSpPr>
            <a:cxnSpLocks/>
            <a:stCxn id="37" idx="2"/>
            <a:endCxn id="7" idx="0"/>
          </p:cNvCxnSpPr>
          <p:nvPr/>
        </p:nvCxnSpPr>
        <p:spPr>
          <a:xfrm>
            <a:off x="2411761" y="3136774"/>
            <a:ext cx="72007" cy="660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07705" y="285977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Add Search</a:t>
            </a:r>
            <a:endParaRPr lang="el-GR" sz="1200" dirty="0"/>
          </a:p>
        </p:txBody>
      </p:sp>
      <p:cxnSp>
        <p:nvCxnSpPr>
          <p:cNvPr id="38" name="Straight Arrow Connector 37"/>
          <p:cNvCxnSpPr>
            <a:cxnSpLocks/>
            <a:stCxn id="39" idx="0"/>
            <a:endCxn id="6" idx="4"/>
          </p:cNvCxnSpPr>
          <p:nvPr/>
        </p:nvCxnSpPr>
        <p:spPr>
          <a:xfrm flipV="1">
            <a:off x="3887924" y="4229585"/>
            <a:ext cx="36004" cy="612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55776" y="4842388"/>
            <a:ext cx="2664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Add Contact Photo</a:t>
            </a:r>
            <a:endParaRPr lang="el-GR" sz="1100" b="1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cxnSpLocks/>
            <a:stCxn id="43" idx="2"/>
            <a:endCxn id="18" idx="0"/>
          </p:cNvCxnSpPr>
          <p:nvPr/>
        </p:nvCxnSpPr>
        <p:spPr>
          <a:xfrm>
            <a:off x="5150504" y="2852935"/>
            <a:ext cx="203192" cy="945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6799" y="2575936"/>
            <a:ext cx="2587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Add second email field</a:t>
            </a:r>
            <a:endParaRPr lang="el-GR" sz="12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6B63D79-3A62-40F2-B838-41F5B4943509}"/>
              </a:ext>
            </a:extLst>
          </p:cNvPr>
          <p:cNvCxnSpPr>
            <a:cxnSpLocks/>
          </p:cNvCxnSpPr>
          <p:nvPr/>
        </p:nvCxnSpPr>
        <p:spPr>
          <a:xfrm flipH="1">
            <a:off x="5640528" y="3995194"/>
            <a:ext cx="881769" cy="84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45128652-7058-4823-84C7-C5090AB9A262}"/>
              </a:ext>
            </a:extLst>
          </p:cNvPr>
          <p:cNvSpPr/>
          <p:nvPr/>
        </p:nvSpPr>
        <p:spPr>
          <a:xfrm>
            <a:off x="6580272" y="3789041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3908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l-GR" dirty="0"/>
              <a:t>Οργάνωση</a:t>
            </a:r>
          </a:p>
        </p:txBody>
      </p:sp>
      <p:sp>
        <p:nvSpPr>
          <p:cNvPr id="5" name="Oval 4"/>
          <p:cNvSpPr/>
          <p:nvPr/>
        </p:nvSpPr>
        <p:spPr>
          <a:xfrm>
            <a:off x="312800" y="3778244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Oval 6"/>
          <p:cNvSpPr/>
          <p:nvPr/>
        </p:nvSpPr>
        <p:spPr>
          <a:xfrm>
            <a:off x="1752960" y="3778244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792335" y="4005064"/>
            <a:ext cx="91313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644008" y="3789040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36" name="Straight Arrow Connector 35"/>
          <p:cNvCxnSpPr>
            <a:cxnSpLocks/>
            <a:stCxn id="37" idx="2"/>
            <a:endCxn id="7" idx="0"/>
          </p:cNvCxnSpPr>
          <p:nvPr/>
        </p:nvCxnSpPr>
        <p:spPr>
          <a:xfrm>
            <a:off x="1806357" y="3061337"/>
            <a:ext cx="162627" cy="716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11681" y="2799727"/>
            <a:ext cx="1189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Add Search</a:t>
            </a:r>
            <a:endParaRPr lang="el-GR" sz="1050" dirty="0"/>
          </a:p>
        </p:txBody>
      </p:sp>
      <p:sp>
        <p:nvSpPr>
          <p:cNvPr id="26" name="Oval 25"/>
          <p:cNvSpPr/>
          <p:nvPr/>
        </p:nvSpPr>
        <p:spPr>
          <a:xfrm>
            <a:off x="3191033" y="3779619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2242984" y="3994268"/>
            <a:ext cx="90056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H="1" flipV="1">
            <a:off x="3670568" y="3994268"/>
            <a:ext cx="924132" cy="107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C902DE0-6540-436B-8609-177027588757}"/>
              </a:ext>
            </a:extLst>
          </p:cNvPr>
          <p:cNvSpPr/>
          <p:nvPr/>
        </p:nvSpPr>
        <p:spPr>
          <a:xfrm>
            <a:off x="4355976" y="2784348"/>
            <a:ext cx="1008112" cy="276989"/>
          </a:xfrm>
          <a:prstGeom prst="rect">
            <a:avLst/>
          </a:prstGeom>
          <a:solidFill>
            <a:srgbClr val="F44D2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D081B1-3A4A-4F37-8C9A-B5A1B8DE414D}"/>
              </a:ext>
            </a:extLst>
          </p:cNvPr>
          <p:cNvCxnSpPr>
            <a:cxnSpLocks/>
            <a:stCxn id="24" idx="2"/>
            <a:endCxn id="7" idx="7"/>
          </p:cNvCxnSpPr>
          <p:nvPr/>
        </p:nvCxnSpPr>
        <p:spPr>
          <a:xfrm flipH="1">
            <a:off x="2121736" y="3061337"/>
            <a:ext cx="2738296" cy="780179"/>
          </a:xfrm>
          <a:prstGeom prst="straightConnector1">
            <a:avLst/>
          </a:prstGeom>
          <a:ln w="38100">
            <a:solidFill>
              <a:srgbClr val="F44D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3C22CB2-E872-4A66-BB4B-63D2B6C35795}"/>
              </a:ext>
            </a:extLst>
          </p:cNvPr>
          <p:cNvSpPr/>
          <p:nvPr/>
        </p:nvSpPr>
        <p:spPr>
          <a:xfrm>
            <a:off x="2518776" y="4993883"/>
            <a:ext cx="1944216" cy="276989"/>
          </a:xfrm>
          <a:prstGeom prst="rect">
            <a:avLst/>
          </a:prstGeom>
          <a:solidFill>
            <a:srgbClr val="F44D2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Add_contact_photo</a:t>
            </a:r>
            <a:endParaRPr lang="en-US" sz="14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D88C3EA-E0A5-43A7-ABEE-15BBBB69024D}"/>
              </a:ext>
            </a:extLst>
          </p:cNvPr>
          <p:cNvCxnSpPr>
            <a:cxnSpLocks/>
            <a:stCxn id="52" idx="0"/>
            <a:endCxn id="7" idx="5"/>
          </p:cNvCxnSpPr>
          <p:nvPr/>
        </p:nvCxnSpPr>
        <p:spPr>
          <a:xfrm flipH="1" flipV="1">
            <a:off x="2121736" y="4147020"/>
            <a:ext cx="1369148" cy="846863"/>
          </a:xfrm>
          <a:prstGeom prst="straightConnector1">
            <a:avLst/>
          </a:prstGeom>
          <a:ln w="38100">
            <a:solidFill>
              <a:srgbClr val="F44D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6919A2-3A3F-4950-97F0-885047693054}"/>
              </a:ext>
            </a:extLst>
          </p:cNvPr>
          <p:cNvCxnSpPr>
            <a:cxnSpLocks/>
            <a:stCxn id="52" idx="0"/>
            <a:endCxn id="18" idx="4"/>
          </p:cNvCxnSpPr>
          <p:nvPr/>
        </p:nvCxnSpPr>
        <p:spPr>
          <a:xfrm flipV="1">
            <a:off x="3490884" y="4221088"/>
            <a:ext cx="1369148" cy="772795"/>
          </a:xfrm>
          <a:prstGeom prst="straightConnector1">
            <a:avLst/>
          </a:prstGeom>
          <a:ln w="38100">
            <a:solidFill>
              <a:srgbClr val="F44D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B80281D-6C33-4D15-A0B0-66BE03DC5EE0}"/>
              </a:ext>
            </a:extLst>
          </p:cNvPr>
          <p:cNvCxnSpPr>
            <a:cxnSpLocks/>
            <a:stCxn id="24" idx="2"/>
            <a:endCxn id="18" idx="0"/>
          </p:cNvCxnSpPr>
          <p:nvPr/>
        </p:nvCxnSpPr>
        <p:spPr>
          <a:xfrm>
            <a:off x="4860032" y="3061337"/>
            <a:ext cx="0" cy="727703"/>
          </a:xfrm>
          <a:prstGeom prst="straightConnector1">
            <a:avLst/>
          </a:prstGeom>
          <a:ln w="38100">
            <a:solidFill>
              <a:srgbClr val="F44D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3AD39FB-FDDE-46CC-876B-F9969F09DBFE}"/>
              </a:ext>
            </a:extLst>
          </p:cNvPr>
          <p:cNvSpPr txBox="1"/>
          <p:nvPr/>
        </p:nvSpPr>
        <p:spPr>
          <a:xfrm>
            <a:off x="5292080" y="4269409"/>
            <a:ext cx="38884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git checkout –b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Add_contact_photo</a:t>
            </a:r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git add -A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git commit –m “…”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git add -A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git commit –m “…”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git checkout master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git merge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Add_contact_photo</a:t>
            </a:r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git branch –d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Add_contact_photo</a:t>
            </a:r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9297922-C132-4DB0-8CC1-697AE9A06883}"/>
              </a:ext>
            </a:extLst>
          </p:cNvPr>
          <p:cNvCxnSpPr>
            <a:cxnSpLocks/>
            <a:stCxn id="93" idx="0"/>
          </p:cNvCxnSpPr>
          <p:nvPr/>
        </p:nvCxnSpPr>
        <p:spPr>
          <a:xfrm flipV="1">
            <a:off x="3409144" y="5373455"/>
            <a:ext cx="81740" cy="48554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AFD6035-EB38-42CE-A1EA-674E566713D2}"/>
              </a:ext>
            </a:extLst>
          </p:cNvPr>
          <p:cNvSpPr txBox="1"/>
          <p:nvPr/>
        </p:nvSpPr>
        <p:spPr>
          <a:xfrm>
            <a:off x="2905088" y="5859001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solidFill>
                  <a:srgbClr val="00B050"/>
                </a:solidFill>
              </a:rPr>
              <a:t>Τρέχον </a:t>
            </a:r>
            <a:r>
              <a:rPr lang="en-US" dirty="0">
                <a:solidFill>
                  <a:srgbClr val="00B050"/>
                </a:solidFill>
              </a:rPr>
              <a:t>Branch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9176FEC-4EB8-4AD4-B903-5F0CE93E4DDC}"/>
              </a:ext>
            </a:extLst>
          </p:cNvPr>
          <p:cNvCxnSpPr>
            <a:cxnSpLocks/>
            <a:stCxn id="101" idx="2"/>
            <a:endCxn id="24" idx="0"/>
          </p:cNvCxnSpPr>
          <p:nvPr/>
        </p:nvCxnSpPr>
        <p:spPr>
          <a:xfrm flipH="1">
            <a:off x="4860032" y="2271757"/>
            <a:ext cx="107016" cy="51259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18C26E7-C876-4856-BBA6-2DC1AC7FBFC9}"/>
              </a:ext>
            </a:extLst>
          </p:cNvPr>
          <p:cNvSpPr txBox="1"/>
          <p:nvPr/>
        </p:nvSpPr>
        <p:spPr>
          <a:xfrm>
            <a:off x="4462992" y="162542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solidFill>
                  <a:srgbClr val="00B050"/>
                </a:solidFill>
              </a:rPr>
              <a:t>Τρέχον </a:t>
            </a:r>
            <a:r>
              <a:rPr lang="en-US" dirty="0">
                <a:solidFill>
                  <a:srgbClr val="00B050"/>
                </a:solidFill>
              </a:rPr>
              <a:t>Branch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22F6D5-56D5-4468-A712-C82D5AD492B1}"/>
              </a:ext>
            </a:extLst>
          </p:cNvPr>
          <p:cNvSpPr txBox="1"/>
          <p:nvPr/>
        </p:nvSpPr>
        <p:spPr>
          <a:xfrm>
            <a:off x="4900992" y="993677"/>
            <a:ext cx="4046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Master: </a:t>
            </a:r>
            <a:r>
              <a:rPr lang="el-GR" dirty="0"/>
              <a:t>Το </a:t>
            </a:r>
            <a:r>
              <a:rPr lang="en-US" dirty="0"/>
              <a:t>Default Branch </a:t>
            </a:r>
            <a:r>
              <a:rPr lang="el-GR" dirty="0"/>
              <a:t>που έχουν (σχεδόν) όλα τα αποθετήρια.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F1EC06-DDF1-4673-A714-048B11D68BE8}"/>
              </a:ext>
            </a:extLst>
          </p:cNvPr>
          <p:cNvSpPr txBox="1"/>
          <p:nvPr/>
        </p:nvSpPr>
        <p:spPr>
          <a:xfrm>
            <a:off x="6044384" y="1956823"/>
            <a:ext cx="3039456" cy="95410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git checkout –b &lt;</a:t>
            </a:r>
            <a:r>
              <a:rPr lang="en-US" sz="1400" dirty="0" err="1">
                <a:latin typeface="Consolas" panose="020B0609020204030204" pitchFamily="49" charset="0"/>
              </a:rPr>
              <a:t>branch_name</a:t>
            </a:r>
            <a:r>
              <a:rPr lang="en-US" sz="1400" dirty="0">
                <a:latin typeface="Consolas" panose="020B0609020204030204" pitchFamily="49" charset="0"/>
              </a:rPr>
              <a:t>&gt; </a:t>
            </a:r>
          </a:p>
          <a:p>
            <a:pPr algn="ctr"/>
            <a:r>
              <a:rPr lang="en-US" sz="1400" dirty="0">
                <a:latin typeface="Consolas" panose="020B0609020204030204" pitchFamily="49" charset="0"/>
              </a:rPr>
              <a:t>=</a:t>
            </a:r>
          </a:p>
          <a:p>
            <a:pPr algn="ctr"/>
            <a:r>
              <a:rPr lang="en-US" sz="1400" dirty="0">
                <a:latin typeface="Consolas" panose="020B0609020204030204" pitchFamily="49" charset="0"/>
              </a:rPr>
              <a:t>git branch &lt;</a:t>
            </a:r>
            <a:r>
              <a:rPr lang="en-US" sz="1400" dirty="0" err="1">
                <a:latin typeface="Consolas" panose="020B0609020204030204" pitchFamily="49" charset="0"/>
              </a:rPr>
              <a:t>branch_name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algn="ctr"/>
            <a:r>
              <a:rPr lang="en-US" sz="1400" dirty="0">
                <a:latin typeface="Consolas" panose="020B0609020204030204" pitchFamily="49" charset="0"/>
              </a:rPr>
              <a:t>git checkout &lt;</a:t>
            </a:r>
            <a:r>
              <a:rPr lang="en-US" sz="1400" dirty="0" err="1">
                <a:latin typeface="Consolas" panose="020B0609020204030204" pitchFamily="49" charset="0"/>
              </a:rPr>
              <a:t>branch_name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1000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8" grpId="0" animBg="1"/>
      <p:bldP spid="37" grpId="0"/>
      <p:bldP spid="26" grpId="0" animBg="1"/>
      <p:bldP spid="24" grpId="0" animBg="1"/>
      <p:bldP spid="52" grpId="0" animBg="1"/>
      <p:bldP spid="52" grpId="1" animBg="1"/>
      <p:bldP spid="93" grpId="0"/>
      <p:bldP spid="93" grpId="1"/>
      <p:bldP spid="101" grpId="0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9456"/>
            <a:ext cx="8229600" cy="1066800"/>
          </a:xfrm>
        </p:spPr>
        <p:txBody>
          <a:bodyPr/>
          <a:lstStyle/>
          <a:p>
            <a:r>
              <a:rPr lang="el-GR" dirty="0"/>
              <a:t>Οργάνωση</a:t>
            </a:r>
          </a:p>
        </p:txBody>
      </p:sp>
      <p:sp>
        <p:nvSpPr>
          <p:cNvPr id="5" name="Oval 4"/>
          <p:cNvSpPr/>
          <p:nvPr/>
        </p:nvSpPr>
        <p:spPr>
          <a:xfrm>
            <a:off x="240792" y="3627837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Oval 6"/>
          <p:cNvSpPr/>
          <p:nvPr/>
        </p:nvSpPr>
        <p:spPr>
          <a:xfrm>
            <a:off x="1680952" y="3627837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720327" y="3854657"/>
            <a:ext cx="91313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356209" y="4332203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36" name="Straight Arrow Connector 35"/>
          <p:cNvCxnSpPr>
            <a:cxnSpLocks/>
            <a:stCxn id="37" idx="2"/>
            <a:endCxn id="7" idx="0"/>
          </p:cNvCxnSpPr>
          <p:nvPr/>
        </p:nvCxnSpPr>
        <p:spPr>
          <a:xfrm>
            <a:off x="1734349" y="2910930"/>
            <a:ext cx="162627" cy="716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39673" y="2649320"/>
            <a:ext cx="1189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Add Search</a:t>
            </a:r>
            <a:endParaRPr lang="el-GR" sz="1050" dirty="0"/>
          </a:p>
        </p:txBody>
      </p:sp>
      <p:sp>
        <p:nvSpPr>
          <p:cNvPr id="26" name="Oval 25"/>
          <p:cNvSpPr/>
          <p:nvPr/>
        </p:nvSpPr>
        <p:spPr>
          <a:xfrm>
            <a:off x="2904093" y="4285743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 flipV="1">
            <a:off x="2170976" y="3843861"/>
            <a:ext cx="662104" cy="56756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H="1" flipV="1">
            <a:off x="3382769" y="4537431"/>
            <a:ext cx="924132" cy="107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C902DE0-6540-436B-8609-177027588757}"/>
              </a:ext>
            </a:extLst>
          </p:cNvPr>
          <p:cNvSpPr/>
          <p:nvPr/>
        </p:nvSpPr>
        <p:spPr>
          <a:xfrm>
            <a:off x="4283968" y="2633941"/>
            <a:ext cx="1008112" cy="276989"/>
          </a:xfrm>
          <a:prstGeom prst="rect">
            <a:avLst/>
          </a:prstGeom>
          <a:solidFill>
            <a:srgbClr val="F44D2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D081B1-3A4A-4F37-8C9A-B5A1B8DE414D}"/>
              </a:ext>
            </a:extLst>
          </p:cNvPr>
          <p:cNvCxnSpPr>
            <a:cxnSpLocks/>
            <a:stCxn id="24" idx="2"/>
            <a:endCxn id="7" idx="7"/>
          </p:cNvCxnSpPr>
          <p:nvPr/>
        </p:nvCxnSpPr>
        <p:spPr>
          <a:xfrm flipH="1">
            <a:off x="2049728" y="2910930"/>
            <a:ext cx="2738296" cy="780179"/>
          </a:xfrm>
          <a:prstGeom prst="straightConnector1">
            <a:avLst/>
          </a:prstGeom>
          <a:ln w="38100">
            <a:solidFill>
              <a:srgbClr val="F44D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3C22CB2-E872-4A66-BB4B-63D2B6C35795}"/>
              </a:ext>
            </a:extLst>
          </p:cNvPr>
          <p:cNvSpPr/>
          <p:nvPr/>
        </p:nvSpPr>
        <p:spPr>
          <a:xfrm>
            <a:off x="1077620" y="5338443"/>
            <a:ext cx="1944216" cy="276989"/>
          </a:xfrm>
          <a:prstGeom prst="rect">
            <a:avLst/>
          </a:prstGeom>
          <a:solidFill>
            <a:srgbClr val="F44D2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Add_contact_photo</a:t>
            </a:r>
            <a:endParaRPr lang="en-US" sz="14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D88C3EA-E0A5-43A7-ABEE-15BBBB69024D}"/>
              </a:ext>
            </a:extLst>
          </p:cNvPr>
          <p:cNvCxnSpPr>
            <a:cxnSpLocks/>
            <a:stCxn id="52" idx="0"/>
            <a:endCxn id="7" idx="5"/>
          </p:cNvCxnSpPr>
          <p:nvPr/>
        </p:nvCxnSpPr>
        <p:spPr>
          <a:xfrm flipV="1">
            <a:off x="2049728" y="3996613"/>
            <a:ext cx="0" cy="1341830"/>
          </a:xfrm>
          <a:prstGeom prst="straightConnector1">
            <a:avLst/>
          </a:prstGeom>
          <a:ln w="38100">
            <a:solidFill>
              <a:srgbClr val="F44D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6919A2-3A3F-4950-97F0-885047693054}"/>
              </a:ext>
            </a:extLst>
          </p:cNvPr>
          <p:cNvCxnSpPr>
            <a:cxnSpLocks/>
            <a:stCxn id="52" idx="0"/>
            <a:endCxn id="18" idx="3"/>
          </p:cNvCxnSpPr>
          <p:nvPr/>
        </p:nvCxnSpPr>
        <p:spPr>
          <a:xfrm flipV="1">
            <a:off x="2049728" y="4700979"/>
            <a:ext cx="2369753" cy="637464"/>
          </a:xfrm>
          <a:prstGeom prst="straightConnector1">
            <a:avLst/>
          </a:prstGeom>
          <a:ln w="38100">
            <a:solidFill>
              <a:srgbClr val="F44D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B80281D-6C33-4D15-A0B0-66BE03DC5EE0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699163" y="2910930"/>
            <a:ext cx="88861" cy="548295"/>
          </a:xfrm>
          <a:prstGeom prst="straightConnector1">
            <a:avLst/>
          </a:prstGeom>
          <a:ln w="38100">
            <a:solidFill>
              <a:srgbClr val="F44D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3AD39FB-FDDE-46CC-876B-F9969F09DBFE}"/>
              </a:ext>
            </a:extLst>
          </p:cNvPr>
          <p:cNvSpPr txBox="1"/>
          <p:nvPr/>
        </p:nvSpPr>
        <p:spPr>
          <a:xfrm>
            <a:off x="5292080" y="4269409"/>
            <a:ext cx="38884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git checkout –b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Add_contact_photo</a:t>
            </a:r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git add -A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git commit –m “…”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git add -A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git commit –m “…”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git checkout master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git merge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Add_contact_photo</a:t>
            </a:r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git branch –d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Add_contact_photo</a:t>
            </a:r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9297922-C132-4DB0-8CC1-697AE9A06883}"/>
              </a:ext>
            </a:extLst>
          </p:cNvPr>
          <p:cNvCxnSpPr>
            <a:cxnSpLocks/>
            <a:stCxn id="93" idx="0"/>
          </p:cNvCxnSpPr>
          <p:nvPr/>
        </p:nvCxnSpPr>
        <p:spPr>
          <a:xfrm flipV="1">
            <a:off x="1896976" y="5630097"/>
            <a:ext cx="81740" cy="48554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AFD6035-EB38-42CE-A1EA-674E566713D2}"/>
              </a:ext>
            </a:extLst>
          </p:cNvPr>
          <p:cNvSpPr txBox="1"/>
          <p:nvPr/>
        </p:nvSpPr>
        <p:spPr>
          <a:xfrm>
            <a:off x="1392920" y="6115643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solidFill>
                  <a:srgbClr val="00B050"/>
                </a:solidFill>
              </a:rPr>
              <a:t>Τρέχον </a:t>
            </a:r>
            <a:r>
              <a:rPr lang="en-US" dirty="0">
                <a:solidFill>
                  <a:srgbClr val="00B050"/>
                </a:solidFill>
              </a:rPr>
              <a:t>Branch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9176FEC-4EB8-4AD4-B903-5F0CE93E4DDC}"/>
              </a:ext>
            </a:extLst>
          </p:cNvPr>
          <p:cNvCxnSpPr>
            <a:cxnSpLocks/>
            <a:stCxn id="101" idx="2"/>
            <a:endCxn id="24" idx="0"/>
          </p:cNvCxnSpPr>
          <p:nvPr/>
        </p:nvCxnSpPr>
        <p:spPr>
          <a:xfrm flipH="1">
            <a:off x="4788024" y="2348284"/>
            <a:ext cx="76944" cy="2856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18C26E7-C876-4856-BBA6-2DC1AC7FBFC9}"/>
              </a:ext>
            </a:extLst>
          </p:cNvPr>
          <p:cNvSpPr txBox="1"/>
          <p:nvPr/>
        </p:nvSpPr>
        <p:spPr>
          <a:xfrm>
            <a:off x="4360912" y="1701953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solidFill>
                  <a:srgbClr val="00B050"/>
                </a:solidFill>
              </a:rPr>
              <a:t>Τρέχον </a:t>
            </a:r>
            <a:r>
              <a:rPr lang="en-US" dirty="0">
                <a:solidFill>
                  <a:srgbClr val="00B050"/>
                </a:solidFill>
              </a:rPr>
              <a:t>Branch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22F6D5-56D5-4468-A712-C82D5AD492B1}"/>
              </a:ext>
            </a:extLst>
          </p:cNvPr>
          <p:cNvSpPr txBox="1"/>
          <p:nvPr/>
        </p:nvSpPr>
        <p:spPr>
          <a:xfrm>
            <a:off x="4900992" y="993677"/>
            <a:ext cx="4046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Master: </a:t>
            </a:r>
            <a:r>
              <a:rPr lang="el-GR" dirty="0"/>
              <a:t>Το </a:t>
            </a:r>
            <a:r>
              <a:rPr lang="en-US" dirty="0"/>
              <a:t>Default Branch </a:t>
            </a:r>
            <a:r>
              <a:rPr lang="el-GR" dirty="0"/>
              <a:t>που έχουν (σχεδόν) όλα τα αποθετήρια.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F1EC06-DDF1-4673-A714-048B11D68BE8}"/>
              </a:ext>
            </a:extLst>
          </p:cNvPr>
          <p:cNvSpPr txBox="1"/>
          <p:nvPr/>
        </p:nvSpPr>
        <p:spPr>
          <a:xfrm>
            <a:off x="6044384" y="1956823"/>
            <a:ext cx="3039456" cy="95410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git checkout –b &lt;</a:t>
            </a:r>
            <a:r>
              <a:rPr lang="en-US" sz="1400" dirty="0" err="1">
                <a:latin typeface="Consolas" panose="020B0609020204030204" pitchFamily="49" charset="0"/>
              </a:rPr>
              <a:t>branch_name</a:t>
            </a:r>
            <a:r>
              <a:rPr lang="en-US" sz="1400" dirty="0">
                <a:latin typeface="Consolas" panose="020B0609020204030204" pitchFamily="49" charset="0"/>
              </a:rPr>
              <a:t>&gt; </a:t>
            </a:r>
          </a:p>
          <a:p>
            <a:pPr algn="ctr"/>
            <a:r>
              <a:rPr lang="en-US" sz="1400" dirty="0">
                <a:latin typeface="Consolas" panose="020B0609020204030204" pitchFamily="49" charset="0"/>
              </a:rPr>
              <a:t>=</a:t>
            </a:r>
          </a:p>
          <a:p>
            <a:pPr algn="ctr"/>
            <a:r>
              <a:rPr lang="en-US" sz="1400" dirty="0">
                <a:latin typeface="Consolas" panose="020B0609020204030204" pitchFamily="49" charset="0"/>
              </a:rPr>
              <a:t>git branch &lt;</a:t>
            </a:r>
            <a:r>
              <a:rPr lang="en-US" sz="1400" dirty="0" err="1">
                <a:latin typeface="Consolas" panose="020B0609020204030204" pitchFamily="49" charset="0"/>
              </a:rPr>
              <a:t>branch_name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algn="ctr"/>
            <a:r>
              <a:rPr lang="en-US" sz="1400" dirty="0">
                <a:latin typeface="Consolas" panose="020B0609020204030204" pitchFamily="49" charset="0"/>
              </a:rPr>
              <a:t>git checkout &lt;</a:t>
            </a:r>
            <a:r>
              <a:rPr lang="en-US" sz="1400" dirty="0" err="1">
                <a:latin typeface="Consolas" panose="020B0609020204030204" pitchFamily="49" charset="0"/>
              </a:rPr>
              <a:t>branch_name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2C69DF-3957-4B6B-BC96-E7C980D50D74}"/>
              </a:ext>
            </a:extLst>
          </p:cNvPr>
          <p:cNvCxnSpPr>
            <a:cxnSpLocks/>
          </p:cNvCxnSpPr>
          <p:nvPr/>
        </p:nvCxnSpPr>
        <p:spPr>
          <a:xfrm flipH="1">
            <a:off x="3432432" y="3775275"/>
            <a:ext cx="85153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151A2C2-5234-4830-A112-974A49C4E921}"/>
              </a:ext>
            </a:extLst>
          </p:cNvPr>
          <p:cNvSpPr/>
          <p:nvPr/>
        </p:nvSpPr>
        <p:spPr>
          <a:xfrm>
            <a:off x="4355976" y="3560212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F8C9DB-92D1-4929-B730-5BB4445AD385}"/>
              </a:ext>
            </a:extLst>
          </p:cNvPr>
          <p:cNvCxnSpPr>
            <a:cxnSpLocks/>
          </p:cNvCxnSpPr>
          <p:nvPr/>
        </p:nvCxnSpPr>
        <p:spPr>
          <a:xfrm flipH="1">
            <a:off x="2168059" y="3771027"/>
            <a:ext cx="6588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B9A723C-03E6-4354-AB88-E169E42637EB}"/>
              </a:ext>
            </a:extLst>
          </p:cNvPr>
          <p:cNvSpPr/>
          <p:nvPr/>
        </p:nvSpPr>
        <p:spPr>
          <a:xfrm>
            <a:off x="2901313" y="3555003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531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8" grpId="0" animBg="1"/>
      <p:bldP spid="18" grpId="1" animBg="1"/>
      <p:bldP spid="37" grpId="0"/>
      <p:bldP spid="26" grpId="0" animBg="1"/>
      <p:bldP spid="26" grpId="1" animBg="1"/>
      <p:bldP spid="24" grpId="0" animBg="1"/>
      <p:bldP spid="52" grpId="0" animBg="1"/>
      <p:bldP spid="52" grpId="1" animBg="1"/>
      <p:bldP spid="93" grpId="0"/>
      <p:bldP spid="93" grpId="1"/>
      <p:bldP spid="101" grpId="0"/>
      <p:bldP spid="27" grpId="0" animBg="1"/>
      <p:bldP spid="33" grpId="0" animBg="1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A218-58FF-4E05-ADF6-3A5D5A0D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F44CF-B0E1-4103-8747-31FC8E742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/>
              <a:t>Η βασικότερη λειτουργία του </a:t>
            </a:r>
            <a:r>
              <a:rPr lang="en-US" sz="2000" dirty="0"/>
              <a:t>git</a:t>
            </a:r>
          </a:p>
          <a:p>
            <a:r>
              <a:rPr lang="el-GR" sz="2000" dirty="0"/>
              <a:t>Επιτρέπει να διατηρούμε διαφορετικές εκδόσεις του κώδικά μας</a:t>
            </a:r>
            <a:endParaRPr lang="en-US" sz="2000" dirty="0"/>
          </a:p>
          <a:p>
            <a:pPr lvl="1"/>
            <a:r>
              <a:rPr lang="en-US" sz="1800" dirty="0"/>
              <a:t>Stable</a:t>
            </a:r>
          </a:p>
          <a:p>
            <a:pPr lvl="1"/>
            <a:r>
              <a:rPr lang="en-US" sz="1800" dirty="0"/>
              <a:t>Unstable</a:t>
            </a:r>
            <a:endParaRPr lang="el-GR" sz="1800" dirty="0"/>
          </a:p>
          <a:p>
            <a:r>
              <a:rPr lang="el-GR" sz="2000" dirty="0"/>
              <a:t>Κάθε </a:t>
            </a:r>
            <a:r>
              <a:rPr lang="en-US" sz="2000" dirty="0"/>
              <a:t>branch</a:t>
            </a:r>
          </a:p>
          <a:p>
            <a:pPr lvl="1"/>
            <a:r>
              <a:rPr lang="el-GR" sz="1800" dirty="0"/>
              <a:t>Έχει ένα </a:t>
            </a:r>
            <a:r>
              <a:rPr lang="el-GR" sz="1800" b="1" dirty="0"/>
              <a:t>όνομα</a:t>
            </a:r>
          </a:p>
          <a:p>
            <a:r>
              <a:rPr lang="el-GR" sz="2000" dirty="0"/>
              <a:t>Περιέχει διαφορετικό ιστορικό, με διαφορετικά </a:t>
            </a:r>
            <a:r>
              <a:rPr lang="en-US" sz="2000" dirty="0"/>
              <a:t>commits</a:t>
            </a:r>
            <a:endParaRPr lang="el-GR" sz="2000" dirty="0"/>
          </a:p>
          <a:p>
            <a:r>
              <a:rPr lang="el-GR" sz="2000" dirty="0"/>
              <a:t>Ενδεχομένως</a:t>
            </a:r>
            <a:r>
              <a:rPr lang="en-US" sz="2000" dirty="0"/>
              <a:t> </a:t>
            </a:r>
            <a:r>
              <a:rPr lang="el-GR" sz="2000" dirty="0"/>
              <a:t>κάποια </a:t>
            </a:r>
            <a:r>
              <a:rPr lang="en-US" sz="2000" dirty="0"/>
              <a:t>commits </a:t>
            </a:r>
            <a:r>
              <a:rPr lang="el-GR" sz="2000" dirty="0"/>
              <a:t>να είναι κοινά ανάμεσα σε </a:t>
            </a:r>
            <a:r>
              <a:rPr lang="en-US" sz="2000" dirty="0"/>
              <a:t>branches</a:t>
            </a:r>
            <a:endParaRPr lang="el-GR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24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Οργάνωση</a:t>
            </a:r>
          </a:p>
        </p:txBody>
      </p:sp>
      <p:sp>
        <p:nvSpPr>
          <p:cNvPr id="5" name="Oval 4"/>
          <p:cNvSpPr/>
          <p:nvPr/>
        </p:nvSpPr>
        <p:spPr>
          <a:xfrm>
            <a:off x="827584" y="4298254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Oval 6"/>
          <p:cNvSpPr/>
          <p:nvPr/>
        </p:nvSpPr>
        <p:spPr>
          <a:xfrm>
            <a:off x="2267744" y="4298254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1307119" y="4525074"/>
            <a:ext cx="91313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37" idx="2"/>
            <a:endCxn id="7" idx="0"/>
          </p:cNvCxnSpPr>
          <p:nvPr/>
        </p:nvCxnSpPr>
        <p:spPr>
          <a:xfrm>
            <a:off x="1991933" y="3581347"/>
            <a:ext cx="491835" cy="716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97257" y="3319737"/>
            <a:ext cx="1189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Add Search</a:t>
            </a:r>
            <a:endParaRPr lang="el-GR" sz="1050" dirty="0"/>
          </a:p>
        </p:txBody>
      </p:sp>
      <p:sp>
        <p:nvSpPr>
          <p:cNvPr id="26" name="Oval 25"/>
          <p:cNvSpPr/>
          <p:nvPr/>
        </p:nvSpPr>
        <p:spPr>
          <a:xfrm>
            <a:off x="3705817" y="4299629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2757768" y="4514278"/>
            <a:ext cx="90056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507417F-C9AC-48B9-976D-F464D039398C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3216069" y="3581347"/>
            <a:ext cx="705772" cy="71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D92055-43DD-4EAD-A67C-EA9E7EB02DF7}"/>
              </a:ext>
            </a:extLst>
          </p:cNvPr>
          <p:cNvSpPr txBox="1"/>
          <p:nvPr/>
        </p:nvSpPr>
        <p:spPr>
          <a:xfrm>
            <a:off x="2531993" y="3319737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Add Contact Photo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4CF6C-73AE-491B-A92E-F106ABE264E2}"/>
              </a:ext>
            </a:extLst>
          </p:cNvPr>
          <p:cNvSpPr txBox="1"/>
          <p:nvPr/>
        </p:nvSpPr>
        <p:spPr>
          <a:xfrm>
            <a:off x="457200" y="2060848"/>
            <a:ext cx="425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Objective: Add second email field!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FC91D1-3C69-4730-872B-EB5AC07E2859}"/>
              </a:ext>
            </a:extLst>
          </p:cNvPr>
          <p:cNvSpPr/>
          <p:nvPr/>
        </p:nvSpPr>
        <p:spPr>
          <a:xfrm>
            <a:off x="3237765" y="5520592"/>
            <a:ext cx="1368152" cy="288031"/>
          </a:xfrm>
          <a:prstGeom prst="rect">
            <a:avLst/>
          </a:prstGeom>
          <a:solidFill>
            <a:srgbClr val="F44D27"/>
          </a:solidFill>
          <a:ln>
            <a:solidFill>
              <a:srgbClr val="F44D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B786AC-63A0-4451-B4AB-68C86BB6BD0F}"/>
              </a:ext>
            </a:extLst>
          </p:cNvPr>
          <p:cNvCxnSpPr>
            <a:stCxn id="12" idx="0"/>
            <a:endCxn id="26" idx="4"/>
          </p:cNvCxnSpPr>
          <p:nvPr/>
        </p:nvCxnSpPr>
        <p:spPr>
          <a:xfrm flipV="1">
            <a:off x="3921841" y="4731677"/>
            <a:ext cx="0" cy="788915"/>
          </a:xfrm>
          <a:prstGeom prst="straightConnector1">
            <a:avLst/>
          </a:prstGeom>
          <a:ln w="38100">
            <a:solidFill>
              <a:srgbClr val="F44D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706B5AE-1CEF-44E2-9EDA-E684B317DBD2}"/>
              </a:ext>
            </a:extLst>
          </p:cNvPr>
          <p:cNvSpPr/>
          <p:nvPr/>
        </p:nvSpPr>
        <p:spPr>
          <a:xfrm>
            <a:off x="5932095" y="4610533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6A4768-0E91-4DCB-A80C-FFDF091A3559}"/>
              </a:ext>
            </a:extLst>
          </p:cNvPr>
          <p:cNvCxnSpPr>
            <a:cxnSpLocks/>
          </p:cNvCxnSpPr>
          <p:nvPr/>
        </p:nvCxnSpPr>
        <p:spPr>
          <a:xfrm flipH="1" flipV="1">
            <a:off x="4195842" y="4512903"/>
            <a:ext cx="1678591" cy="3136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6130B01-5988-43E2-BE06-8D6E71DFC042}"/>
              </a:ext>
            </a:extLst>
          </p:cNvPr>
          <p:cNvSpPr/>
          <p:nvPr/>
        </p:nvSpPr>
        <p:spPr>
          <a:xfrm>
            <a:off x="5436096" y="5520591"/>
            <a:ext cx="1368152" cy="288031"/>
          </a:xfrm>
          <a:prstGeom prst="rect">
            <a:avLst/>
          </a:prstGeom>
          <a:solidFill>
            <a:srgbClr val="F44D27"/>
          </a:solidFill>
          <a:ln>
            <a:solidFill>
              <a:srgbClr val="F44D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Add_sef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BC44C9-5523-4F46-BCAA-2CFF7F39379E}"/>
              </a:ext>
            </a:extLst>
          </p:cNvPr>
          <p:cNvCxnSpPr>
            <a:cxnSpLocks/>
            <a:stCxn id="34" idx="0"/>
            <a:endCxn id="32" idx="4"/>
          </p:cNvCxnSpPr>
          <p:nvPr/>
        </p:nvCxnSpPr>
        <p:spPr>
          <a:xfrm flipV="1">
            <a:off x="6120172" y="5042581"/>
            <a:ext cx="27947" cy="478010"/>
          </a:xfrm>
          <a:prstGeom prst="straightConnector1">
            <a:avLst/>
          </a:prstGeom>
          <a:ln w="38100">
            <a:solidFill>
              <a:srgbClr val="F44D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0AA4AD0-15F7-4428-92E8-1FB6F0405E91}"/>
              </a:ext>
            </a:extLst>
          </p:cNvPr>
          <p:cNvSpPr txBox="1"/>
          <p:nvPr/>
        </p:nvSpPr>
        <p:spPr>
          <a:xfrm>
            <a:off x="457200" y="2371282"/>
            <a:ext cx="41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Hotfix: App Crashes at startup!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599297A-77B5-4BE9-BBD1-574EAD3F7166}"/>
              </a:ext>
            </a:extLst>
          </p:cNvPr>
          <p:cNvSpPr/>
          <p:nvPr/>
        </p:nvSpPr>
        <p:spPr>
          <a:xfrm>
            <a:off x="5816419" y="2411932"/>
            <a:ext cx="1368152" cy="288031"/>
          </a:xfrm>
          <a:prstGeom prst="rect">
            <a:avLst/>
          </a:prstGeom>
          <a:solidFill>
            <a:srgbClr val="F44D27"/>
          </a:solidFill>
          <a:ln>
            <a:solidFill>
              <a:srgbClr val="F44D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Fix_su_crash</a:t>
            </a:r>
            <a:endParaRPr lang="en-US" sz="14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4BF3054-2762-4834-B85D-2580295D5CD1}"/>
              </a:ext>
            </a:extLst>
          </p:cNvPr>
          <p:cNvCxnSpPr>
            <a:cxnSpLocks/>
            <a:stCxn id="45" idx="2"/>
            <a:endCxn id="26" idx="7"/>
          </p:cNvCxnSpPr>
          <p:nvPr/>
        </p:nvCxnSpPr>
        <p:spPr>
          <a:xfrm flipH="1">
            <a:off x="4074593" y="2699963"/>
            <a:ext cx="2425902" cy="1662938"/>
          </a:xfrm>
          <a:prstGeom prst="straightConnector1">
            <a:avLst/>
          </a:prstGeom>
          <a:ln w="38100">
            <a:solidFill>
              <a:srgbClr val="F44D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A4BADC8-DC6A-4EDE-9061-EC075F202FA2}"/>
              </a:ext>
            </a:extLst>
          </p:cNvPr>
          <p:cNvSpPr/>
          <p:nvPr/>
        </p:nvSpPr>
        <p:spPr>
          <a:xfrm>
            <a:off x="5940314" y="3723776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75E5BF4-828D-4E6F-92D1-C3E46F255752}"/>
              </a:ext>
            </a:extLst>
          </p:cNvPr>
          <p:cNvCxnSpPr>
            <a:cxnSpLocks/>
          </p:cNvCxnSpPr>
          <p:nvPr/>
        </p:nvCxnSpPr>
        <p:spPr>
          <a:xfrm flipH="1">
            <a:off x="4195841" y="3939801"/>
            <a:ext cx="1678592" cy="4780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3ADEBBF-8CA0-4118-8F3B-2E135250A670}"/>
              </a:ext>
            </a:extLst>
          </p:cNvPr>
          <p:cNvCxnSpPr>
            <a:cxnSpLocks/>
            <a:stCxn id="45" idx="2"/>
            <a:endCxn id="54" idx="0"/>
          </p:cNvCxnSpPr>
          <p:nvPr/>
        </p:nvCxnSpPr>
        <p:spPr>
          <a:xfrm flipH="1">
            <a:off x="6156338" y="2699963"/>
            <a:ext cx="344157" cy="1023813"/>
          </a:xfrm>
          <a:prstGeom prst="straightConnector1">
            <a:avLst/>
          </a:prstGeom>
          <a:ln w="38100">
            <a:solidFill>
              <a:srgbClr val="F44D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07B16BA-3031-4A68-8012-3B234322F2C2}"/>
              </a:ext>
            </a:extLst>
          </p:cNvPr>
          <p:cNvSpPr/>
          <p:nvPr/>
        </p:nvSpPr>
        <p:spPr>
          <a:xfrm>
            <a:off x="7409590" y="2411932"/>
            <a:ext cx="1368152" cy="288031"/>
          </a:xfrm>
          <a:prstGeom prst="rect">
            <a:avLst/>
          </a:prstGeom>
          <a:solidFill>
            <a:srgbClr val="F44D27"/>
          </a:solidFill>
          <a:ln>
            <a:solidFill>
              <a:srgbClr val="F44D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E0391DB-7DF5-4457-AD07-B940986C128D}"/>
              </a:ext>
            </a:extLst>
          </p:cNvPr>
          <p:cNvCxnSpPr>
            <a:cxnSpLocks/>
            <a:stCxn id="63" idx="2"/>
            <a:endCxn id="54" idx="7"/>
          </p:cNvCxnSpPr>
          <p:nvPr/>
        </p:nvCxnSpPr>
        <p:spPr>
          <a:xfrm flipH="1">
            <a:off x="6309090" y="2699963"/>
            <a:ext cx="1784576" cy="1087085"/>
          </a:xfrm>
          <a:prstGeom prst="straightConnector1">
            <a:avLst/>
          </a:prstGeom>
          <a:ln w="38100">
            <a:solidFill>
              <a:srgbClr val="F44D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4E45804-FF06-4499-9996-A6882022E3F0}"/>
              </a:ext>
            </a:extLst>
          </p:cNvPr>
          <p:cNvCxnSpPr>
            <a:cxnSpLocks/>
            <a:stCxn id="72" idx="0"/>
            <a:endCxn id="12" idx="2"/>
          </p:cNvCxnSpPr>
          <p:nvPr/>
        </p:nvCxnSpPr>
        <p:spPr>
          <a:xfrm flipV="1">
            <a:off x="3851920" y="5808623"/>
            <a:ext cx="69921" cy="35668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0BAFBE0-2E7C-4509-8A42-6FD6BCB2BB89}"/>
              </a:ext>
            </a:extLst>
          </p:cNvPr>
          <p:cNvSpPr txBox="1"/>
          <p:nvPr/>
        </p:nvSpPr>
        <p:spPr>
          <a:xfrm>
            <a:off x="3131840" y="6165305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solidFill>
                  <a:srgbClr val="00B050"/>
                </a:solidFill>
              </a:rPr>
              <a:t>Τρέχον </a:t>
            </a:r>
            <a:r>
              <a:rPr lang="en-US" dirty="0">
                <a:solidFill>
                  <a:srgbClr val="00B050"/>
                </a:solidFill>
              </a:rPr>
              <a:t>Branch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64A9D9E-1D2D-4EC9-92CC-C057F99B22EB}"/>
              </a:ext>
            </a:extLst>
          </p:cNvPr>
          <p:cNvCxnSpPr>
            <a:cxnSpLocks/>
            <a:stCxn id="76" idx="0"/>
            <a:endCxn id="34" idx="2"/>
          </p:cNvCxnSpPr>
          <p:nvPr/>
        </p:nvCxnSpPr>
        <p:spPr>
          <a:xfrm flipH="1" flipV="1">
            <a:off x="6120172" y="5808622"/>
            <a:ext cx="4190" cy="42137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16893C1-BD12-4BBA-B3B3-B3E19DBF2C0E}"/>
              </a:ext>
            </a:extLst>
          </p:cNvPr>
          <p:cNvSpPr txBox="1"/>
          <p:nvPr/>
        </p:nvSpPr>
        <p:spPr>
          <a:xfrm>
            <a:off x="5404282" y="6229993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solidFill>
                  <a:srgbClr val="00B050"/>
                </a:solidFill>
              </a:rPr>
              <a:t>Τρέχον </a:t>
            </a:r>
            <a:r>
              <a:rPr lang="en-US" dirty="0">
                <a:solidFill>
                  <a:srgbClr val="00B050"/>
                </a:solidFill>
              </a:rPr>
              <a:t>Branch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DB22D51-1835-43A1-8A67-CB4DC30C9F71}"/>
              </a:ext>
            </a:extLst>
          </p:cNvPr>
          <p:cNvCxnSpPr>
            <a:cxnSpLocks/>
            <a:stCxn id="80" idx="2"/>
            <a:endCxn id="45" idx="0"/>
          </p:cNvCxnSpPr>
          <p:nvPr/>
        </p:nvCxnSpPr>
        <p:spPr>
          <a:xfrm>
            <a:off x="6464491" y="2088766"/>
            <a:ext cx="36004" cy="3231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005268F-6849-4BE8-BC24-71FCEAF053BF}"/>
              </a:ext>
            </a:extLst>
          </p:cNvPr>
          <p:cNvSpPr txBox="1"/>
          <p:nvPr/>
        </p:nvSpPr>
        <p:spPr>
          <a:xfrm>
            <a:off x="5744411" y="1442435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solidFill>
                  <a:srgbClr val="00B050"/>
                </a:solidFill>
              </a:rPr>
              <a:t>Τρέχον </a:t>
            </a:r>
            <a:r>
              <a:rPr lang="en-US" dirty="0">
                <a:solidFill>
                  <a:srgbClr val="00B050"/>
                </a:solidFill>
              </a:rPr>
              <a:t>Branch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8DE282E-A0E4-42DE-8B0E-1B4E4048226F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8120877" y="2084632"/>
            <a:ext cx="36004" cy="3231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55813F0-BA22-4E4A-A5FC-472CEE325544}"/>
              </a:ext>
            </a:extLst>
          </p:cNvPr>
          <p:cNvSpPr txBox="1"/>
          <p:nvPr/>
        </p:nvSpPr>
        <p:spPr>
          <a:xfrm>
            <a:off x="7400797" y="1438301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solidFill>
                  <a:srgbClr val="00B050"/>
                </a:solidFill>
              </a:rPr>
              <a:t>Τρέχον </a:t>
            </a:r>
            <a:r>
              <a:rPr lang="en-US" dirty="0">
                <a:solidFill>
                  <a:srgbClr val="00B050"/>
                </a:solidFill>
              </a:rPr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194519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7" grpId="0"/>
      <p:bldP spid="26" grpId="0" animBg="1"/>
      <p:bldP spid="6" grpId="0"/>
      <p:bldP spid="12" grpId="0" animBg="1"/>
      <p:bldP spid="12" grpId="1" animBg="1"/>
      <p:bldP spid="32" grpId="0" animBg="1"/>
      <p:bldP spid="34" grpId="0" animBg="1"/>
      <p:bldP spid="20" grpId="0"/>
      <p:bldP spid="45" grpId="0" animBg="1"/>
      <p:bldP spid="45" grpId="1" animBg="1"/>
      <p:bldP spid="54" grpId="0" animBg="1"/>
      <p:bldP spid="63" grpId="0" animBg="1"/>
      <p:bldP spid="72" grpId="0"/>
      <p:bldP spid="72" grpId="1"/>
      <p:bldP spid="72" grpId="2"/>
      <p:bldP spid="72" grpId="3"/>
      <p:bldP spid="76" grpId="0"/>
      <p:bldP spid="76" grpId="1"/>
      <p:bldP spid="80" grpId="0"/>
      <p:bldP spid="80" grpId="1"/>
      <p:bldP spid="8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2771AF-CA7F-4C54-8F55-9C066254CA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131" y="2060848"/>
            <a:ext cx="5080910" cy="2156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EFE6E6-F3BE-4FAA-9690-D8893B63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9976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l-GR" dirty="0"/>
              <a:t>Πως δημιουργείται ο προηγούμενος γράφος;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B6350-4CE2-4F4A-B1B4-78221FC56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60857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git checkout –b </a:t>
            </a:r>
            <a:r>
              <a:rPr lang="en-US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Add_sef</a:t>
            </a:r>
            <a:endParaRPr lang="en-US" sz="2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git add –A</a:t>
            </a:r>
          </a:p>
          <a:p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git commit –m “…”</a:t>
            </a:r>
          </a:p>
          <a:p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*Client calls*</a:t>
            </a:r>
          </a:p>
          <a:p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git checkout master</a:t>
            </a:r>
          </a:p>
          <a:p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git checkout –b </a:t>
            </a:r>
            <a:r>
              <a:rPr lang="en-US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fix_su_crash</a:t>
            </a:r>
            <a:endParaRPr lang="en-US" sz="2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git add -A</a:t>
            </a:r>
          </a:p>
          <a:p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git commit –m “…”</a:t>
            </a:r>
          </a:p>
          <a:p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git checkout master</a:t>
            </a:r>
          </a:p>
          <a:p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git merge </a:t>
            </a:r>
            <a:r>
              <a:rPr lang="en-US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fix_su_crash</a:t>
            </a:r>
            <a:endParaRPr lang="en-US" sz="2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git branch –d </a:t>
            </a:r>
            <a:r>
              <a:rPr lang="en-US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fix_su_crash</a:t>
            </a:r>
            <a:endParaRPr lang="en-US" sz="2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E8870-B8A5-4C94-AA7C-43FF25725852}"/>
              </a:ext>
            </a:extLst>
          </p:cNvPr>
          <p:cNvSpPr txBox="1"/>
          <p:nvPr/>
        </p:nvSpPr>
        <p:spPr>
          <a:xfrm>
            <a:off x="5364088" y="4924192"/>
            <a:ext cx="3600400" cy="107721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git checkout –b &lt;</a:t>
            </a:r>
            <a:r>
              <a:rPr lang="en-US" sz="1600" dirty="0" err="1">
                <a:latin typeface="Consolas" panose="020B0609020204030204" pitchFamily="49" charset="0"/>
              </a:rPr>
              <a:t>branch_name</a:t>
            </a:r>
            <a:r>
              <a:rPr lang="en-US" sz="1600" dirty="0">
                <a:latin typeface="Consolas" panose="020B0609020204030204" pitchFamily="49" charset="0"/>
              </a:rPr>
              <a:t>&gt; =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git branch &lt;</a:t>
            </a:r>
            <a:r>
              <a:rPr lang="en-US" sz="1600" dirty="0" err="1">
                <a:latin typeface="Consolas" panose="020B0609020204030204" pitchFamily="49" charset="0"/>
              </a:rPr>
              <a:t>branch_name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git checkout &lt;</a:t>
            </a:r>
            <a:r>
              <a:rPr lang="en-US" sz="1600" dirty="0" err="1">
                <a:latin typeface="Consolas" panose="020B0609020204030204" pitchFamily="49" charset="0"/>
              </a:rPr>
              <a:t>branch_name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4459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E075-E7F1-4F87-90DB-53190D33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9A6B9-F22A-48F0-A2CE-C851ED18F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49424"/>
            <a:ext cx="8435280" cy="4325112"/>
          </a:xfrm>
        </p:spPr>
        <p:txBody>
          <a:bodyPr>
            <a:normAutofit fontScale="92500" lnSpcReduction="10000"/>
          </a:bodyPr>
          <a:lstStyle/>
          <a:p>
            <a:r>
              <a:rPr lang="el-GR" sz="2600" dirty="0"/>
              <a:t>Έστω οτι πρέπει να εισαχθεί ένα </a:t>
            </a:r>
            <a:r>
              <a:rPr lang="en-US" sz="2600" dirty="0"/>
              <a:t>Feature (Feature A) </a:t>
            </a:r>
            <a:r>
              <a:rPr lang="el-GR" sz="2600" dirty="0"/>
              <a:t>στον κώδικα...</a:t>
            </a:r>
            <a:endParaRPr lang="en-US" sz="2600" dirty="0"/>
          </a:p>
          <a:p>
            <a:r>
              <a:rPr lang="el-GR" sz="2600" dirty="0"/>
              <a:t>Αποτελείται από 2 </a:t>
            </a:r>
            <a:r>
              <a:rPr lang="en-US" sz="2600" dirty="0"/>
              <a:t>commits</a:t>
            </a:r>
            <a:br>
              <a:rPr lang="en-US" dirty="0"/>
            </a:br>
            <a:endParaRPr lang="el-GR" dirty="0"/>
          </a:p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git checkout –b 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</a:rPr>
              <a:t>feature_a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l-GR" sz="2200" dirty="0">
                <a:latin typeface="Consolas" panose="020B0609020204030204" pitchFamily="49" charset="0"/>
                <a:sym typeface="Wingdings" panose="05000000000000000000" pitchFamily="2" charset="2"/>
              </a:rPr>
              <a:t>Δημιουργία </a:t>
            </a:r>
            <a:r>
              <a:rPr lang="en-US" sz="2200" dirty="0">
                <a:latin typeface="Consolas" panose="020B0609020204030204" pitchFamily="49" charset="0"/>
                <a:sym typeface="Wingdings" panose="05000000000000000000" pitchFamily="2" charset="2"/>
              </a:rPr>
              <a:t>Branch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git add -A</a:t>
            </a:r>
          </a:p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git commit –m “…”</a:t>
            </a:r>
          </a:p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git add –A</a:t>
            </a:r>
          </a:p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git commit –m “…”</a:t>
            </a:r>
          </a:p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git checkout master</a:t>
            </a:r>
            <a:r>
              <a:rPr lang="el-GR" sz="2200" dirty="0">
                <a:latin typeface="Consolas" panose="020B0609020204030204" pitchFamily="49" charset="0"/>
              </a:rPr>
              <a:t>  </a:t>
            </a:r>
            <a:r>
              <a:rPr lang="el-GR" sz="2200" dirty="0">
                <a:latin typeface="Consolas" panose="020B0609020204030204" pitchFamily="49" charset="0"/>
                <a:sym typeface="Wingdings" panose="05000000000000000000" pitchFamily="2" charset="2"/>
              </a:rPr>
              <a:t> Αλλαγή ξανά στο </a:t>
            </a:r>
            <a:r>
              <a:rPr lang="en-US" sz="2200" dirty="0">
                <a:latin typeface="Consolas" panose="020B0609020204030204" pitchFamily="49" charset="0"/>
                <a:sym typeface="Wingdings" panose="05000000000000000000" pitchFamily="2" charset="2"/>
              </a:rPr>
              <a:t>master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git merge 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</a:rPr>
              <a:t>feature_a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l-GR" sz="2200" dirty="0">
                <a:latin typeface="Consolas" panose="020B0609020204030204" pitchFamily="49" charset="0"/>
                <a:sym typeface="Wingdings" panose="05000000000000000000" pitchFamily="2" charset="2"/>
              </a:rPr>
              <a:t>Ένωση του </a:t>
            </a:r>
            <a:r>
              <a:rPr lang="en-US" sz="2200" dirty="0" err="1">
                <a:latin typeface="Consolas" panose="020B0609020204030204" pitchFamily="49" charset="0"/>
                <a:sym typeface="Wingdings" panose="05000000000000000000" pitchFamily="2" charset="2"/>
              </a:rPr>
              <a:t>feature_a</a:t>
            </a:r>
            <a:r>
              <a:rPr lang="en-US" sz="22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l-GR" sz="2200" dirty="0">
                <a:latin typeface="Consolas" panose="020B0609020204030204" pitchFamily="49" charset="0"/>
                <a:sym typeface="Wingdings" panose="05000000000000000000" pitchFamily="2" charset="2"/>
              </a:rPr>
              <a:t>με το </a:t>
            </a:r>
            <a:r>
              <a:rPr lang="en-US" sz="2200" dirty="0">
                <a:latin typeface="Consolas" panose="020B0609020204030204" pitchFamily="49" charset="0"/>
                <a:sym typeface="Wingdings" panose="05000000000000000000" pitchFamily="2" charset="2"/>
              </a:rPr>
              <a:t>master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C25A0EA-FDB5-43E2-B488-5081047AD12B}"/>
              </a:ext>
            </a:extLst>
          </p:cNvPr>
          <p:cNvSpPr/>
          <p:nvPr/>
        </p:nvSpPr>
        <p:spPr>
          <a:xfrm>
            <a:off x="3563888" y="4309690"/>
            <a:ext cx="432048" cy="6314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87C47-1177-49F2-A792-600D782DD468}"/>
              </a:ext>
            </a:extLst>
          </p:cNvPr>
          <p:cNvSpPr txBox="1"/>
          <p:nvPr/>
        </p:nvSpPr>
        <p:spPr>
          <a:xfrm>
            <a:off x="4067944" y="443246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Πρώτο </a:t>
            </a:r>
            <a:r>
              <a:rPr lang="en-US" dirty="0"/>
              <a:t>Commit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3827D4F-C1DD-41EE-9CFE-46DABFB3EC1A}"/>
              </a:ext>
            </a:extLst>
          </p:cNvPr>
          <p:cNvSpPr/>
          <p:nvPr/>
        </p:nvSpPr>
        <p:spPr>
          <a:xfrm>
            <a:off x="3851920" y="5229199"/>
            <a:ext cx="432048" cy="6314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864F8A-3666-4F4E-9AC0-DDFF4FBF1D77}"/>
              </a:ext>
            </a:extLst>
          </p:cNvPr>
          <p:cNvSpPr txBox="1"/>
          <p:nvPr/>
        </p:nvSpPr>
        <p:spPr>
          <a:xfrm>
            <a:off x="4283968" y="534566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Δεύτερο </a:t>
            </a:r>
            <a:r>
              <a:rPr lang="en-US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183697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F9E7-6AEB-4D37-A7E1-9B51866B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B48E2-B123-4318-BB51-7CCFC53F1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400" dirty="0"/>
              <a:t>Έστω οτι κάνουμε δουλειά και ξαφνικά πρέπει να αλλάξουμε </a:t>
            </a:r>
            <a:r>
              <a:rPr lang="en-US" sz="2400" dirty="0"/>
              <a:t>branch </a:t>
            </a:r>
            <a:r>
              <a:rPr lang="el-GR" sz="2400" dirty="0"/>
              <a:t>για κάτι έκτακτο (</a:t>
            </a:r>
            <a:r>
              <a:rPr lang="en-US" sz="2400" dirty="0"/>
              <a:t>hotfix).</a:t>
            </a:r>
          </a:p>
          <a:p>
            <a:r>
              <a:rPr lang="el-GR" sz="2400" dirty="0"/>
              <a:t>Δεν είμαστε έτοιμοι ακόμα για </a:t>
            </a:r>
            <a:r>
              <a:rPr lang="en-US" sz="2400" dirty="0"/>
              <a:t>commit (</a:t>
            </a:r>
            <a:r>
              <a:rPr lang="el-GR" sz="2400" dirty="0"/>
              <a:t>τσαπατσούλικο)</a:t>
            </a:r>
            <a:r>
              <a:rPr lang="en-US" sz="2400" dirty="0"/>
              <a:t>.</a:t>
            </a:r>
            <a:endParaRPr lang="el-GR" sz="2400" dirty="0"/>
          </a:p>
          <a:p>
            <a:endParaRPr lang="el-GR" sz="2400" dirty="0"/>
          </a:p>
          <a:p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git stash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  <a:p>
            <a:r>
              <a:rPr lang="el-GR" sz="2000" dirty="0"/>
              <a:t>Κρατάει στην άκρη τις αλλαγές</a:t>
            </a:r>
            <a:r>
              <a:rPr lang="en-US" sz="2000" dirty="0"/>
              <a:t>:</a:t>
            </a:r>
          </a:p>
          <a:p>
            <a:pPr lvl="1"/>
            <a:r>
              <a:rPr lang="el-GR" sz="2000" dirty="0"/>
              <a:t>στο </a:t>
            </a:r>
            <a:r>
              <a:rPr lang="en-US" sz="2000" dirty="0"/>
              <a:t>working copy</a:t>
            </a:r>
          </a:p>
          <a:p>
            <a:pPr lvl="1"/>
            <a:r>
              <a:rPr lang="el-GR" sz="2000" dirty="0"/>
              <a:t>στο </a:t>
            </a:r>
            <a:r>
              <a:rPr lang="en-US" sz="2000" dirty="0"/>
              <a:t>staging area</a:t>
            </a:r>
          </a:p>
          <a:p>
            <a:r>
              <a:rPr lang="el-GR" sz="2000" dirty="0"/>
              <a:t>Καθαρίζει το </a:t>
            </a:r>
            <a:r>
              <a:rPr lang="en-US" sz="2000" dirty="0"/>
              <a:t>working copy </a:t>
            </a:r>
            <a:r>
              <a:rPr lang="el-GR" sz="2000" dirty="0"/>
              <a:t>και το </a:t>
            </a:r>
            <a:r>
              <a:rPr lang="en-US" sz="2000" dirty="0"/>
              <a:t>staging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44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6A1A-C19A-43FB-8BC3-01AB5337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Το πρόβλημα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F5FBF-EC53-4856-8C50-B21203623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Ως προγραμματιστές έχουμε ανάγκες</a:t>
            </a:r>
          </a:p>
          <a:p>
            <a:pPr lvl="1"/>
            <a:r>
              <a:rPr lang="el-GR" dirty="0">
                <a:solidFill>
                  <a:schemeClr val="tx1"/>
                </a:solidFill>
              </a:rPr>
              <a:t>Ο Νέος κώδικας μερικές φορές είναι </a:t>
            </a:r>
            <a:r>
              <a:rPr lang="en-US" dirty="0">
                <a:solidFill>
                  <a:schemeClr val="tx1"/>
                </a:solidFill>
              </a:rPr>
              <a:t>buggy</a:t>
            </a:r>
          </a:p>
          <a:p>
            <a:pPr lvl="1"/>
            <a:r>
              <a:rPr lang="el-GR" dirty="0">
                <a:solidFill>
                  <a:schemeClr val="tx1"/>
                </a:solidFill>
              </a:rPr>
              <a:t>Δουλεύουμε πολλοί ταυτόχρονα στον ίδιο κώδικα</a:t>
            </a:r>
          </a:p>
          <a:p>
            <a:pPr lvl="1"/>
            <a:r>
              <a:rPr lang="el-GR" dirty="0">
                <a:solidFill>
                  <a:schemeClr val="tx1"/>
                </a:solidFill>
              </a:rPr>
              <a:t>Διαγράφουμε κώδικα που μπορεί να χρειαστεί ξανά</a:t>
            </a:r>
          </a:p>
          <a:p>
            <a:pPr lvl="1"/>
            <a:r>
              <a:rPr lang="el-GR" dirty="0">
                <a:solidFill>
                  <a:schemeClr val="tx1"/>
                </a:solidFill>
              </a:rPr>
              <a:t>Χρειαζόμαστε </a:t>
            </a:r>
            <a:r>
              <a:rPr lang="en-US" dirty="0">
                <a:solidFill>
                  <a:schemeClr val="tx1"/>
                </a:solidFill>
              </a:rPr>
              <a:t>back-ups </a:t>
            </a:r>
            <a:r>
              <a:rPr lang="el-GR" dirty="0">
                <a:solidFill>
                  <a:schemeClr val="tx1"/>
                </a:solidFill>
              </a:rPr>
              <a:t>για τη δουλειά μας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1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BF0F-6F12-4758-A870-8711EE99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55D7-2DE9-40BE-909B-00D4C3A6B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Όταν είμαστε έτοιμοι να συνεχίσουμε, επιστρέφουμε στο </a:t>
            </a:r>
            <a:r>
              <a:rPr lang="en-US" dirty="0"/>
              <a:t>branch </a:t>
            </a:r>
            <a:r>
              <a:rPr lang="el-GR" dirty="0"/>
              <a:t>που δουλεύαμε και...</a:t>
            </a:r>
          </a:p>
          <a:p>
            <a:endParaRPr lang="el-GR" dirty="0"/>
          </a:p>
          <a:p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git stash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pop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/>
              <a:t>Continue working…</a:t>
            </a:r>
          </a:p>
        </p:txBody>
      </p:sp>
    </p:spTree>
    <p:extLst>
      <p:ext uri="{BB962C8B-B14F-4D97-AF65-F5344CB8AC3E}">
        <p14:creationId xmlns:p14="http://schemas.microsoft.com/office/powerpoint/2010/main" val="2424956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C0BA08-CCEE-478E-9C25-B038EE3D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2852936"/>
            <a:ext cx="9108504" cy="1069848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To Git </a:t>
            </a:r>
            <a:r>
              <a:rPr lang="el-GR" sz="4400" dirty="0"/>
              <a:t>σε απομακρυσμένο επίπεδο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7738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3CB9-7953-4C72-9797-254163860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9675"/>
            <a:ext cx="8229600" cy="1066800"/>
          </a:xfrm>
        </p:spPr>
        <p:txBody>
          <a:bodyPr/>
          <a:lstStyle/>
          <a:p>
            <a:r>
              <a:rPr lang="el-GR" dirty="0"/>
              <a:t>Συνεργασία</a:t>
            </a:r>
            <a:r>
              <a:rPr lang="en-US" dirty="0"/>
              <a:t> - Workflow</a:t>
            </a:r>
            <a:r>
              <a:rPr lang="el-GR" dirty="0"/>
              <a:t>: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EE58D53-FD0B-468F-87D5-199BF0D99DDF}"/>
              </a:ext>
            </a:extLst>
          </p:cNvPr>
          <p:cNvSpPr/>
          <p:nvPr/>
        </p:nvSpPr>
        <p:spPr>
          <a:xfrm>
            <a:off x="1043608" y="3861048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BB0074D-DEF6-4614-82CC-DD7F424842DC}"/>
              </a:ext>
            </a:extLst>
          </p:cNvPr>
          <p:cNvSpPr/>
          <p:nvPr/>
        </p:nvSpPr>
        <p:spPr>
          <a:xfrm>
            <a:off x="3923928" y="3861048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457A0D3-4FED-4200-97A6-EA9943CB176F}"/>
              </a:ext>
            </a:extLst>
          </p:cNvPr>
          <p:cNvSpPr/>
          <p:nvPr/>
        </p:nvSpPr>
        <p:spPr>
          <a:xfrm>
            <a:off x="2483768" y="3861048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4CC2CEB-E5FA-402B-826B-80DB6964E090}"/>
              </a:ext>
            </a:extLst>
          </p:cNvPr>
          <p:cNvSpPr/>
          <p:nvPr/>
        </p:nvSpPr>
        <p:spPr>
          <a:xfrm>
            <a:off x="5436096" y="4581128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4F14A5-DF5F-4783-A0B7-4104AE16825A}"/>
              </a:ext>
            </a:extLst>
          </p:cNvPr>
          <p:cNvCxnSpPr>
            <a:cxnSpLocks/>
          </p:cNvCxnSpPr>
          <p:nvPr/>
        </p:nvCxnSpPr>
        <p:spPr>
          <a:xfrm flipH="1">
            <a:off x="1547664" y="4075454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5A6798-0832-487F-8782-ABF31E18B5EF}"/>
              </a:ext>
            </a:extLst>
          </p:cNvPr>
          <p:cNvCxnSpPr>
            <a:cxnSpLocks/>
          </p:cNvCxnSpPr>
          <p:nvPr/>
        </p:nvCxnSpPr>
        <p:spPr>
          <a:xfrm flipH="1">
            <a:off x="2987824" y="4075454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AB78FD-46DA-4481-AA41-05EA10CDC29A}"/>
              </a:ext>
            </a:extLst>
          </p:cNvPr>
          <p:cNvCxnSpPr>
            <a:cxnSpLocks/>
          </p:cNvCxnSpPr>
          <p:nvPr/>
        </p:nvCxnSpPr>
        <p:spPr>
          <a:xfrm flipH="1" flipV="1">
            <a:off x="4427984" y="4075454"/>
            <a:ext cx="936104" cy="6496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01C53C-B12D-4EA8-A47C-7865B55DDFA9}"/>
              </a:ext>
            </a:extLst>
          </p:cNvPr>
          <p:cNvSpPr txBox="1"/>
          <p:nvPr/>
        </p:nvSpPr>
        <p:spPr>
          <a:xfrm>
            <a:off x="457200" y="1988840"/>
            <a:ext cx="5698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00B050"/>
                </a:solidFill>
              </a:rPr>
              <a:t>Πέννυ: Προσθήκη λειτουργίας </a:t>
            </a:r>
            <a:r>
              <a:rPr lang="en-US" dirty="0">
                <a:solidFill>
                  <a:srgbClr val="00B050"/>
                </a:solidFill>
              </a:rPr>
              <a:t>Backup.</a:t>
            </a:r>
          </a:p>
          <a:p>
            <a:r>
              <a:rPr lang="el-GR" dirty="0">
                <a:solidFill>
                  <a:srgbClr val="FF0000"/>
                </a:solidFill>
              </a:rPr>
              <a:t>Χρήστος: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l-GR" dirty="0">
                <a:solidFill>
                  <a:srgbClr val="FF0000"/>
                </a:solidFill>
              </a:rPr>
              <a:t>Προσθήκη λειτουργίας </a:t>
            </a:r>
            <a:r>
              <a:rPr lang="en-US" dirty="0">
                <a:solidFill>
                  <a:srgbClr val="FF0000"/>
                </a:solidFill>
              </a:rPr>
              <a:t>Import.</a:t>
            </a:r>
            <a:r>
              <a:rPr lang="el-GR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A1072C3-7303-42C5-B3D6-9780F0A5107B}"/>
              </a:ext>
            </a:extLst>
          </p:cNvPr>
          <p:cNvSpPr/>
          <p:nvPr/>
        </p:nvSpPr>
        <p:spPr>
          <a:xfrm>
            <a:off x="5436096" y="3176101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31308A-9250-42B7-AEC3-90C2A27A315B}"/>
              </a:ext>
            </a:extLst>
          </p:cNvPr>
          <p:cNvCxnSpPr>
            <a:cxnSpLocks/>
          </p:cNvCxnSpPr>
          <p:nvPr/>
        </p:nvCxnSpPr>
        <p:spPr>
          <a:xfrm flipH="1">
            <a:off x="4427984" y="3429000"/>
            <a:ext cx="936104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69E2BB5-ADFA-46D7-BC47-9BD3AB62F4D9}"/>
              </a:ext>
            </a:extLst>
          </p:cNvPr>
          <p:cNvSpPr/>
          <p:nvPr/>
        </p:nvSpPr>
        <p:spPr>
          <a:xfrm>
            <a:off x="3455876" y="5119601"/>
            <a:ext cx="1368152" cy="288031"/>
          </a:xfrm>
          <a:prstGeom prst="rect">
            <a:avLst/>
          </a:prstGeom>
          <a:solidFill>
            <a:srgbClr val="F44D27"/>
          </a:solidFill>
          <a:ln>
            <a:solidFill>
              <a:srgbClr val="F44D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7146436-D58D-47C7-943A-B025154D259D}"/>
              </a:ext>
            </a:extLst>
          </p:cNvPr>
          <p:cNvCxnSpPr>
            <a:stCxn id="43" idx="0"/>
          </p:cNvCxnSpPr>
          <p:nvPr/>
        </p:nvCxnSpPr>
        <p:spPr>
          <a:xfrm flipV="1">
            <a:off x="4139952" y="4330686"/>
            <a:ext cx="0" cy="788915"/>
          </a:xfrm>
          <a:prstGeom prst="straightConnector1">
            <a:avLst/>
          </a:prstGeom>
          <a:ln w="38100">
            <a:solidFill>
              <a:srgbClr val="F44D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05D455A-57FE-486E-A92D-C282D3E6F832}"/>
              </a:ext>
            </a:extLst>
          </p:cNvPr>
          <p:cNvSpPr/>
          <p:nvPr/>
        </p:nvSpPr>
        <p:spPr>
          <a:xfrm>
            <a:off x="5004048" y="2491155"/>
            <a:ext cx="1368152" cy="288031"/>
          </a:xfrm>
          <a:prstGeom prst="rect">
            <a:avLst/>
          </a:prstGeom>
          <a:solidFill>
            <a:srgbClr val="00B050"/>
          </a:solidFill>
          <a:ln>
            <a:solidFill>
              <a:srgbClr val="F44D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backup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6BC7114-C2C5-41BE-AB66-6DE1136B24A3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5652120" y="2779186"/>
            <a:ext cx="36004" cy="36178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898118C-BA0A-4612-99B4-9184CC3E8217}"/>
              </a:ext>
            </a:extLst>
          </p:cNvPr>
          <p:cNvSpPr/>
          <p:nvPr/>
        </p:nvSpPr>
        <p:spPr>
          <a:xfrm>
            <a:off x="5220072" y="5570984"/>
            <a:ext cx="936104" cy="288031"/>
          </a:xfrm>
          <a:prstGeom prst="rect">
            <a:avLst/>
          </a:prstGeom>
          <a:solidFill>
            <a:srgbClr val="CC122D"/>
          </a:solidFill>
          <a:ln>
            <a:solidFill>
              <a:srgbClr val="F44D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67AD0B-1246-4AA2-A8B6-EEE432485019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5652120" y="5013176"/>
            <a:ext cx="36004" cy="5578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871C653-1D04-4753-8FA3-C00C25269BF1}"/>
              </a:ext>
            </a:extLst>
          </p:cNvPr>
          <p:cNvSpPr/>
          <p:nvPr/>
        </p:nvSpPr>
        <p:spPr>
          <a:xfrm>
            <a:off x="5004048" y="1915091"/>
            <a:ext cx="1368152" cy="288031"/>
          </a:xfrm>
          <a:prstGeom prst="rect">
            <a:avLst/>
          </a:prstGeom>
          <a:solidFill>
            <a:srgbClr val="F44D27"/>
          </a:solidFill>
          <a:ln>
            <a:solidFill>
              <a:srgbClr val="F44D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E6E0F32-0CDB-4883-AB75-23B89F381581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5688124" y="2203122"/>
            <a:ext cx="0" cy="288033"/>
          </a:xfrm>
          <a:prstGeom prst="straightConnector1">
            <a:avLst/>
          </a:prstGeom>
          <a:ln w="38100">
            <a:solidFill>
              <a:srgbClr val="F44D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2FC2AB54-0E28-43E9-9322-5B3038AFD032}"/>
              </a:ext>
            </a:extLst>
          </p:cNvPr>
          <p:cNvSpPr/>
          <p:nvPr/>
        </p:nvSpPr>
        <p:spPr>
          <a:xfrm>
            <a:off x="7452320" y="3212976"/>
            <a:ext cx="432048" cy="432048"/>
          </a:xfrm>
          <a:prstGeom prst="ellipse">
            <a:avLst/>
          </a:prstGeom>
          <a:solidFill>
            <a:srgbClr val="CC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710E8D2-EBA1-4194-AF27-382016CD268D}"/>
              </a:ext>
            </a:extLst>
          </p:cNvPr>
          <p:cNvCxnSpPr>
            <a:cxnSpLocks/>
          </p:cNvCxnSpPr>
          <p:nvPr/>
        </p:nvCxnSpPr>
        <p:spPr>
          <a:xfrm flipH="1" flipV="1">
            <a:off x="5940152" y="3427382"/>
            <a:ext cx="1368152" cy="16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D32E8FA-0153-4CDD-A9ED-0EC5AA7C0AD8}"/>
              </a:ext>
            </a:extLst>
          </p:cNvPr>
          <p:cNvCxnSpPr>
            <a:cxnSpLocks/>
          </p:cNvCxnSpPr>
          <p:nvPr/>
        </p:nvCxnSpPr>
        <p:spPr>
          <a:xfrm flipH="1">
            <a:off x="5940152" y="3579782"/>
            <a:ext cx="1448544" cy="11453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3B6C203-0FA7-4855-93E6-727CA434E9AC}"/>
              </a:ext>
            </a:extLst>
          </p:cNvPr>
          <p:cNvSpPr/>
          <p:nvPr/>
        </p:nvSpPr>
        <p:spPr>
          <a:xfrm>
            <a:off x="7009784" y="2589925"/>
            <a:ext cx="1368152" cy="288031"/>
          </a:xfrm>
          <a:prstGeom prst="rect">
            <a:avLst/>
          </a:prstGeom>
          <a:solidFill>
            <a:srgbClr val="F44D27"/>
          </a:solidFill>
          <a:ln>
            <a:solidFill>
              <a:srgbClr val="F44D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01E7595-C2B1-4455-BF42-E14FA3F4E99F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7693860" y="2877956"/>
            <a:ext cx="0" cy="288033"/>
          </a:xfrm>
          <a:prstGeom prst="straightConnector1">
            <a:avLst/>
          </a:prstGeom>
          <a:ln w="38100">
            <a:solidFill>
              <a:srgbClr val="F44D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10998BF-398A-4626-A690-C3D5F0182A95}"/>
              </a:ext>
            </a:extLst>
          </p:cNvPr>
          <p:cNvSpPr txBox="1"/>
          <p:nvPr/>
        </p:nvSpPr>
        <p:spPr>
          <a:xfrm>
            <a:off x="7238747" y="364502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Commit</a:t>
            </a:r>
          </a:p>
        </p:txBody>
      </p:sp>
    </p:spTree>
    <p:extLst>
      <p:ext uri="{BB962C8B-B14F-4D97-AF65-F5344CB8AC3E}">
        <p14:creationId xmlns:p14="http://schemas.microsoft.com/office/powerpoint/2010/main" val="328751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0" grpId="0" animBg="1"/>
      <p:bldP spid="43" grpId="0" animBg="1"/>
      <p:bldP spid="46" grpId="0" animBg="1"/>
      <p:bldP spid="50" grpId="0" animBg="1"/>
      <p:bldP spid="57" grpId="0" animBg="1"/>
      <p:bldP spid="57" grpId="1" animBg="1"/>
      <p:bldP spid="70" grpId="0" animBg="1"/>
      <p:bldP spid="76" grpId="0" animBg="1"/>
      <p:bldP spid="7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Version Control Decentralization</a:t>
            </a:r>
            <a:endParaRPr lang="el-GR" dirty="0"/>
          </a:p>
        </p:txBody>
      </p:sp>
      <p:pic>
        <p:nvPicPr>
          <p:cNvPr id="2051" name="Picture 3" descr="C:\Users\TEMP.CSLABS.UNIPI.GR.047\Downloads\g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58" y="2348880"/>
            <a:ext cx="7961431" cy="304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859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066800"/>
          </a:xfrm>
        </p:spPr>
        <p:txBody>
          <a:bodyPr/>
          <a:lstStyle/>
          <a:p>
            <a:r>
              <a:rPr lang="en-US" dirty="0"/>
              <a:t>Git Remote – </a:t>
            </a:r>
            <a:r>
              <a:rPr lang="el-GR" dirty="0"/>
              <a:t>Τι είναι;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99320"/>
            <a:ext cx="8229600" cy="1251584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l-GR" dirty="0"/>
              <a:t>Ένας απομακρυσμένο </a:t>
            </a:r>
            <a:r>
              <a:rPr lang="en-US" dirty="0"/>
              <a:t>Repository </a:t>
            </a:r>
            <a:r>
              <a:rPr lang="el-GR" dirty="0"/>
              <a:t>που διατηρείται ένα αντίγραφο του</a:t>
            </a:r>
            <a:r>
              <a:rPr lang="en-US" dirty="0"/>
              <a:t> </a:t>
            </a:r>
            <a:r>
              <a:rPr lang="el-GR" dirty="0"/>
              <a:t>τοπικού </a:t>
            </a:r>
            <a:r>
              <a:rPr lang="en-US" dirty="0"/>
              <a:t>Repository.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62893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326B-BDC4-407C-B9AA-5F0C26F40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829FE-9E2E-44C7-B35B-66903CE9E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49423"/>
            <a:ext cx="8229600" cy="4203913"/>
          </a:xfrm>
        </p:spPr>
        <p:txBody>
          <a:bodyPr>
            <a:normAutofit/>
          </a:bodyPr>
          <a:lstStyle/>
          <a:p>
            <a:r>
              <a:rPr lang="el-GR" dirty="0"/>
              <a:t>Αντιγραφή του απομακρυσμένου </a:t>
            </a:r>
            <a:r>
              <a:rPr lang="en-US" dirty="0"/>
              <a:t>Repo </a:t>
            </a:r>
            <a:r>
              <a:rPr lang="el-GR" dirty="0"/>
              <a:t>στον υπολογιστή</a:t>
            </a:r>
            <a:r>
              <a:rPr lang="en-US" dirty="0"/>
              <a:t>/</a:t>
            </a:r>
            <a:r>
              <a:rPr lang="el-GR" dirty="0"/>
              <a:t>τοπικά.</a:t>
            </a:r>
          </a:p>
          <a:p>
            <a:endParaRPr lang="el-GR" dirty="0"/>
          </a:p>
          <a:p>
            <a:pPr marL="109728" indent="0">
              <a:buNone/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git clone </a:t>
            </a:r>
          </a:p>
          <a:p>
            <a:pPr marL="109728" indent="0">
              <a:buNone/>
            </a:pPr>
            <a:r>
              <a:rPr lang="en-US" sz="2000" dirty="0">
                <a:latin typeface="Consolas" panose="020B0609020204030204" pitchFamily="49" charset="0"/>
                <a:hlinkClick r:id="rId2"/>
              </a:rPr>
              <a:t>https://github.com/cs-unipi-FOSS/InstallfestHelper</a:t>
            </a:r>
            <a:endParaRPr lang="en-US" sz="20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cd </a:t>
            </a:r>
            <a:r>
              <a:rPr lang="en-US" sz="2000" dirty="0" err="1">
                <a:latin typeface="Consolas" panose="020B0609020204030204" pitchFamily="49" charset="0"/>
              </a:rPr>
              <a:t>InstallfestHelper</a:t>
            </a:r>
            <a:endParaRPr lang="en-US" sz="20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r>
              <a:rPr lang="el-GR" sz="2000" dirty="0">
                <a:latin typeface="Consolas" panose="020B0609020204030204" pitchFamily="49" charset="0"/>
              </a:rPr>
              <a:t>Πάντα, όταν γίνεται </a:t>
            </a:r>
            <a:r>
              <a:rPr lang="en-US" sz="2000" dirty="0">
                <a:latin typeface="Consolas" panose="020B0609020204030204" pitchFamily="49" charset="0"/>
              </a:rPr>
              <a:t>clone </a:t>
            </a:r>
            <a:r>
              <a:rPr lang="el-GR" sz="2000" dirty="0">
                <a:latin typeface="Consolas" panose="020B0609020204030204" pitchFamily="49" charset="0"/>
              </a:rPr>
              <a:t>ένα</a:t>
            </a:r>
            <a:r>
              <a:rPr lang="en-US" sz="2000" dirty="0">
                <a:latin typeface="Consolas" panose="020B0609020204030204" pitchFamily="49" charset="0"/>
              </a:rPr>
              <a:t> Repo, </a:t>
            </a:r>
            <a:r>
              <a:rPr lang="el-GR" sz="2000" dirty="0">
                <a:latin typeface="Consolas" panose="020B0609020204030204" pitchFamily="49" charset="0"/>
              </a:rPr>
              <a:t>το απομακρυσμένο </a:t>
            </a:r>
            <a:r>
              <a:rPr lang="en-US" sz="2000" dirty="0">
                <a:latin typeface="Consolas" panose="020B0609020204030204" pitchFamily="49" charset="0"/>
              </a:rPr>
              <a:t>Repo </a:t>
            </a:r>
            <a:r>
              <a:rPr lang="el-GR" sz="2000" dirty="0">
                <a:latin typeface="Consolas" panose="020B0609020204030204" pitchFamily="49" charset="0"/>
              </a:rPr>
              <a:t>παίρνει το όνομα </a:t>
            </a:r>
            <a:r>
              <a:rPr lang="en-US" sz="2000" b="1" dirty="0">
                <a:latin typeface="Consolas" panose="020B0609020204030204" pitchFamily="49" charset="0"/>
              </a:rPr>
              <a:t>origin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</a:p>
          <a:p>
            <a:pPr marL="109728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510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D558-13E3-4F03-A9F1-283CF149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BA8AC-6EF6-47F6-9FED-B5B247431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Έχουν γίνει κάποιες αλλαγές, θέλουμε να τις στείλουμε στο απομακρυσμένο </a:t>
            </a:r>
            <a:r>
              <a:rPr lang="en-US" dirty="0"/>
              <a:t>Repo.</a:t>
            </a:r>
          </a:p>
          <a:p>
            <a:endParaRPr lang="en-US" dirty="0"/>
          </a:p>
          <a:p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git commit</a:t>
            </a:r>
          </a:p>
          <a:p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git push &lt;remote&gt; &lt;branch&gt;</a:t>
            </a:r>
          </a:p>
          <a:p>
            <a:r>
              <a:rPr lang="el-GR" sz="2000" dirty="0">
                <a:latin typeface="Consolas" panose="020B0609020204030204" pitchFamily="49" charset="0"/>
              </a:rPr>
              <a:t>Πχ.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git push origin master</a:t>
            </a:r>
            <a:endParaRPr lang="el-GR" sz="20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l-GR" sz="2400" b="1" dirty="0">
                <a:solidFill>
                  <a:srgbClr val="FF0000"/>
                </a:solidFill>
              </a:rPr>
              <a:t>ΔΕΝ κάνουμε </a:t>
            </a:r>
            <a:r>
              <a:rPr lang="en-US" sz="2400" b="1" dirty="0">
                <a:solidFill>
                  <a:srgbClr val="FF0000"/>
                </a:solidFill>
              </a:rPr>
              <a:t>push </a:t>
            </a:r>
            <a:r>
              <a:rPr lang="el-GR" sz="2400" b="1" dirty="0">
                <a:solidFill>
                  <a:srgbClr val="FF0000"/>
                </a:solidFill>
              </a:rPr>
              <a:t>απευθείας στο </a:t>
            </a:r>
            <a:r>
              <a:rPr lang="en-US" sz="2400" b="1" dirty="0">
                <a:solidFill>
                  <a:srgbClr val="FF0000"/>
                </a:solidFill>
              </a:rPr>
              <a:t>Master.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l-GR" sz="2400" dirty="0"/>
              <a:t>Δημιουργούμε δικό μας </a:t>
            </a:r>
            <a:r>
              <a:rPr lang="en-US" sz="2400" dirty="0"/>
              <a:t>branch </a:t>
            </a:r>
            <a:r>
              <a:rPr lang="el-GR" sz="2400" dirty="0"/>
              <a:t>και δουλεύουμε εκεί.</a:t>
            </a:r>
            <a:endParaRPr lang="en-US" sz="2400" dirty="0"/>
          </a:p>
          <a:p>
            <a:r>
              <a:rPr lang="el-GR" sz="2400" b="1" dirty="0">
                <a:solidFill>
                  <a:srgbClr val="FF0000"/>
                </a:solidFill>
              </a:rPr>
              <a:t>ΔΕΝ κάνουμε </a:t>
            </a:r>
            <a:r>
              <a:rPr lang="en-US" sz="2400" b="1" dirty="0">
                <a:solidFill>
                  <a:srgbClr val="FF0000"/>
                </a:solidFill>
              </a:rPr>
              <a:t>Push </a:t>
            </a:r>
            <a:r>
              <a:rPr lang="el-GR" sz="2400" b="1" dirty="0">
                <a:solidFill>
                  <a:srgbClr val="FF0000"/>
                </a:solidFill>
              </a:rPr>
              <a:t>αν δεν είμαστε σίγουροι για τα </a:t>
            </a:r>
            <a:r>
              <a:rPr lang="en-US" sz="2400" b="1" dirty="0">
                <a:solidFill>
                  <a:srgbClr val="FF0000"/>
                </a:solidFill>
              </a:rPr>
              <a:t>commits </a:t>
            </a:r>
            <a:r>
              <a:rPr lang="el-GR" sz="2400" b="1" dirty="0">
                <a:solidFill>
                  <a:srgbClr val="FF0000"/>
                </a:solidFill>
              </a:rPr>
              <a:t>που έγιναν.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519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1AC9-D5FD-4DD5-86ED-605BCD7B0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l-GR" dirty="0"/>
              <a:t>Σοβαρά! Μην κάνετε </a:t>
            </a:r>
            <a:r>
              <a:rPr lang="en-US" dirty="0"/>
              <a:t>Push </a:t>
            </a:r>
            <a:r>
              <a:rPr lang="el-GR" dirty="0"/>
              <a:t>στο </a:t>
            </a:r>
            <a:r>
              <a:rPr lang="en-US" dirty="0"/>
              <a:t>Master!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5A7801-7F94-4F67-9BD6-40D1E654C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564" y="1772816"/>
            <a:ext cx="6556871" cy="4914989"/>
          </a:xfrm>
        </p:spPr>
      </p:pic>
    </p:spTree>
    <p:extLst>
      <p:ext uri="{BB962C8B-B14F-4D97-AF65-F5344CB8AC3E}">
        <p14:creationId xmlns:p14="http://schemas.microsoft.com/office/powerpoint/2010/main" val="764652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B9F4-714A-456F-92FC-1667CC6B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D3319-2AB4-4231-9380-360F914E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Φέρνει στο</a:t>
            </a:r>
            <a:r>
              <a:rPr lang="en-US" dirty="0"/>
              <a:t> </a:t>
            </a:r>
            <a:r>
              <a:rPr lang="el-GR" dirty="0"/>
              <a:t>τοπικό</a:t>
            </a:r>
            <a:r>
              <a:rPr lang="en-US" dirty="0"/>
              <a:t> </a:t>
            </a:r>
            <a:r>
              <a:rPr lang="el-GR" dirty="0"/>
              <a:t>ενεργό </a:t>
            </a:r>
            <a:r>
              <a:rPr lang="en-US" dirty="0"/>
              <a:t>branch </a:t>
            </a:r>
            <a:r>
              <a:rPr lang="el-GR" dirty="0"/>
              <a:t>τα </a:t>
            </a:r>
            <a:r>
              <a:rPr lang="en-US" dirty="0"/>
              <a:t>commits </a:t>
            </a:r>
            <a:r>
              <a:rPr lang="el-GR" dirty="0"/>
              <a:t>που υπάρχουν στο </a:t>
            </a:r>
            <a:r>
              <a:rPr lang="en-US" dirty="0"/>
              <a:t>branch </a:t>
            </a:r>
            <a:r>
              <a:rPr lang="el-GR" dirty="0"/>
              <a:t>του </a:t>
            </a:r>
            <a:r>
              <a:rPr lang="en-US" dirty="0"/>
              <a:t>remote </a:t>
            </a:r>
            <a:r>
              <a:rPr lang="el-GR" dirty="0"/>
              <a:t>που επιλέξαμε</a:t>
            </a:r>
            <a:r>
              <a:rPr lang="en-US" dirty="0"/>
              <a:t>.</a:t>
            </a:r>
          </a:p>
          <a:p>
            <a:r>
              <a:rPr lang="el-GR" dirty="0"/>
              <a:t>Έτσι κατεβάζουμε τις αλλαγές των άλλων</a:t>
            </a:r>
          </a:p>
          <a:p>
            <a:endParaRPr lang="en-US" dirty="0"/>
          </a:p>
          <a:p>
            <a:r>
              <a:rPr lang="el-GR" sz="2000" dirty="0">
                <a:latin typeface="Consolas" panose="020B0609020204030204" pitchFamily="49" charset="0"/>
              </a:rPr>
              <a:t>πχ: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git pull origin master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68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0636-94AE-48FB-85FD-913CACD8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Management: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C636A-F691-4954-9154-580EDCFDA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  <a:cs typeface="Consolas"/>
              </a:rPr>
              <a:t>git remote</a:t>
            </a:r>
            <a:endParaRPr lang="en-US" sz="2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l-GR" sz="2000" dirty="0"/>
              <a:t>Δείχνει ποια είναι τα </a:t>
            </a:r>
            <a:r>
              <a:rPr lang="en-US" sz="2000" dirty="0"/>
              <a:t>remotes </a:t>
            </a:r>
            <a:r>
              <a:rPr lang="el-GR" sz="2000" dirty="0"/>
              <a:t>του </a:t>
            </a:r>
            <a:r>
              <a:rPr lang="en-US" sz="2000" dirty="0"/>
              <a:t>repo </a:t>
            </a:r>
            <a:r>
              <a:rPr lang="el-GR" sz="2000" dirty="0"/>
              <a:t>μας</a:t>
            </a:r>
            <a:endParaRPr lang="en-US" sz="2000" dirty="0"/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Consolas"/>
                <a:cs typeface="Consolas"/>
              </a:rPr>
              <a:t>git remote add &lt;name&gt; &lt;</a:t>
            </a:r>
            <a:r>
              <a:rPr lang="en-US" sz="2400" dirty="0" err="1">
                <a:solidFill>
                  <a:srgbClr val="002060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2060"/>
                </a:solidFill>
                <a:latin typeface="Consolas"/>
                <a:cs typeface="Consolas"/>
              </a:rPr>
              <a:t>&gt;</a:t>
            </a:r>
          </a:p>
          <a:p>
            <a:r>
              <a:rPr lang="el-GR" sz="2000" dirty="0"/>
              <a:t>Προσθέτει ένα καινούργιο </a:t>
            </a:r>
            <a:r>
              <a:rPr lang="en-US" sz="2000" dirty="0"/>
              <a:t>remote </a:t>
            </a:r>
            <a:r>
              <a:rPr lang="el-GR" sz="2000" dirty="0"/>
              <a:t>με το οποίο σκοπεύουμε να συνεργαστούμε</a:t>
            </a:r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Consolas"/>
                <a:cs typeface="Consolas"/>
              </a:rPr>
              <a:t>git remote </a:t>
            </a:r>
            <a:r>
              <a:rPr lang="en-US" sz="2400" dirty="0" err="1">
                <a:solidFill>
                  <a:srgbClr val="002060"/>
                </a:solidFill>
                <a:latin typeface="Consolas"/>
                <a:cs typeface="Consolas"/>
              </a:rPr>
              <a:t>rm</a:t>
            </a:r>
            <a:r>
              <a:rPr lang="en-US" sz="2400" dirty="0">
                <a:solidFill>
                  <a:srgbClr val="002060"/>
                </a:solidFill>
                <a:latin typeface="Consolas"/>
                <a:cs typeface="Consolas"/>
              </a:rPr>
              <a:t> &lt;name&gt;</a:t>
            </a:r>
          </a:p>
          <a:p>
            <a:r>
              <a:rPr lang="el-GR" sz="2000" dirty="0"/>
              <a:t>Διαγράφει το </a:t>
            </a:r>
            <a:r>
              <a:rPr lang="en-US" sz="2000" dirty="0"/>
              <a:t>remote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5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7491-9471-4A39-BA84-7EDF960A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Πώς λύνουμε αυτά τα προβλήματα;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2C379-DD08-4063-B684-50F5EA804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Πώς κρατάμε πολλές εκδόσεις ενός αρχείου;</a:t>
            </a:r>
          </a:p>
          <a:p>
            <a:r>
              <a:rPr lang="el-GR" dirty="0"/>
              <a:t>Πώς επιστρέφουμε σε μία παλιά έκδοση;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7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3369-4136-4FEC-8D22-8DDC019A9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6ED6-2656-437A-8906-E9DF70DA1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Μια υπηρεσία φιλοξενίας αποθετηρίων </a:t>
            </a:r>
            <a:r>
              <a:rPr lang="en-US" dirty="0"/>
              <a:t>Git.</a:t>
            </a:r>
          </a:p>
          <a:p>
            <a:r>
              <a:rPr lang="el-GR" dirty="0"/>
              <a:t>Προσφέρει εργαλεία συνεργασίας και οργάνωσης.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C6C918-F854-44EF-95B7-B25E87F4C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04" y="3933056"/>
            <a:ext cx="2228591" cy="22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426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D0F307-46E9-4575-B150-B74E12D67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365104"/>
            <a:ext cx="2952750" cy="2381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FC9452-2D17-4282-B976-5AD8D4B1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5AD8A-3DD7-463F-BBD6-1D00FA1FC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Το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l-GR" dirty="0"/>
              <a:t>παρέχει την δυνατότητα πλήρους αντιγραφής ενός αποθετήριου στο δικό μας προφίλ.</a:t>
            </a:r>
          </a:p>
          <a:p>
            <a:r>
              <a:rPr lang="el-GR" sz="2400" dirty="0"/>
              <a:t>Παράγεται ένα ακριβές αντίγραφο του αποθετηρίου στο οποίο έχουμε πλήρη δικαιώματα τροποποίησης.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5F5B99-C9DD-4D39-B63A-FC19113F1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797152"/>
            <a:ext cx="4043830" cy="117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445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D0F307-46E9-4575-B150-B74E12D67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365104"/>
            <a:ext cx="2952750" cy="2381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FC9452-2D17-4282-B976-5AD8D4B1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5AD8A-3DD7-463F-BBD6-1D00FA1FC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Μέσω αυτών κάνουμε βελτιώσεις σε ένα υπάρχον </a:t>
            </a:r>
            <a:r>
              <a:rPr lang="en-US" dirty="0"/>
              <a:t>Repository,</a:t>
            </a:r>
            <a:r>
              <a:rPr lang="el-GR" dirty="0"/>
              <a:t> ή ξεκινάμε το δικό μας </a:t>
            </a:r>
            <a:r>
              <a:rPr lang="en-US" dirty="0"/>
              <a:t>Project </a:t>
            </a:r>
            <a:r>
              <a:rPr lang="el-GR" dirty="0"/>
              <a:t>βασιζόμενοι σε κάποιο άλλο </a:t>
            </a:r>
            <a:r>
              <a:rPr lang="en-US" dirty="0"/>
              <a:t>Repository.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5F5B99-C9DD-4D39-B63A-FC19113F1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797152"/>
            <a:ext cx="4043830" cy="117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040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2856B-509E-4921-8EB1-32BB6965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0211F-0ED1-4C2E-A0F5-59DF09876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Το αίτημα για να κάνει ένας χρήστης </a:t>
            </a:r>
            <a:r>
              <a:rPr lang="en-US" dirty="0"/>
              <a:t>Pull </a:t>
            </a:r>
            <a:r>
              <a:rPr lang="el-GR" dirty="0"/>
              <a:t>ένα δικό μας </a:t>
            </a:r>
            <a:r>
              <a:rPr lang="en-US" dirty="0"/>
              <a:t>branch </a:t>
            </a:r>
            <a:r>
              <a:rPr lang="el-GR" dirty="0"/>
              <a:t>σε κάποιο δικό του (συνήθως το </a:t>
            </a:r>
            <a:r>
              <a:rPr lang="en-US" dirty="0"/>
              <a:t>Master)</a:t>
            </a:r>
          </a:p>
          <a:p>
            <a:endParaRPr lang="en-US" dirty="0"/>
          </a:p>
          <a:p>
            <a:r>
              <a:rPr lang="el-GR" dirty="0"/>
              <a:t>Χρησιμοποιούνται προκειμένου να:</a:t>
            </a:r>
          </a:p>
          <a:p>
            <a:pPr lvl="1"/>
            <a:r>
              <a:rPr lang="el-GR" dirty="0"/>
              <a:t>Εισαχθούν νέα </a:t>
            </a:r>
            <a:r>
              <a:rPr lang="en-US" dirty="0"/>
              <a:t>Features</a:t>
            </a:r>
          </a:p>
          <a:p>
            <a:pPr lvl="1"/>
            <a:r>
              <a:rPr lang="el-GR" dirty="0"/>
              <a:t>Διορθωθούν </a:t>
            </a:r>
            <a:r>
              <a:rPr lang="en-US" dirty="0"/>
              <a:t>Bugs</a:t>
            </a:r>
          </a:p>
          <a:p>
            <a:pPr lvl="1"/>
            <a:r>
              <a:rPr lang="el-GR" dirty="0"/>
              <a:t>Προστεθεί </a:t>
            </a:r>
            <a:r>
              <a:rPr lang="en-US" dirty="0"/>
              <a:t>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1683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2E89-4A9A-4E71-BCC7-EF786224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092AD-8D3B-4FD7-8720-A895D5EA8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el-GR" dirty="0"/>
              <a:t>Μέχρι τώρα πρέπει να έχουν γίνει: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git clone …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git checkout –b new_feature1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r>
              <a:rPr lang="el-GR" sz="2000" dirty="0">
                <a:solidFill>
                  <a:schemeClr val="tx1"/>
                </a:solidFill>
                <a:latin typeface="Consolas" panose="020B0609020204030204" pitchFamily="49" charset="0"/>
              </a:rPr>
              <a:t>αλλαγές*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git add &amp;&amp; git commit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git push -u origin new_feature1</a:t>
            </a:r>
          </a:p>
          <a:p>
            <a:r>
              <a:rPr lang="el-GR" sz="2200" dirty="0">
                <a:solidFill>
                  <a:schemeClr val="tx1"/>
                </a:solidFill>
              </a:rPr>
              <a:t>Αυτό ανεβάζει το </a:t>
            </a:r>
            <a:r>
              <a:rPr lang="en-US" sz="2200" dirty="0">
                <a:solidFill>
                  <a:schemeClr val="tx1"/>
                </a:solidFill>
              </a:rPr>
              <a:t>branch feature </a:t>
            </a:r>
            <a:r>
              <a:rPr lang="el-GR" sz="2200" dirty="0">
                <a:solidFill>
                  <a:schemeClr val="tx1"/>
                </a:solidFill>
              </a:rPr>
              <a:t>στο </a:t>
            </a:r>
            <a:r>
              <a:rPr lang="en-US" sz="2200" dirty="0">
                <a:solidFill>
                  <a:schemeClr val="tx1"/>
                </a:solidFill>
              </a:rPr>
              <a:t>Forked Repo.</a:t>
            </a:r>
          </a:p>
          <a:p>
            <a:r>
              <a:rPr lang="en-US" sz="2200" dirty="0"/>
              <a:t>2. </a:t>
            </a:r>
            <a:r>
              <a:rPr lang="el-GR" sz="2200" dirty="0"/>
              <a:t>Δημιουργούμε από το </a:t>
            </a:r>
            <a:r>
              <a:rPr lang="en-US" sz="2200" dirty="0" err="1"/>
              <a:t>Github</a:t>
            </a:r>
            <a:r>
              <a:rPr lang="en-US" sz="2200" dirty="0"/>
              <a:t> </a:t>
            </a:r>
            <a:r>
              <a:rPr lang="el-GR" sz="2200" dirty="0"/>
              <a:t>ένα </a:t>
            </a:r>
            <a:r>
              <a:rPr lang="en-US" sz="2200" dirty="0"/>
              <a:t>PR.</a:t>
            </a:r>
            <a:endParaRPr lang="en-US" sz="2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781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00E2-1471-4C13-84F3-559C4E80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3500A-9BD5-4C0B-BD46-D3DDA0632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00DEF-CD65-42B4-845F-129E36522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3521"/>
            <a:ext cx="9144000" cy="547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02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6AE0E2-FB8D-4495-B8B6-CB3E1A14B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0"/>
            <a:ext cx="7999039" cy="683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338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00DEC693-25CB-44F8-A208-1DB89FB63BA4}"/>
              </a:ext>
            </a:extLst>
          </p:cNvPr>
          <p:cNvSpPr/>
          <p:nvPr/>
        </p:nvSpPr>
        <p:spPr>
          <a:xfrm>
            <a:off x="826048" y="1566952"/>
            <a:ext cx="1407210" cy="943958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sz="1350" b="1" dirty="0">
                <a:solidFill>
                  <a:schemeClr val="tx1"/>
                </a:solidFill>
              </a:rPr>
              <a:t>repository</a:t>
            </a:r>
          </a:p>
          <a:p>
            <a:pPr algn="ctr"/>
            <a:r>
              <a:rPr lang="en-US" sz="1350" b="1" dirty="0">
                <a:solidFill>
                  <a:schemeClr val="tx1"/>
                </a:solidFill>
              </a:rPr>
              <a:t>(</a:t>
            </a:r>
            <a:r>
              <a:rPr lang="en-US" sz="1350" b="1" dirty="0" err="1">
                <a:solidFill>
                  <a:schemeClr val="tx1"/>
                </a:solidFill>
              </a:rPr>
              <a:t>themicp</a:t>
            </a:r>
            <a:r>
              <a:rPr lang="en-US" sz="135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5185E1DF-4392-46A9-8A3A-B1DB1561E71E}"/>
              </a:ext>
            </a:extLst>
          </p:cNvPr>
          <p:cNvSpPr/>
          <p:nvPr/>
        </p:nvSpPr>
        <p:spPr>
          <a:xfrm>
            <a:off x="5940152" y="1556792"/>
            <a:ext cx="1407210" cy="943958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err="1">
                <a:solidFill>
                  <a:schemeClr val="tx1"/>
                </a:solidFill>
              </a:rPr>
              <a:t>GitHub</a:t>
            </a:r>
            <a:r>
              <a:rPr lang="en-US" sz="1350" b="1" dirty="0">
                <a:solidFill>
                  <a:schemeClr val="tx1"/>
                </a:solidFill>
              </a:rPr>
              <a:t> repository</a:t>
            </a:r>
          </a:p>
          <a:p>
            <a:pPr algn="ctr"/>
            <a:r>
              <a:rPr lang="en-US" sz="1350" b="1" dirty="0">
                <a:solidFill>
                  <a:schemeClr val="tx1"/>
                </a:solidFill>
              </a:rPr>
              <a:t>(fork)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982D6A-0903-492A-A235-826DC3891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018" y="1128795"/>
            <a:ext cx="604654" cy="604654"/>
          </a:xfrm>
          <a:prstGeom prst="rect">
            <a:avLst/>
          </a:prstGeom>
        </p:spPr>
      </p:pic>
      <p:sp>
        <p:nvSpPr>
          <p:cNvPr id="7" name="Can 6">
            <a:extLst>
              <a:ext uri="{FF2B5EF4-FFF2-40B4-BE49-F238E27FC236}">
                <a16:creationId xmlns:a16="http://schemas.microsoft.com/office/drawing/2014/main" id="{41D235FF-8455-4D3C-B6C1-1CBB73928A57}"/>
              </a:ext>
            </a:extLst>
          </p:cNvPr>
          <p:cNvSpPr/>
          <p:nvPr/>
        </p:nvSpPr>
        <p:spPr>
          <a:xfrm>
            <a:off x="826048" y="5183912"/>
            <a:ext cx="1407210" cy="943958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sz="1350" b="1" dirty="0">
                <a:solidFill>
                  <a:schemeClr val="tx1"/>
                </a:solidFill>
              </a:rPr>
              <a:t>repository</a:t>
            </a:r>
          </a:p>
          <a:p>
            <a:pPr algn="ctr"/>
            <a:r>
              <a:rPr lang="en-US" sz="1350" b="1" dirty="0">
                <a:solidFill>
                  <a:schemeClr val="tx1"/>
                </a:solidFill>
              </a:rPr>
              <a:t>(</a:t>
            </a:r>
            <a:r>
              <a:rPr lang="en-US" sz="1350" b="1" dirty="0" err="1">
                <a:solidFill>
                  <a:schemeClr val="tx1"/>
                </a:solidFill>
              </a:rPr>
              <a:t>dionyziz</a:t>
            </a:r>
            <a:r>
              <a:rPr lang="en-US" sz="135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0DF9E5F6-833A-4B50-B433-3957939DE54A}"/>
              </a:ext>
            </a:extLst>
          </p:cNvPr>
          <p:cNvSpPr/>
          <p:nvPr/>
        </p:nvSpPr>
        <p:spPr>
          <a:xfrm>
            <a:off x="5940152" y="5173752"/>
            <a:ext cx="1407210" cy="943958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err="1">
                <a:solidFill>
                  <a:schemeClr val="tx1"/>
                </a:solidFill>
              </a:rPr>
              <a:t>GitHub</a:t>
            </a:r>
            <a:r>
              <a:rPr lang="en-US" sz="1350" b="1" dirty="0">
                <a:solidFill>
                  <a:schemeClr val="tx1"/>
                </a:solidFill>
              </a:rPr>
              <a:t> repository</a:t>
            </a:r>
          </a:p>
          <a:p>
            <a:pPr algn="ctr"/>
            <a:r>
              <a:rPr lang="en-US" sz="1350" b="1" dirty="0">
                <a:solidFill>
                  <a:schemeClr val="tx1"/>
                </a:solidFill>
              </a:rPr>
              <a:t>(original)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EA4919-58D5-4F28-BDE3-B9FA4949B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018" y="4758425"/>
            <a:ext cx="604654" cy="60465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C87DB6-D991-4896-92F3-0F752C1B7108}"/>
              </a:ext>
            </a:extLst>
          </p:cNvPr>
          <p:cNvCxnSpPr/>
          <p:nvPr/>
        </p:nvCxnSpPr>
        <p:spPr>
          <a:xfrm flipV="1">
            <a:off x="2233258" y="1856051"/>
            <a:ext cx="3706893" cy="14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A37126-DD93-4E0F-826A-85F93E94B31A}"/>
              </a:ext>
            </a:extLst>
          </p:cNvPr>
          <p:cNvCxnSpPr/>
          <p:nvPr/>
        </p:nvCxnSpPr>
        <p:spPr>
          <a:xfrm flipH="1">
            <a:off x="2233258" y="5912093"/>
            <a:ext cx="3706893" cy="14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824547-CC69-4C3F-A2EC-B4D1ADC8F52D}"/>
              </a:ext>
            </a:extLst>
          </p:cNvPr>
          <p:cNvSpPr txBox="1"/>
          <p:nvPr/>
        </p:nvSpPr>
        <p:spPr>
          <a:xfrm>
            <a:off x="2845119" y="1551856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push origin feature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BCDAD1-D901-409D-9750-B3F3F53CBAE0}"/>
              </a:ext>
            </a:extLst>
          </p:cNvPr>
          <p:cNvSpPr/>
          <p:nvPr/>
        </p:nvSpPr>
        <p:spPr>
          <a:xfrm>
            <a:off x="2845119" y="5609403"/>
            <a:ext cx="2371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pull origin master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5052A0-D4E7-4A14-B8BA-D28A3937CEEE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6641345" y="2500750"/>
            <a:ext cx="2412" cy="2257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B18FBA-EAA9-48DC-A24D-E1B6D90FD196}"/>
              </a:ext>
            </a:extLst>
          </p:cNvPr>
          <p:cNvSpPr txBox="1"/>
          <p:nvPr/>
        </p:nvSpPr>
        <p:spPr>
          <a:xfrm>
            <a:off x="6660232" y="3429000"/>
            <a:ext cx="1995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 Request merge</a:t>
            </a:r>
          </a:p>
        </p:txBody>
      </p:sp>
    </p:spTree>
    <p:extLst>
      <p:ext uri="{BB962C8B-B14F-4D97-AF65-F5344CB8AC3E}">
        <p14:creationId xmlns:p14="http://schemas.microsoft.com/office/powerpoint/2010/main" val="13574999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3B89-2564-493E-812B-02BAEC0B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 -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E55B-6D7D-4363-ABDC-E9B37D1D1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Το pull request ελέγχεται για ποιότητα κώδικα πριν γίνει merge.</a:t>
            </a:r>
          </a:p>
          <a:p>
            <a:r>
              <a:rPr lang="el-GR" dirty="0"/>
              <a:t>Αν υπάρχουν προβλήματα, γράφονται σχόλια που αφορούν την ποιότητα του κώδικα.</a:t>
            </a:r>
          </a:p>
          <a:p>
            <a:r>
              <a:rPr lang="el-GR" dirty="0"/>
              <a:t>Ο δημιουργός του pull request διορθώνει τα προβλήματα.</a:t>
            </a:r>
          </a:p>
          <a:p>
            <a:pPr lvl="1"/>
            <a:r>
              <a:rPr lang="el-GR" dirty="0"/>
              <a:t>Κάνοντας push νέα commits στο υπάρχον feature branch του fork του.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999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96676D-3D7F-43A5-AD97-040C8B536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92" y="787175"/>
            <a:ext cx="5544616" cy="605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1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A88E-2153-4546-B21A-7CB85396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2935A-E6D1-454D-ACE8-F18AD9F72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Κρατάμε «εκδόσεις» σε αρχεία</a:t>
            </a:r>
          </a:p>
          <a:p>
            <a:r>
              <a:rPr lang="el-GR" dirty="0"/>
              <a:t>Κάνουμε undo αλλαγές</a:t>
            </a:r>
          </a:p>
          <a:p>
            <a:r>
              <a:rPr lang="el-GR" dirty="0"/>
              <a:t>Συνεργαζόμαστε με άλλους</a:t>
            </a:r>
          </a:p>
          <a:p>
            <a:r>
              <a:rPr lang="el-GR" dirty="0"/>
              <a:t>Κρατάμε backups των αρχείων μας</a:t>
            </a:r>
          </a:p>
          <a:p>
            <a:r>
              <a:rPr lang="el-GR" dirty="0"/>
              <a:t>Μοιραζόμαστε εύκολα τον κώδικα με την ομάδα</a:t>
            </a:r>
          </a:p>
          <a:p>
            <a:r>
              <a:rPr lang="el-GR" dirty="0"/>
              <a:t>Ξέρουμε ποια είναι η «τελευταία» έκδοση.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6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A0D2-BD67-4613-8B68-6E3E7A4C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Issues: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824D6-3B10-498F-A828-3CB94C9EF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Bug tracking </a:t>
            </a:r>
            <a:r>
              <a:rPr lang="el-GR" sz="2400" dirty="0"/>
              <a:t>σύστημα</a:t>
            </a:r>
          </a:p>
          <a:p>
            <a:r>
              <a:rPr lang="el-GR" sz="2400" dirty="0"/>
              <a:t>Κάθε </a:t>
            </a:r>
            <a:r>
              <a:rPr lang="en-US" sz="2400" dirty="0"/>
              <a:t>issue</a:t>
            </a:r>
            <a:endParaRPr lang="el-GR" sz="2400" dirty="0"/>
          </a:p>
          <a:p>
            <a:pPr lvl="1"/>
            <a:r>
              <a:rPr lang="el-GR" sz="2000" dirty="0">
                <a:solidFill>
                  <a:schemeClr val="tx1"/>
                </a:solidFill>
              </a:rPr>
              <a:t>Είναι ένα </a:t>
            </a:r>
            <a:r>
              <a:rPr lang="en-US" sz="2000" dirty="0">
                <a:solidFill>
                  <a:schemeClr val="tx1"/>
                </a:solidFill>
              </a:rPr>
              <a:t>bug </a:t>
            </a:r>
            <a:r>
              <a:rPr lang="el-GR" sz="2000" dirty="0">
                <a:solidFill>
                  <a:schemeClr val="tx1"/>
                </a:solidFill>
              </a:rPr>
              <a:t>ή ένα </a:t>
            </a:r>
            <a:r>
              <a:rPr lang="en-US" sz="2000" dirty="0">
                <a:solidFill>
                  <a:schemeClr val="tx1"/>
                </a:solidFill>
              </a:rPr>
              <a:t>task</a:t>
            </a:r>
          </a:p>
          <a:p>
            <a:pPr lvl="1"/>
            <a:r>
              <a:rPr lang="el-GR" sz="2000" dirty="0">
                <a:solidFill>
                  <a:schemeClr val="tx1"/>
                </a:solidFill>
              </a:rPr>
              <a:t>Είναι ανοιχτό (o</a:t>
            </a:r>
            <a:r>
              <a:rPr lang="en-US" sz="2000" dirty="0">
                <a:solidFill>
                  <a:schemeClr val="tx1"/>
                </a:solidFill>
              </a:rPr>
              <a:t>pen) </a:t>
            </a:r>
            <a:r>
              <a:rPr lang="el-GR" sz="2000" dirty="0">
                <a:solidFill>
                  <a:schemeClr val="tx1"/>
                </a:solidFill>
              </a:rPr>
              <a:t>ή κλειστό (</a:t>
            </a:r>
            <a:r>
              <a:rPr lang="en-US" sz="2000" dirty="0">
                <a:solidFill>
                  <a:schemeClr val="tx1"/>
                </a:solidFill>
              </a:rPr>
              <a:t>closed-resolved)</a:t>
            </a:r>
            <a:endParaRPr lang="el-GR" sz="2000" dirty="0">
              <a:solidFill>
                <a:schemeClr val="tx1"/>
              </a:solidFill>
            </a:endParaRPr>
          </a:p>
          <a:p>
            <a:pPr lvl="1"/>
            <a:r>
              <a:rPr lang="el-GR" sz="2000" dirty="0">
                <a:solidFill>
                  <a:schemeClr val="tx1"/>
                </a:solidFill>
              </a:rPr>
              <a:t>Έχει ένα </a:t>
            </a:r>
            <a:r>
              <a:rPr lang="en-US" sz="2000" dirty="0">
                <a:solidFill>
                  <a:schemeClr val="tx1"/>
                </a:solidFill>
              </a:rPr>
              <a:t>description</a:t>
            </a:r>
          </a:p>
          <a:p>
            <a:pPr lvl="1"/>
            <a:r>
              <a:rPr lang="el-GR" sz="2000" dirty="0">
                <a:solidFill>
                  <a:schemeClr val="tx1"/>
                </a:solidFill>
              </a:rPr>
              <a:t>Έχει </a:t>
            </a:r>
            <a:r>
              <a:rPr lang="en-US" sz="2000" dirty="0">
                <a:solidFill>
                  <a:schemeClr val="tx1"/>
                </a:solidFill>
              </a:rPr>
              <a:t>comments</a:t>
            </a:r>
          </a:p>
          <a:p>
            <a:pPr lvl="1"/>
            <a:r>
              <a:rPr lang="el-GR" sz="2000" dirty="0">
                <a:solidFill>
                  <a:schemeClr val="tx1"/>
                </a:solidFill>
              </a:rPr>
              <a:t>Μπορούμε να του βάλουμε 1 ή παραπάνω </a:t>
            </a:r>
            <a:r>
              <a:rPr lang="en-US" sz="2000" dirty="0">
                <a:solidFill>
                  <a:schemeClr val="tx1"/>
                </a:solidFill>
              </a:rPr>
              <a:t>Label(s), </a:t>
            </a:r>
            <a:r>
              <a:rPr lang="el-GR" sz="2000" dirty="0">
                <a:solidFill>
                  <a:schemeClr val="tx1"/>
                </a:solidFill>
              </a:rPr>
              <a:t>για να το κατατάξουμε σε μια κατηγορία (πχ </a:t>
            </a:r>
            <a:r>
              <a:rPr lang="en-US" sz="2000" dirty="0">
                <a:solidFill>
                  <a:schemeClr val="tx1"/>
                </a:solidFill>
              </a:rPr>
              <a:t>Bug)</a:t>
            </a:r>
            <a:r>
              <a:rPr lang="el-GR" sz="2000" dirty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/>
              <a:t>Issues </a:t>
            </a:r>
            <a:r>
              <a:rPr lang="el-GR" sz="2400" dirty="0"/>
              <a:t>μπορούν να ανοίξουν όλοι (και μη ιδιοκτήτες του </a:t>
            </a:r>
            <a:r>
              <a:rPr lang="en-US" sz="2400" dirty="0"/>
              <a:t>repo)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5271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1E3EA6-8179-44DC-A898-C57A1BFA5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48" y="908720"/>
            <a:ext cx="8019904" cy="569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764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DB5DF6-54CD-412F-93DA-C487A1C60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074" y="908720"/>
            <a:ext cx="7997851" cy="573712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1A2102C-6E05-48DB-B268-B7B33827A939}"/>
              </a:ext>
            </a:extLst>
          </p:cNvPr>
          <p:cNvSpPr/>
          <p:nvPr/>
        </p:nvSpPr>
        <p:spPr>
          <a:xfrm>
            <a:off x="3419872" y="1484784"/>
            <a:ext cx="733489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3F87-E0C7-4B52-8DD2-1ECCE15CB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1066800"/>
          </a:xfrm>
        </p:spPr>
        <p:txBody>
          <a:bodyPr/>
          <a:lstStyle/>
          <a:p>
            <a:pPr algn="ctr"/>
            <a:r>
              <a:rPr lang="el-GR" dirty="0"/>
              <a:t>Αναγνωριστικά </a:t>
            </a:r>
            <a:r>
              <a:rPr lang="en-US" dirty="0"/>
              <a:t>GitHub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06525-3CB8-4633-9020-3BA815880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325112"/>
          </a:xfrm>
        </p:spPr>
        <p:txBody>
          <a:bodyPr/>
          <a:lstStyle/>
          <a:p>
            <a:r>
              <a:rPr lang="el-GR" sz="2400" dirty="0"/>
              <a:t>Μοναδικό αναγνωριστικό για κάθε </a:t>
            </a:r>
            <a:r>
              <a:rPr lang="en-US" sz="2400" dirty="0"/>
              <a:t>issue </a:t>
            </a:r>
            <a:r>
              <a:rPr lang="el-GR" sz="2400" dirty="0"/>
              <a:t>μέσα στο </a:t>
            </a:r>
            <a:r>
              <a:rPr lang="en-US" sz="2400" dirty="0"/>
              <a:t>repo</a:t>
            </a:r>
            <a:endParaRPr lang="el-GR" sz="2400" dirty="0"/>
          </a:p>
          <a:p>
            <a:r>
              <a:rPr lang="el-GR" sz="2400" dirty="0"/>
              <a:t>Μπορούμε να αναφερθούμε σε αυτό </a:t>
            </a:r>
          </a:p>
          <a:p>
            <a:pPr lvl="1"/>
            <a:r>
              <a:rPr lang="el-GR" sz="2400" dirty="0"/>
              <a:t>από το </a:t>
            </a:r>
            <a:r>
              <a:rPr lang="en-US" sz="2400" dirty="0"/>
              <a:t>commit message</a:t>
            </a:r>
            <a:r>
              <a:rPr lang="el-GR" sz="2400" dirty="0"/>
              <a:t>: </a:t>
            </a:r>
            <a:endParaRPr lang="en-US" sz="2400" dirty="0"/>
          </a:p>
          <a:p>
            <a:pPr lvl="2"/>
            <a:r>
              <a:rPr lang="en-US" sz="2000" dirty="0"/>
              <a:t>git commit -m "Refactor code for issue #765"</a:t>
            </a:r>
          </a:p>
          <a:p>
            <a:pPr lvl="2"/>
            <a:r>
              <a:rPr lang="en-US" sz="2000" dirty="0"/>
              <a:t>git commit -m "Closes #765" (</a:t>
            </a:r>
            <a:r>
              <a:rPr lang="el-GR" sz="2000" dirty="0"/>
              <a:t>θα κλείσει το </a:t>
            </a:r>
            <a:r>
              <a:rPr lang="en-US" sz="2000" dirty="0"/>
              <a:t>issue 765)</a:t>
            </a:r>
            <a:endParaRPr lang="el-GR" sz="2000" dirty="0"/>
          </a:p>
          <a:p>
            <a:pPr lvl="1"/>
            <a:r>
              <a:rPr lang="el-GR" sz="2400" dirty="0"/>
              <a:t>από </a:t>
            </a:r>
            <a:r>
              <a:rPr lang="en-US" sz="2400" dirty="0"/>
              <a:t>PR descriptions </a:t>
            </a:r>
            <a:r>
              <a:rPr lang="el-GR" sz="2400" dirty="0"/>
              <a:t>παρομοίως</a:t>
            </a:r>
            <a:br>
              <a:rPr lang="en-US" sz="2400" dirty="0"/>
            </a:br>
            <a:endParaRPr lang="el-GR" sz="2400" dirty="0"/>
          </a:p>
          <a:p>
            <a:r>
              <a:rPr lang="el-GR" sz="2400" dirty="0"/>
              <a:t>Το </a:t>
            </a:r>
            <a:r>
              <a:rPr lang="en-US" sz="2400" dirty="0"/>
              <a:t>GitHub </a:t>
            </a:r>
            <a:r>
              <a:rPr lang="el-GR" sz="2400" dirty="0"/>
              <a:t>μετατρέπει τις αναφορές σε </a:t>
            </a:r>
            <a:r>
              <a:rPr lang="en-US" sz="2400" dirty="0"/>
              <a:t>links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707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9AD2-5303-4A8D-AD89-244B6414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2CD9-313D-4DE9-9954-380A0472D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Ας ανακεφαλαιώσουμε:</a:t>
            </a:r>
            <a:br>
              <a:rPr lang="en-US" dirty="0"/>
            </a:br>
            <a:r>
              <a:rPr lang="el-GR" dirty="0"/>
              <a:t>Έστω οτι θέλουμε να βάλουμε ένα νέο </a:t>
            </a:r>
            <a:r>
              <a:rPr lang="en-US" dirty="0"/>
              <a:t>feature </a:t>
            </a:r>
            <a:r>
              <a:rPr lang="el-GR" dirty="0"/>
              <a:t>σε ένα ομαδικό </a:t>
            </a:r>
            <a:r>
              <a:rPr lang="en-US" dirty="0"/>
              <a:t>project.</a:t>
            </a:r>
            <a:endParaRPr lang="el-GR" dirty="0"/>
          </a:p>
          <a:p>
            <a:pPr lvl="1"/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git pull 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l-GR" sz="20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«Τραβάμε» τις τελευταίες αλλαγές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git checkout –b 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feature_a</a:t>
            </a:r>
            <a:r>
              <a:rPr lang="el-GR" sz="200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l-GR" sz="20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Δημιουργία νέου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Branch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git add 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git commit –m “…”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git push origin 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feature_a</a:t>
            </a:r>
            <a:endParaRPr lang="en-US" sz="20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lvl="1"/>
            <a:r>
              <a:rPr lang="el-GR" sz="2000" dirty="0">
                <a:solidFill>
                  <a:schemeClr val="tx1"/>
                </a:solidFill>
                <a:latin typeface="Consolas" panose="020B0609020204030204" pitchFamily="49" charset="0"/>
              </a:rPr>
              <a:t>*Δημιουργία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Pull Request </a:t>
            </a:r>
            <a:r>
              <a:rPr lang="el-GR" sz="2000" dirty="0">
                <a:solidFill>
                  <a:schemeClr val="tx1"/>
                </a:solidFill>
                <a:latin typeface="Consolas" panose="020B0609020204030204" pitchFamily="49" charset="0"/>
              </a:rPr>
              <a:t>στο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GitHub*</a:t>
            </a:r>
          </a:p>
          <a:p>
            <a:pPr lvl="1"/>
            <a:endParaRPr lang="el-GR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09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0F6C-11C7-4676-94B8-A358E1E3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Εναλλακτικές υπηρεσίες </a:t>
            </a:r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118BD-EDC7-4965-9684-8B2A24C80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GitLab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Free and Open Source Repository Management System.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Host your private Git Server!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Uses its own CI Mechanism.</a:t>
            </a:r>
          </a:p>
          <a:p>
            <a:r>
              <a:rPr lang="en-US" sz="2400" dirty="0" err="1"/>
              <a:t>BitBucket</a:t>
            </a:r>
            <a:endParaRPr lang="en-US" sz="2400" dirty="0"/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Made by Atlassian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Also supports Mercurial Repos.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Integration with JIRA, Crucible, Jenkins, Bamboo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C7ED7-0F44-45EE-AE4B-3D79A6F51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2492896"/>
            <a:ext cx="1354158" cy="1484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B38D6A-46DC-4A56-9F67-F379D6E0C9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774" y="4437112"/>
            <a:ext cx="2123728" cy="111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9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7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8B226-91A2-40EC-B89D-AFF98D6F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2936"/>
            <a:ext cx="8229600" cy="1066800"/>
          </a:xfrm>
        </p:spPr>
        <p:txBody>
          <a:bodyPr/>
          <a:lstStyle/>
          <a:p>
            <a:pPr algn="ctr"/>
            <a:r>
              <a:rPr lang="el-GR" sz="6000" dirty="0">
                <a:solidFill>
                  <a:schemeClr val="bg1"/>
                </a:solidFill>
              </a:rPr>
              <a:t>Ευχαριστούμε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88D4A9-7352-43B5-8801-8FB14B9E524F}"/>
              </a:ext>
            </a:extLst>
          </p:cNvPr>
          <p:cNvSpPr txBox="1"/>
          <p:nvPr/>
        </p:nvSpPr>
        <p:spPr>
          <a:xfrm>
            <a:off x="1655676" y="4869160"/>
            <a:ext cx="5832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https://www.facebook.com/unipi.sls/</a:t>
            </a:r>
          </a:p>
          <a:p>
            <a:pPr algn="ctr"/>
            <a:endParaRPr lang="el-GR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https://github.com/SLSUnipi</a:t>
            </a:r>
          </a:p>
          <a:p>
            <a:pPr algn="ctr"/>
            <a:endParaRPr lang="el-GR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https://linkedin.com/in/kgiannakis</a:t>
            </a:r>
          </a:p>
        </p:txBody>
      </p:sp>
    </p:spTree>
    <p:extLst>
      <p:ext uri="{BB962C8B-B14F-4D97-AF65-F5344CB8AC3E}">
        <p14:creationId xmlns:p14="http://schemas.microsoft.com/office/powerpoint/2010/main" val="42951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Ιστορία του </a:t>
            </a:r>
            <a:r>
              <a:rPr lang="en-US" dirty="0" err="1"/>
              <a:t>git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Git there were:</a:t>
            </a:r>
            <a:endParaRPr lang="el-GR" dirty="0"/>
          </a:p>
          <a:p>
            <a:pPr lvl="1"/>
            <a:r>
              <a:rPr lang="en-US" dirty="0"/>
              <a:t>CVS - 1990</a:t>
            </a:r>
          </a:p>
          <a:p>
            <a:pPr lvl="1"/>
            <a:r>
              <a:rPr lang="en-US" dirty="0"/>
              <a:t>Subversion (SVN) - 2000</a:t>
            </a:r>
          </a:p>
          <a:p>
            <a:r>
              <a:rPr lang="en-US" dirty="0"/>
              <a:t>Created by Linus Torvalds, for Linux Development.</a:t>
            </a:r>
          </a:p>
          <a:p>
            <a:r>
              <a:rPr lang="en-US" i="1" dirty="0"/>
              <a:t>Git</a:t>
            </a:r>
            <a:r>
              <a:rPr lang="en-US" dirty="0"/>
              <a:t>: </a:t>
            </a:r>
            <a:r>
              <a:rPr lang="en-US" i="1" dirty="0"/>
              <a:t>unpleasant person</a:t>
            </a:r>
            <a:r>
              <a:rPr lang="en-US" dirty="0"/>
              <a:t> in British English slang</a:t>
            </a:r>
          </a:p>
          <a:p>
            <a:r>
              <a:rPr lang="en-US" dirty="0"/>
              <a:t> “I'm an egotistical bastard, and I name all my projects after myself. First ‘Linux’, now ‘git’ ”</a:t>
            </a:r>
            <a:endParaRPr lang="el-G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4C756-182A-4021-9643-F32108E3B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351" y="988164"/>
            <a:ext cx="2456449" cy="245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4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πάει να πει ‘</a:t>
            </a:r>
            <a:r>
              <a:rPr lang="en-US" dirty="0" err="1"/>
              <a:t>Git</a:t>
            </a:r>
            <a:r>
              <a:rPr lang="el-GR" dirty="0"/>
              <a:t>’;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856" y="3284984"/>
            <a:ext cx="8229600" cy="4325112"/>
          </a:xfrm>
        </p:spPr>
        <p:txBody>
          <a:bodyPr/>
          <a:lstStyle/>
          <a:p>
            <a:r>
              <a:rPr lang="el-GR" dirty="0"/>
              <a:t>Ιστορικό</a:t>
            </a:r>
          </a:p>
          <a:p>
            <a:r>
              <a:rPr lang="el-GR" dirty="0"/>
              <a:t>Οργάνωση</a:t>
            </a:r>
            <a:endParaRPr lang="en-US" dirty="0">
              <a:hlinkClick r:id="rId2" tooltip="Version control system"/>
            </a:endParaRPr>
          </a:p>
          <a:p>
            <a:r>
              <a:rPr lang="el-GR" dirty="0"/>
              <a:t>Συνεργασία</a:t>
            </a:r>
            <a:endParaRPr lang="en-US" dirty="0"/>
          </a:p>
          <a:p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204864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Ας το αναλύσουμε με μερικές λέξεις κλειδιά...</a:t>
            </a:r>
          </a:p>
        </p:txBody>
      </p:sp>
    </p:spTree>
    <p:extLst>
      <p:ext uri="{BB962C8B-B14F-4D97-AF65-F5344CB8AC3E}">
        <p14:creationId xmlns:p14="http://schemas.microsoft.com/office/powerpoint/2010/main" val="144137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A7B8-67FF-4596-A0CE-C33E3495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Αλλά πρώτα...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4E905-ABB7-45E6-AA2D-9D3235CFB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Εγκατάσταση σε </a:t>
            </a:r>
            <a:r>
              <a:rPr lang="en-US" dirty="0"/>
              <a:t>Linux: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sudo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apt-get install git  (Debian, Ubuntu)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sudo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dnf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–y install git  (RedHat, Fedora)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sudo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pacman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–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git  (Arch</a:t>
            </a:r>
            <a:r>
              <a:rPr lang="el-GR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Manjaro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l-GR" dirty="0"/>
              <a:t>Εγκατάσταση σε </a:t>
            </a:r>
            <a:r>
              <a:rPr lang="en-US" dirty="0"/>
              <a:t>macOS:</a:t>
            </a:r>
          </a:p>
          <a:p>
            <a:pPr lvl="1"/>
            <a:r>
              <a:rPr lang="el-GR" sz="2000" dirty="0">
                <a:latin typeface="Consolas" panose="020B0609020204030204" pitchFamily="49" charset="0"/>
              </a:rPr>
              <a:t>Τρέχεις </a:t>
            </a:r>
            <a:r>
              <a:rPr lang="en-US" sz="2000" dirty="0">
                <a:latin typeface="Consolas" panose="020B0609020204030204" pitchFamily="49" charset="0"/>
              </a:rPr>
              <a:t>git </a:t>
            </a:r>
            <a:r>
              <a:rPr lang="el-GR" sz="2000" dirty="0">
                <a:latin typeface="Consolas" panose="020B0609020204030204" pitchFamily="49" charset="0"/>
              </a:rPr>
              <a:t>και ακολουθείς τις οδηγίες εγκατάστασης</a:t>
            </a:r>
          </a:p>
          <a:p>
            <a:r>
              <a:rPr lang="el-GR" dirty="0"/>
              <a:t>Εγκατάσταση σε </a:t>
            </a:r>
            <a:r>
              <a:rPr lang="en-US" dirty="0"/>
              <a:t>Windows:</a:t>
            </a:r>
          </a:p>
          <a:p>
            <a:pPr lvl="1"/>
            <a:r>
              <a:rPr lang="en-US" dirty="0"/>
              <a:t>https://git-scm.com</a:t>
            </a:r>
          </a:p>
        </p:txBody>
      </p:sp>
    </p:spTree>
    <p:extLst>
      <p:ext uri="{BB962C8B-B14F-4D97-AF65-F5344CB8AC3E}">
        <p14:creationId xmlns:p14="http://schemas.microsoft.com/office/powerpoint/2010/main" val="294587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A7B8-67FF-4596-A0CE-C33E3495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Αλλά πρώτα...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4E905-ABB7-45E6-AA2D-9D3235CFB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Ρύθμιση του </a:t>
            </a:r>
            <a:r>
              <a:rPr lang="en-US" dirty="0"/>
              <a:t>git:</a:t>
            </a:r>
          </a:p>
          <a:p>
            <a:pPr lvl="1"/>
            <a:r>
              <a:rPr lang="el-GR" dirty="0"/>
              <a:t>«Ποιος είσαι και τι κάνεις;;;»</a:t>
            </a:r>
          </a:p>
          <a:p>
            <a:pPr lvl="2"/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git config --global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user.name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“Kyriakos Giannakis”</a:t>
            </a:r>
          </a:p>
          <a:p>
            <a:pPr lvl="2"/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git config --global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user.email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“kerk12gr@gmail.com”</a:t>
            </a:r>
          </a:p>
          <a:p>
            <a:pPr lvl="1"/>
            <a:r>
              <a:rPr lang="el-GR" sz="2000" dirty="0">
                <a:latin typeface="Consolas" panose="020B0609020204030204" pitchFamily="49" charset="0"/>
              </a:rPr>
              <a:t>Αν είσαι σε </a:t>
            </a:r>
            <a:r>
              <a:rPr lang="en-US" sz="2000" dirty="0">
                <a:latin typeface="Consolas" panose="020B0609020204030204" pitchFamily="49" charset="0"/>
              </a:rPr>
              <a:t>Windows (X Compatibility with Unix):</a:t>
            </a:r>
          </a:p>
          <a:p>
            <a:pPr lvl="2"/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git config --global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core.autocrlf</a:t>
            </a:r>
            <a:r>
              <a:rPr lang="en-US" sz="180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B050"/>
                </a:solidFill>
                <a:latin typeface="Consolas" panose="020B0609020204030204" pitchFamily="49" charset="0"/>
              </a:rPr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216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Hndbk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B547B8"/>
      </a:hlink>
      <a:folHlink>
        <a:srgbClr val="438255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100000" r="280000" b="28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r="280000" b="280000"/>
          </a:path>
        </a:gradFill>
      </a:fillStyleLst>
      <a:lnStyleLst>
        <a:ln w="4444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  <a:satMod val="200000"/>
              </a:schemeClr>
            </a:gs>
            <a:gs pos="80000">
              <a:schemeClr val="phClr">
                <a:shade val="55000"/>
                <a:satMod val="175000"/>
              </a:schemeClr>
            </a:gs>
            <a:gs pos="100000">
              <a:schemeClr val="phClr">
                <a:shade val="37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</a:schemeClr>
              <a:schemeClr val="phClr">
                <a:tint val="80000"/>
                <a:satMod val="120000"/>
              </a:schemeClr>
            </a:duotone>
          </a:blip>
          <a:tile tx="0" ty="0" sx="85000" sy="85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172ED7E-4041-4190-8106-F593E00A64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1745</Words>
  <Application>Microsoft Office PowerPoint</Application>
  <PresentationFormat>On-screen Show (4:3)</PresentationFormat>
  <Paragraphs>366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Calibri</vt:lpstr>
      <vt:lpstr>Consolas</vt:lpstr>
      <vt:lpstr>Georgia</vt:lpstr>
      <vt:lpstr>Trebuchet MS</vt:lpstr>
      <vt:lpstr>Ubuntu</vt:lpstr>
      <vt:lpstr>Wingdings</vt:lpstr>
      <vt:lpstr>Wingdings 2</vt:lpstr>
      <vt:lpstr>CompanyHndbk</vt:lpstr>
      <vt:lpstr>PowerPoint Presentation</vt:lpstr>
      <vt:lpstr>Credits:</vt:lpstr>
      <vt:lpstr>Το πρόβλημα</vt:lpstr>
      <vt:lpstr>Πώς λύνουμε αυτά τα προβλήματα;</vt:lpstr>
      <vt:lpstr>Enter Version Control</vt:lpstr>
      <vt:lpstr>Ιστορία του git</vt:lpstr>
      <vt:lpstr>Τι πάει να πει ‘Git’;</vt:lpstr>
      <vt:lpstr>Αλλά πρώτα... </vt:lpstr>
      <vt:lpstr>Αλλά πρώτα... </vt:lpstr>
      <vt:lpstr>Ιστορικό</vt:lpstr>
      <vt:lpstr>Staging</vt:lpstr>
      <vt:lpstr>Οι 4 μαγικές εντολές!</vt:lpstr>
      <vt:lpstr>git status</vt:lpstr>
      <vt:lpstr>Τι είναι ένα Commit;</vt:lpstr>
      <vt:lpstr>git log</vt:lpstr>
      <vt:lpstr>Ιστορικό – Pt.2: Checkout</vt:lpstr>
      <vt:lpstr>Ιστορικό – Pt.2: Checkout</vt:lpstr>
      <vt:lpstr>How to Checkout</vt:lpstr>
      <vt:lpstr>Άλλες χρήσιμες εντολές</vt:lpstr>
      <vt:lpstr>Ενέργειες στο Staging Area:</vt:lpstr>
      <vt:lpstr>.gitignore</vt:lpstr>
      <vt:lpstr>Οργάνωση</vt:lpstr>
      <vt:lpstr>Οργάνωση</vt:lpstr>
      <vt:lpstr>Οργάνωση</vt:lpstr>
      <vt:lpstr>Branches</vt:lpstr>
      <vt:lpstr>Οργάνωση</vt:lpstr>
      <vt:lpstr>Πως δημιουργείται ο προηγούμενος γράφος;</vt:lpstr>
      <vt:lpstr>Workflow:</vt:lpstr>
      <vt:lpstr>Stash:</vt:lpstr>
      <vt:lpstr>Stash:</vt:lpstr>
      <vt:lpstr>To Git σε απομακρυσμένο επίπεδο</vt:lpstr>
      <vt:lpstr>Συνεργασία - Workflow:</vt:lpstr>
      <vt:lpstr>Version Control Decentralization</vt:lpstr>
      <vt:lpstr>Git Remote – Τι είναι;</vt:lpstr>
      <vt:lpstr>Cloning:</vt:lpstr>
      <vt:lpstr>Push:</vt:lpstr>
      <vt:lpstr>Σοβαρά! Μην κάνετε Push στο Master!</vt:lpstr>
      <vt:lpstr>Pull</vt:lpstr>
      <vt:lpstr>Remote Management:</vt:lpstr>
      <vt:lpstr>GitHub</vt:lpstr>
      <vt:lpstr>Forks:</vt:lpstr>
      <vt:lpstr>Forks:</vt:lpstr>
      <vt:lpstr>Pull Requests:</vt:lpstr>
      <vt:lpstr>Pull Requests:</vt:lpstr>
      <vt:lpstr>PowerPoint Presentation</vt:lpstr>
      <vt:lpstr>PowerPoint Presentation</vt:lpstr>
      <vt:lpstr>PowerPoint Presentation</vt:lpstr>
      <vt:lpstr>Pull Requests - Reviews</vt:lpstr>
      <vt:lpstr>PowerPoint Presentation</vt:lpstr>
      <vt:lpstr>GitHub Issues:</vt:lpstr>
      <vt:lpstr>PowerPoint Presentation</vt:lpstr>
      <vt:lpstr>PowerPoint Presentation</vt:lpstr>
      <vt:lpstr>Αναγνωριστικά GitHub Issues</vt:lpstr>
      <vt:lpstr>Remote Workflow</vt:lpstr>
      <vt:lpstr>Εναλλακτικές υπηρεσίες Git</vt:lpstr>
      <vt:lpstr>Ευχαριστούμε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2018-02-02T17:11:28Z</dcterms:created>
  <dcterms:modified xsi:type="dcterms:W3CDTF">2018-02-13T00:11:23Z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TC101671249990</vt:lpwstr>
  </property>
</Properties>
</file>