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4" r:id="rId4"/>
    <p:sldId id="275" r:id="rId5"/>
    <p:sldId id="257" r:id="rId6"/>
    <p:sldId id="259" r:id="rId7"/>
    <p:sldId id="265" r:id="rId8"/>
    <p:sldId id="266" r:id="rId9"/>
    <p:sldId id="262" r:id="rId10"/>
    <p:sldId id="270" r:id="rId11"/>
    <p:sldId id="261" r:id="rId12"/>
    <p:sldId id="267" r:id="rId13"/>
    <p:sldId id="271" r:id="rId14"/>
    <p:sldId id="258" r:id="rId15"/>
    <p:sldId id="263" r:id="rId16"/>
    <p:sldId id="273" r:id="rId17"/>
    <p:sldId id="272" r:id="rId18"/>
    <p:sldId id="264" r:id="rId19"/>
    <p:sldId id="269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84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2296448"/>
        <c:axId val="42297984"/>
      </c:scatterChart>
      <c:valAx>
        <c:axId val="42296448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42297984"/>
        <c:crosses val="autoZero"/>
        <c:crossBetween val="midCat"/>
        <c:minorUnit val="1"/>
      </c:valAx>
      <c:valAx>
        <c:axId val="4229798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4229644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Small </a:t>
            </a:r>
            <a:r>
              <a:rPr lang="en-US" dirty="0"/>
              <a:t>Business </a:t>
            </a:r>
            <a:r>
              <a:rPr lang="en-US" baseline="0" dirty="0" smtClean="0"/>
              <a:t>Federally-Funded R&amp;D Percentage of Potential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Chart!$T$1</c:f>
              <c:strCache>
                <c:ptCount val="1"/>
                <c:pt idx="0">
                  <c:v>SBIR Pct of Potential</c:v>
                </c:pt>
              </c:strCache>
            </c:strRef>
          </c:tx>
          <c:xVal>
            <c:numRef>
              <c:f>Chart!$S$2:$S$27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Chart!$T$2:$T$27</c:f>
              <c:numCache>
                <c:formatCode>0.00%</c:formatCode>
                <c:ptCount val="26"/>
                <c:pt idx="0">
                  <c:v>0.31291336079903176</c:v>
                </c:pt>
                <c:pt idx="1">
                  <c:v>0.31696110663001692</c:v>
                </c:pt>
                <c:pt idx="2">
                  <c:v>0.31870133940698325</c:v>
                </c:pt>
                <c:pt idx="3">
                  <c:v>0.31870133940698325</c:v>
                </c:pt>
                <c:pt idx="4">
                  <c:v>0.29695819850537519</c:v>
                </c:pt>
                <c:pt idx="5">
                  <c:v>0.31417322434052192</c:v>
                </c:pt>
                <c:pt idx="6">
                  <c:v>0.32517907384116584</c:v>
                </c:pt>
                <c:pt idx="7">
                  <c:v>0.32281249471455076</c:v>
                </c:pt>
                <c:pt idx="8">
                  <c:v>0.33640808016064533</c:v>
                </c:pt>
                <c:pt idx="9">
                  <c:v>0.33640808016064533</c:v>
                </c:pt>
                <c:pt idx="10">
                  <c:v>0.30303721931421135</c:v>
                </c:pt>
                <c:pt idx="11">
                  <c:v>0.33893339454943977</c:v>
                </c:pt>
                <c:pt idx="12">
                  <c:v>0.29501687736228793</c:v>
                </c:pt>
                <c:pt idx="13">
                  <c:v>0.32784927351810844</c:v>
                </c:pt>
                <c:pt idx="14">
                  <c:v>0.32311974698661361</c:v>
                </c:pt>
                <c:pt idx="15">
                  <c:v>0.34497296569717978</c:v>
                </c:pt>
                <c:pt idx="16">
                  <c:v>0.37183833435567315</c:v>
                </c:pt>
                <c:pt idx="17">
                  <c:v>0.38686490932385847</c:v>
                </c:pt>
                <c:pt idx="18">
                  <c:v>0.38033887264106064</c:v>
                </c:pt>
                <c:pt idx="19">
                  <c:v>0.3777798937824654</c:v>
                </c:pt>
                <c:pt idx="20">
                  <c:v>0.3618273688942481</c:v>
                </c:pt>
                <c:pt idx="21">
                  <c:v>0.43454022001553017</c:v>
                </c:pt>
                <c:pt idx="22">
                  <c:v>0.40209987908471057</c:v>
                </c:pt>
                <c:pt idx="23">
                  <c:v>0.42696431913244037</c:v>
                </c:pt>
                <c:pt idx="24">
                  <c:v>0.41602855319559939</c:v>
                </c:pt>
                <c:pt idx="25">
                  <c:v>0.45636985906238581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059392"/>
        <c:axId val="118060928"/>
      </c:scatterChart>
      <c:valAx>
        <c:axId val="118059392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18060928"/>
        <c:crosses val="autoZero"/>
        <c:crossBetween val="midCat"/>
      </c:valAx>
      <c:valAx>
        <c:axId val="11806092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1805939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Small</a:t>
            </a:r>
            <a:r>
              <a:rPr lang="en-US" baseline="0" dirty="0"/>
              <a:t> Business </a:t>
            </a:r>
            <a:r>
              <a:rPr lang="en-US" baseline="0" dirty="0" smtClean="0"/>
              <a:t>Fair Share </a:t>
            </a:r>
            <a:r>
              <a:rPr lang="en-US" baseline="0" dirty="0" smtClean="0"/>
              <a:t>of Federally </a:t>
            </a:r>
            <a:r>
              <a:rPr lang="en-US" baseline="0" dirty="0"/>
              <a:t>Funded R&amp;D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2.5710550768848112E-2</c:v>
                </c:pt>
                <c:pt idx="1">
                  <c:v>2.9699625019090455E-2</c:v>
                </c:pt>
                <c:pt idx="2">
                  <c:v>2.7554206482956603E-2</c:v>
                </c:pt>
                <c:pt idx="3">
                  <c:v>3.7598308316348257E-2</c:v>
                </c:pt>
                <c:pt idx="4">
                  <c:v>4.1315272184054404E-2</c:v>
                </c:pt>
                <c:pt idx="5">
                  <c:v>4.7675063708869737E-2</c:v>
                </c:pt>
                <c:pt idx="6">
                  <c:v>4.8642211030432578E-2</c:v>
                </c:pt>
                <c:pt idx="7">
                  <c:v>5.7721968253696798E-2</c:v>
                </c:pt>
                <c:pt idx="8">
                  <c:v>5.5367287017810858E-2</c:v>
                </c:pt>
                <c:pt idx="9">
                  <c:v>5.3837167747786491E-2</c:v>
                </c:pt>
                <c:pt idx="10">
                  <c:v>6.8872106974220498E-2</c:v>
                </c:pt>
                <c:pt idx="11">
                  <c:v>7.7638872229034789E-2</c:v>
                </c:pt>
                <c:pt idx="12">
                  <c:v>7.4436450016466676E-2</c:v>
                </c:pt>
                <c:pt idx="13">
                  <c:v>7.1984599830261092E-2</c:v>
                </c:pt>
                <c:pt idx="14">
                  <c:v>7.4426282452373926E-2</c:v>
                </c:pt>
                <c:pt idx="15">
                  <c:v>6.4059783089266603E-2</c:v>
                </c:pt>
                <c:pt idx="16">
                  <c:v>5.6953082929089745E-2</c:v>
                </c:pt>
                <c:pt idx="17">
                  <c:v>5.1061526123744261E-2</c:v>
                </c:pt>
                <c:pt idx="18">
                  <c:v>5.2421313818112741E-2</c:v>
                </c:pt>
                <c:pt idx="19">
                  <c:v>7.2467988337594602E-2</c:v>
                </c:pt>
                <c:pt idx="20">
                  <c:v>8.2645466195862244E-2</c:v>
                </c:pt>
                <c:pt idx="21">
                  <c:v>5.3767095690706534E-2</c:v>
                </c:pt>
                <c:pt idx="22">
                  <c:v>4.9468144799758806E-2</c:v>
                </c:pt>
                <c:pt idx="23">
                  <c:v>5.2579371445597739E-2</c:v>
                </c:pt>
                <c:pt idx="24">
                  <c:v>5.7692811105290613E-2</c:v>
                </c:pt>
                <c:pt idx="25">
                  <c:v>5.1153822350645375E-2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833728"/>
        <c:axId val="117834880"/>
      </c:scatterChart>
      <c:valAx>
        <c:axId val="117833728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117834880"/>
        <c:crosses val="autoZero"/>
        <c:crossBetween val="midCat"/>
      </c:valAx>
      <c:valAx>
        <c:axId val="117834880"/>
        <c:scaling>
          <c:orientation val="minMax"/>
        </c:scaling>
        <c:delete val="0"/>
        <c:axPos val="l"/>
        <c:majorGridlines/>
        <c:numFmt formatCode="0.00%" sourceLinked="1"/>
        <c:majorTickMark val="cross"/>
        <c:minorTickMark val="out"/>
        <c:tickLblPos val="nextTo"/>
        <c:crossAx val="117833728"/>
        <c:crosses val="autoZero"/>
        <c:crossBetween val="midCat"/>
        <c:minorUnit val="1.0000000000000002E-2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one problem definition over another?</a:t>
            </a:r>
          </a:p>
          <a:p>
            <a:r>
              <a:rPr lang="en-US" dirty="0" smtClean="0"/>
              <a:t>How the politics surrounding the issue can be managed?</a:t>
            </a:r>
          </a:p>
          <a:p>
            <a:r>
              <a:rPr lang="en-US" dirty="0" smtClean="0"/>
              <a:t>What model of policy process are you assuming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four T’s (tyrants, terrorism,</a:t>
            </a:r>
            <a:r>
              <a:rPr lang="en-US" baseline="0" dirty="0" smtClean="0"/>
              <a:t> techno-criminals, and temperature)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 waters with a storm barreling down on us.  We’re running one of our engines at only 30 percent of capacity.  Even worse, we’ve inadvertently dropped our anchor.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r>
              <a:rPr lang="en-US" baseline="0" dirty="0" smtClean="0"/>
              <a:t> chart a</a:t>
            </a:r>
            <a:r>
              <a:rPr lang="en-US" dirty="0" smtClean="0"/>
              <a:t>s of March 2019.</a:t>
            </a:r>
          </a:p>
          <a:p>
            <a:r>
              <a:rPr lang="en-US" dirty="0" smtClean="0"/>
              <a:t>Use a branch approach and pilot the proposed policy change in one of the directorates.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high stakes speedboat race but we’re running one of our engines at only 30 percent and we’ve inadvertently dropped our boat</a:t>
            </a:r>
            <a:r>
              <a:rPr lang="en-US" baseline="0" dirty="0" smtClean="0"/>
              <a:t> </a:t>
            </a:r>
            <a:r>
              <a:rPr lang="en-US" dirty="0" smtClean="0"/>
              <a:t>anchor.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</a:t>
            </a:r>
            <a:r>
              <a:rPr lang="en-US" baseline="0" dirty="0" smtClean="0"/>
              <a:t> waters with a storm barreling down on us.  W</a:t>
            </a:r>
            <a:r>
              <a:rPr lang="en-US" dirty="0" smtClean="0"/>
              <a:t>e’re running one of our engines at only 30 percent of capacity.</a:t>
            </a:r>
            <a:r>
              <a:rPr lang="en-US" baseline="0" dirty="0" smtClean="0"/>
              <a:t>  Even worse,</a:t>
            </a:r>
            <a:r>
              <a:rPr lang="en-US" dirty="0" smtClean="0"/>
              <a:t> we’ve inadvertently dropped</a:t>
            </a:r>
            <a:r>
              <a:rPr lang="en-US" baseline="0" dirty="0" smtClean="0"/>
              <a:t> our anchor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30.png"/><Relationship Id="rId4" Type="http://schemas.microsoft.com/office/2007/relationships/hdphoto" Target="../media/hdphoto7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2.jpeg"/><Relationship Id="rId18" Type="http://schemas.openxmlformats.org/officeDocument/2006/relationships/image" Target="../media/image16.jpeg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7.jpeg"/><Relationship Id="rId12" Type="http://schemas.openxmlformats.org/officeDocument/2006/relationships/image" Target="../media/image11.jpeg"/><Relationship Id="rId17" Type="http://schemas.microsoft.com/office/2007/relationships/hdphoto" Target="../media/hdphoto3.wdp"/><Relationship Id="rId2" Type="http://schemas.openxmlformats.org/officeDocument/2006/relationships/image" Target="../media/image3.jpeg"/><Relationship Id="rId16" Type="http://schemas.openxmlformats.org/officeDocument/2006/relationships/image" Target="../media/image15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5" Type="http://schemas.openxmlformats.org/officeDocument/2006/relationships/image" Target="../media/image14.jpeg"/><Relationship Id="rId10" Type="http://schemas.microsoft.com/office/2007/relationships/hdphoto" Target="../media/hdphoto2.wdp"/><Relationship Id="rId19" Type="http://schemas.openxmlformats.org/officeDocument/2006/relationships/image" Target="../media/image17.jpe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323439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4000" b="1" dirty="0" smtClean="0"/>
              <a:t>Improving the </a:t>
            </a:r>
          </a:p>
          <a:p>
            <a:pPr algn="ctr"/>
            <a:r>
              <a:rPr lang="en-US" sz="4000" b="1" dirty="0" smtClean="0"/>
              <a:t>Small Business Innovation Act of 1982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oat in storm evening —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500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nchor and ch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05" l="0" r="100000"/>
                    </a14:imgEffect>
                    <a14:imgEffect>
                      <a14:artisticLightScreen trans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2986">
            <a:off x="528191" y="3848984"/>
            <a:ext cx="422699" cy="1313556"/>
          </a:xfrm>
          <a:prstGeom prst="rect">
            <a:avLst/>
          </a:prstGeom>
          <a:noFill/>
          <a:scene3d>
            <a:camera prst="perspectiveContrastingLeftFacing" fov="7200000">
              <a:rot lat="0" lon="3000000" rev="20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5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Proposed Policy Change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Convert from </a:t>
            </a:r>
            <a:r>
              <a:rPr lang="en-US" sz="2000" i="1" dirty="0" smtClean="0"/>
              <a:t>de facto </a:t>
            </a:r>
            <a:r>
              <a:rPr lang="en-US" sz="2000" dirty="0" smtClean="0"/>
              <a:t>relative proposal ratings to 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good, while funding is available.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10%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2595" r="1840" b="1680"/>
          <a:stretch/>
        </p:blipFill>
        <p:spPr bwMode="auto">
          <a:xfrm>
            <a:off x="51435" y="754380"/>
            <a:ext cx="9041130" cy="47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s://www.nsf.gov/images/logos/NSF_4-Color_bitma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60020"/>
            <a:ext cx="22715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Suggestions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52431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“Federal Funds for Research and Development, Detailed Historical Tables: Fiscal Years 1951-2002” (2015). </a:t>
            </a:r>
            <a:r>
              <a:rPr lang="en-US" dirty="0" smtClean="0"/>
              <a:t>Retrieved from </a:t>
            </a:r>
            <a:r>
              <a:rPr lang="en-US" dirty="0"/>
              <a:t>https://wayback.archive-it.org/5902/20150627201426/http://www.nsf.gov/statistics/nsf03325/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“Federal </a:t>
            </a:r>
            <a:r>
              <a:rPr lang="en-US" dirty="0"/>
              <a:t>funds for industrial R&amp;D performance, by industry and by size of company: </a:t>
            </a:r>
            <a:r>
              <a:rPr lang="en-US" dirty="0" smtClean="0"/>
              <a:t>1953-98”. (</a:t>
            </a:r>
            <a:r>
              <a:rPr lang="en-US" dirty="0" err="1" smtClean="0"/>
              <a:t>n.d.</a:t>
            </a:r>
            <a:r>
              <a:rPr lang="en-US" dirty="0" smtClean="0"/>
              <a:t>). Industrial Research and Development Information System. </a:t>
            </a:r>
            <a:r>
              <a:rPr lang="en-US" dirty="0"/>
              <a:t>Retrieved from https://wayback.archive-it.org/5902/20181004145057/https://www.nsf.gov/statistics/iris/search_hist.cfm?indx=16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Federal obligations for research, development, and R&amp;D plant, by category of obligation, performer, and field of </a:t>
            </a:r>
            <a:r>
              <a:rPr lang="en-US" dirty="0" err="1" smtClean="0"/>
              <a:t>scence</a:t>
            </a:r>
            <a:r>
              <a:rPr lang="en-US" dirty="0" smtClean="0"/>
              <a:t> and engineering: Fiscal years 2009 through 2017”. (2018). </a:t>
            </a:r>
            <a:r>
              <a:rPr lang="en-US" dirty="0"/>
              <a:t>Available from https://</a:t>
            </a:r>
            <a:r>
              <a:rPr lang="en-US" dirty="0" smtClean="0"/>
              <a:t>nces.ed.gov/programs/digest/d17/tables/dt17_402.10.asp</a:t>
            </a:r>
          </a:p>
          <a:p>
            <a:endParaRPr lang="en-US" dirty="0"/>
          </a:p>
          <a:p>
            <a:r>
              <a:rPr lang="en-US" dirty="0" smtClean="0"/>
              <a:t>The National Academies of Sciences, Engineering, and Medicine. (2000). Chapter F: National Science </a:t>
            </a:r>
            <a:r>
              <a:rPr lang="en-US" dirty="0" err="1" smtClean="0"/>
              <a:t>Foudnation</a:t>
            </a:r>
            <a:r>
              <a:rPr lang="en-US" dirty="0" smtClean="0"/>
              <a:t> Proposal Success Rates. </a:t>
            </a:r>
            <a:r>
              <a:rPr lang="en-US" i="1" dirty="0" smtClean="0"/>
              <a:t>Federal Funding of Astronomical Research</a:t>
            </a:r>
            <a:r>
              <a:rPr lang="en-US" dirty="0" smtClean="0"/>
              <a:t>. </a:t>
            </a:r>
            <a:r>
              <a:rPr lang="en-US" dirty="0"/>
              <a:t>Retrieved from https://</a:t>
            </a:r>
            <a:r>
              <a:rPr lang="en-US" dirty="0" smtClean="0"/>
              <a:t>www.nap.edu/read/9954/chapter/16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2473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SBIR/STTR Dashboard [data] (</a:t>
            </a:r>
            <a:r>
              <a:rPr lang="en-US" dirty="0" err="1">
                <a:solidFill>
                  <a:prstClr val="black"/>
                </a:solidFill>
              </a:rPr>
              <a:t>n.d.</a:t>
            </a:r>
            <a:r>
              <a:rPr lang="en-US" dirty="0">
                <a:solidFill>
                  <a:prstClr val="black"/>
                </a:solidFill>
              </a:rPr>
              <a:t>). Retrieved April 18, 2019, from https://www.sbir.gov/awards/annual-reports?view_by=Year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Small </a:t>
            </a:r>
            <a:r>
              <a:rPr lang="en-US" dirty="0">
                <a:solidFill>
                  <a:prstClr val="black"/>
                </a:solidFill>
              </a:rPr>
              <a:t>Business Innovation Act: 11th Annual Report. (1993). Retrieved from https://www.sbir.gov/sites/default/files/SBIR_1993.pdf</a:t>
            </a:r>
          </a:p>
          <a:p>
            <a:pPr lvl="0"/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Robert. (2001). North face south tower after plane strike 9-11 [Image]. [CC BY-SA 2.0 https://creativecommons.org/licenses/by-sa/2.0] . No changes made. Retrieved April 19, 2019, from https://commons.wikimedia.org/wiki/Category:Terrorism#/media/File:North_face_south_tower_after_plane_strike_9-11.jpg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User: </a:t>
            </a:r>
            <a:r>
              <a:rPr lang="en-US" dirty="0" err="1">
                <a:solidFill>
                  <a:prstClr val="black"/>
                </a:solidFill>
              </a:rPr>
              <a:t>DavidBailey</a:t>
            </a:r>
            <a:r>
              <a:rPr lang="en-US" dirty="0">
                <a:solidFill>
                  <a:prstClr val="black"/>
                </a:solidFill>
              </a:rPr>
              <a:t>. (2009). A dry riverbed in California [Image]. No changes made. Retrieved April 19, 2019, from https://</a:t>
            </a:r>
            <a:r>
              <a:rPr lang="en-US" dirty="0" smtClean="0">
                <a:solidFill>
                  <a:prstClr val="black"/>
                </a:solidFill>
              </a:rPr>
              <a:t>commons.wikimedia.org/wiki/File:California_Drought_Dry_Riverbed_2009.jpg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User</a:t>
            </a:r>
            <a:r>
              <a:rPr lang="en-US" dirty="0">
                <a:solidFill>
                  <a:prstClr val="black"/>
                </a:solidFill>
              </a:rPr>
              <a:t>: </a:t>
            </a:r>
            <a:r>
              <a:rPr lang="en-US" dirty="0" err="1">
                <a:solidFill>
                  <a:prstClr val="black"/>
                </a:solidFill>
              </a:rPr>
              <a:t>Lokal_Profil</a:t>
            </a:r>
            <a:r>
              <a:rPr lang="en-US" dirty="0">
                <a:solidFill>
                  <a:prstClr val="black"/>
                </a:solidFill>
              </a:rPr>
              <a:t>. (2007). Blank outline of the US [Image]. CC-BY-SA 2.5 [https://creativecommons.org/licenses/by-sa/2.5].  Photocopy effect added. Retrieved April 19, 2019, from https://commons.wikimedia.org/wiki/United_States#/media/File:Blank_US_Map,_Mainland_with_no_States.svg</a:t>
            </a:r>
          </a:p>
          <a:p>
            <a:endParaRPr lang="en-US" dirty="0" smtClean="0"/>
          </a:p>
          <a:p>
            <a:r>
              <a:rPr lang="en-US" dirty="0" smtClean="0"/>
              <a:t>User: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05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48921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46901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82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1468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43434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06240" y="1331476"/>
            <a:ext cx="594360" cy="900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41910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57454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152900"/>
            <a:ext cx="22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SBIR </a:t>
            </a:r>
          </a:p>
          <a:p>
            <a:r>
              <a:rPr lang="en-US" b="1" dirty="0">
                <a:latin typeface="Bradley Hand ITC" panose="03070402050302030203" pitchFamily="66" charset="0"/>
              </a:rPr>
              <a:t>m</a:t>
            </a:r>
            <a:r>
              <a:rPr lang="en-US" b="1" dirty="0" smtClean="0">
                <a:latin typeface="Bradley Hand ITC" panose="03070402050302030203" pitchFamily="66" charset="0"/>
              </a:rPr>
              <a:t>inimum </a:t>
            </a:r>
          </a:p>
          <a:p>
            <a:r>
              <a:rPr lang="en-US" b="1" dirty="0" smtClean="0">
                <a:latin typeface="Bradley Hand ITC" panose="03070402050302030203" pitchFamily="66" charset="0"/>
              </a:rPr>
              <a:t>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 flipV="1">
            <a:off x="4876800" y="4522232"/>
            <a:ext cx="685800" cy="9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-1" y="2425065"/>
            <a:ext cx="4876801" cy="241935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985630" y="2373630"/>
            <a:ext cx="1158370" cy="10287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avy ship in ocean st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9062"/>
            <a:ext cx="9144000" cy="68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753" y="980677"/>
            <a:ext cx="41148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0.20% 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0.60% 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1.00% in fiscal year 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1.25% thereafter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Requires federal agencies with </a:t>
            </a:r>
            <a:r>
              <a:rPr lang="en-US" sz="1600" dirty="0" smtClean="0">
                <a:solidFill>
                  <a:prstClr val="black"/>
                </a:solidFill>
              </a:rPr>
              <a:t>R&amp;D budgets </a:t>
            </a:r>
            <a:r>
              <a:rPr lang="en-US" sz="1600" dirty="0">
                <a:solidFill>
                  <a:prstClr val="black"/>
                </a:solidFill>
              </a:rPr>
              <a:t>in excess of $</a:t>
            </a:r>
            <a:r>
              <a:rPr lang="en-US" sz="1600" dirty="0" smtClean="0">
                <a:solidFill>
                  <a:prstClr val="black"/>
                </a:solidFill>
              </a:rPr>
              <a:t>10 billion </a:t>
            </a:r>
            <a:r>
              <a:rPr lang="en-US" sz="1600" dirty="0">
                <a:solidFill>
                  <a:prstClr val="black"/>
                </a:solidFill>
              </a:rPr>
              <a:t>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0.10% </a:t>
            </a:r>
            <a:r>
              <a:rPr lang="en-US" sz="1600" dirty="0">
                <a:solidFill>
                  <a:prstClr val="black"/>
                </a:solidFill>
              </a:rPr>
              <a:t>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0.30% </a:t>
            </a:r>
            <a:r>
              <a:rPr lang="en-US" sz="1600" dirty="0">
                <a:solidFill>
                  <a:prstClr val="black"/>
                </a:solidFill>
              </a:rPr>
              <a:t>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0.50% </a:t>
            </a:r>
            <a:r>
              <a:rPr lang="en-US" sz="1600" dirty="0">
                <a:solidFill>
                  <a:prstClr val="black"/>
                </a:solidFill>
              </a:rPr>
              <a:t>in fiscal year </a:t>
            </a:r>
            <a:r>
              <a:rPr lang="en-US" sz="1600" dirty="0" smtClean="0">
                <a:solidFill>
                  <a:prstClr val="black"/>
                </a:solidFill>
              </a:rPr>
              <a:t>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1.00% in fiscal year 1986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prstClr val="black"/>
                </a:solidFill>
              </a:rPr>
              <a:t>1.25% thereafter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8853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Original Design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94520" y="984296"/>
            <a:ext cx="4114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2.6% for awards to small businesses.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Set-aside increases 0.1 percentage point each fiscal year until it reaches 3.2%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up to 6 months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</a:t>
            </a:r>
            <a:r>
              <a:rPr lang="en-US" sz="1600" dirty="0"/>
              <a:t>b</a:t>
            </a:r>
            <a:r>
              <a:rPr lang="en-US" sz="1600" dirty="0" smtClean="0"/>
              <a:t>udget up to $150,000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duration up to 24 months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Project budget up to $1 million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620" y="61496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Current Design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288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6576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3951851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/>
              <a:t>The minimum set-aside acts like an anchor holding down small business participation in federally-funded research and development.</a:t>
            </a:r>
          </a:p>
          <a:p>
            <a:pPr>
              <a:lnSpc>
                <a:spcPct val="114000"/>
              </a:lnSpc>
            </a:pPr>
            <a:endParaRPr lang="en-US" sz="2000" dirty="0" smtClean="0"/>
          </a:p>
          <a:p>
            <a:pPr>
              <a:lnSpc>
                <a:spcPct val="114000"/>
              </a:lnSpc>
            </a:pPr>
            <a:r>
              <a:rPr lang="en-US" sz="2000" dirty="0" smtClean="0"/>
              <a:t>Small businesses are not receiving their fair share of federally-funded research and development awards.</a:t>
            </a:r>
            <a:endParaRPr lang="en-US" sz="2000" dirty="0"/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development of valuable innovations by small businesses is being systematically impeded.</a:t>
            </a:r>
          </a:p>
          <a:p>
            <a:pPr>
              <a:lnSpc>
                <a:spcPct val="114000"/>
              </a:lnSpc>
            </a:pP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 smtClean="0"/>
              <a:t>The participation rate of small businesses in federally-funded research and development is no different than it was prior to 1982.</a:t>
            </a:r>
          </a:p>
        </p:txBody>
      </p:sp>
    </p:spTree>
    <p:extLst>
      <p:ext uri="{BB962C8B-B14F-4D97-AF65-F5344CB8AC3E}">
        <p14:creationId xmlns:p14="http://schemas.microsoft.com/office/powerpoint/2010/main" val="25157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 Department of Justice Scales Of Justi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8" y="108744"/>
            <a:ext cx="4631124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>
            <a:spLocks noChangeAspect="1"/>
          </p:cNvSpPr>
          <p:nvPr/>
        </p:nvSpPr>
        <p:spPr>
          <a:xfrm>
            <a:off x="3566160" y="55881"/>
            <a:ext cx="2011680" cy="201168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 smtClean="0"/>
              <a:t>Measurement pointer is obscured</a:t>
            </a:r>
            <a:endParaRPr lang="en-US" sz="1400" b="1" dirty="0"/>
          </a:p>
        </p:txBody>
      </p:sp>
      <p:pic>
        <p:nvPicPr>
          <p:cNvPr id="1028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95" y="38020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2 2"/>
          <p:cNvSpPr/>
          <p:nvPr/>
        </p:nvSpPr>
        <p:spPr>
          <a:xfrm>
            <a:off x="7183041" y="2791936"/>
            <a:ext cx="1828800" cy="914400"/>
          </a:xfrm>
          <a:prstGeom prst="borderCallout2">
            <a:avLst>
              <a:gd name="adj1" fmla="val 18750"/>
              <a:gd name="adj2" fmla="val -3505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side can’t be less than 2.6% of your budget</a:t>
            </a:r>
            <a:endParaRPr lang="en-US" dirty="0"/>
          </a:p>
        </p:txBody>
      </p:sp>
      <p:pic>
        <p:nvPicPr>
          <p:cNvPr id="6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728" y="38020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thumb/0/08/Gold_coins_in_a_stack_jo_01.svg/1024px-Gold_coins_in_a_stack_jo_01.svg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28" y="3954464"/>
            <a:ext cx="6646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0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1064436" y="2221706"/>
            <a:ext cx="7315200" cy="7144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2 5"/>
          <p:cNvSpPr/>
          <p:nvPr/>
        </p:nvSpPr>
        <p:spPr>
          <a:xfrm flipH="1">
            <a:off x="1114423" y="935830"/>
            <a:ext cx="2021682" cy="814389"/>
          </a:xfrm>
          <a:prstGeom prst="borderCallout2">
            <a:avLst>
              <a:gd name="adj1" fmla="val 18750"/>
              <a:gd name="adj2" fmla="val -3505"/>
              <a:gd name="adj3" fmla="val 18750"/>
              <a:gd name="adj4" fmla="val -16667"/>
              <a:gd name="adj5" fmla="val 158371"/>
              <a:gd name="adj6" fmla="val -610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/>
              <a:t>Estimated small business participation prior to 1982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55205"/>
              </p:ext>
            </p:extLst>
          </p:nvPr>
        </p:nvGraphicFramePr>
        <p:xfrm>
          <a:off x="532637" y="365760"/>
          <a:ext cx="807872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2289"/>
              </p:ext>
            </p:extLst>
          </p:nvPr>
        </p:nvGraphicFramePr>
        <p:xfrm>
          <a:off x="599757" y="365760"/>
          <a:ext cx="794448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upload.wikimedia.org/wikipedia/commons/1/15/1896_teleph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6" y="4343400"/>
            <a:ext cx="13363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amsung Galaxy W (GT-I8150) front 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4" b="98409" l="3273" r="963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" y="3980974"/>
            <a:ext cx="856627" cy="13716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garrett morgan inventi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80" y="3980974"/>
            <a:ext cx="2100020" cy="1371600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traffic ligh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7" t="9572" r="35746" b="21857"/>
          <a:stretch/>
        </p:blipFill>
        <p:spPr bwMode="auto">
          <a:xfrm>
            <a:off x="696028" y="548640"/>
            <a:ext cx="8229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garrett morgan traffic sign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" y="54487"/>
            <a:ext cx="505118" cy="137160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gas mas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r="24377"/>
          <a:stretch/>
        </p:blipFill>
        <p:spPr bwMode="auto">
          <a:xfrm>
            <a:off x="7910968" y="3138487"/>
            <a:ext cx="102889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wnesm\AppData\Local\Temp\Macintosh_classic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06" b="96128" l="583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96" y="4277677"/>
            <a:ext cx="1604213" cy="13716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commons/thumb/c/c4/Southwest737-700N913WN_SANFebruary2019.jpg/800px-Southwest737-700N913WN_SANFebruary201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42" y="1234440"/>
            <a:ext cx="1707822" cy="1097280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indows 95 box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3687207"/>
            <a:ext cx="108356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885Benz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842" y="1360301"/>
            <a:ext cx="1745673" cy="1371600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4/Karl_Benz_1869.png/180px-Karl_Benz_186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94" y="497532"/>
            <a:ext cx="1142999" cy="1371600"/>
          </a:xfrm>
          <a:prstGeom prst="ellipse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8/82/Tesla_Model_S_%28Facelift_ab_04-2016%29_trimmed.jpg/1024px-Tesla_Model_S_%28Facelift_ab_04-2016%29_trimmed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31" y="283087"/>
            <a:ext cx="2519211" cy="1371600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nd holding a Social Media 3d Sphere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90" t="7207" r="13960" b="8559"/>
          <a:stretch/>
        </p:blipFill>
        <p:spPr bwMode="auto">
          <a:xfrm>
            <a:off x="3343282" y="4643437"/>
            <a:ext cx="1250574" cy="10058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ownesm\AppData\Local\Temp\Kitty_hawk_gross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70" y="125924"/>
            <a:ext cx="1864288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98" y="2030730"/>
            <a:ext cx="1784201" cy="118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Image result for charles carson's xerox copier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3"/>
          <a:stretch/>
        </p:blipFill>
        <p:spPr bwMode="auto">
          <a:xfrm>
            <a:off x="1847387" y="2860842"/>
            <a:ext cx="1636649" cy="1371600"/>
          </a:xfrm>
          <a:prstGeom prst="rect">
            <a:avLst/>
          </a:prstGeom>
          <a:ln>
            <a:noFill/>
          </a:ln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xerox copier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9529" l="9647" r="896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64" y="223790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878</Words>
  <Application>Microsoft Office PowerPoint</Application>
  <PresentationFormat>On-screen Show (16:10)</PresentationFormat>
  <Paragraphs>97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and Suggestions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92</cp:revision>
  <cp:lastPrinted>2019-04-19T16:39:17Z</cp:lastPrinted>
  <dcterms:created xsi:type="dcterms:W3CDTF">2019-04-19T00:20:44Z</dcterms:created>
  <dcterms:modified xsi:type="dcterms:W3CDTF">2019-04-25T19:25:29Z</dcterms:modified>
</cp:coreProperties>
</file>