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31" r:id="rId3"/>
    <p:sldId id="294" r:id="rId4"/>
    <p:sldId id="257" r:id="rId5"/>
    <p:sldId id="329" r:id="rId6"/>
    <p:sldId id="330" r:id="rId7"/>
    <p:sldId id="258" r:id="rId8"/>
    <p:sldId id="282" r:id="rId9"/>
    <p:sldId id="283" r:id="rId10"/>
    <p:sldId id="286" r:id="rId11"/>
    <p:sldId id="287" r:id="rId12"/>
    <p:sldId id="288" r:id="rId13"/>
    <p:sldId id="284" r:id="rId14"/>
    <p:sldId id="259" r:id="rId15"/>
    <p:sldId id="260" r:id="rId16"/>
    <p:sldId id="261" r:id="rId17"/>
    <p:sldId id="262" r:id="rId18"/>
    <p:sldId id="285" r:id="rId19"/>
    <p:sldId id="26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285C28-3726-42ED-9137-BEB4225044C6}" v="209" dt="2019-01-10T17:18:14.7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-102" y="-10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mes Gislsinan" userId="32f47de1724c8ca4" providerId="LiveId" clId="{31285C28-3726-42ED-9137-BEB4225044C6}"/>
    <pc:docChg chg="modSld">
      <pc:chgData name="James Gislsinan" userId="32f47de1724c8ca4" providerId="LiveId" clId="{31285C28-3726-42ED-9137-BEB4225044C6}" dt="2019-01-10T17:18:14.745" v="207" actId="6549"/>
      <pc:docMkLst>
        <pc:docMk/>
      </pc:docMkLst>
      <pc:sldChg chg="modSp modAnim">
        <pc:chgData name="James Gislsinan" userId="32f47de1724c8ca4" providerId="LiveId" clId="{31285C28-3726-42ED-9137-BEB4225044C6}" dt="2019-01-10T17:18:14.745" v="207" actId="6549"/>
        <pc:sldMkLst>
          <pc:docMk/>
          <pc:sldMk cId="1730812202" sldId="294"/>
        </pc:sldMkLst>
        <pc:spChg chg="mod">
          <ac:chgData name="James Gislsinan" userId="32f47de1724c8ca4" providerId="LiveId" clId="{31285C28-3726-42ED-9137-BEB4225044C6}" dt="2019-01-10T17:18:14.745" v="207" actId="6549"/>
          <ac:spMkLst>
            <pc:docMk/>
            <pc:sldMk cId="1730812202" sldId="294"/>
            <ac:spMk id="3075" creationId="{078576D2-F811-4B6B-9247-D4BBE1CAFAA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5937E88-4481-444C-B0A7-A7AD807C31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7E3B6D68-72FC-4809-ACCB-C881E5639E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00474C0-E882-4F80-9EEE-F551A765F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37ED1-4FC9-493D-BB72-256B246B4A85}" type="datetimeFigureOut">
              <a:rPr lang="en-US" smtClean="0"/>
              <a:t>1/11/2019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E098937-38B6-40D0-9803-C3E4BB5A4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8DA8E4E-3FB2-4D9D-AF03-442F0E22E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3E377-7E50-464B-83C8-E26C7DA27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260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BC4FBEE-A10A-489B-82B7-5F8481E99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C89EC5F5-3320-4ACB-A0B5-67FAB7809B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BE7EBD1-719E-4B90-B666-D68535FFC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37ED1-4FC9-493D-BB72-256B246B4A85}" type="datetimeFigureOut">
              <a:rPr lang="en-US" smtClean="0"/>
              <a:t>1/11/2019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47C0336-BB07-4C7F-9776-A234FC3D1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F80E0A3-1D59-4A5E-A3E4-2E06BC2BF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3E377-7E50-464B-83C8-E26C7DA27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022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DF73E4B9-09F9-4DCD-8103-FF685FC0F0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6FF6735D-2A78-48A8-90C2-032BB1C97C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B8C303C-9807-4A47-8E71-3727EE256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37ED1-4FC9-493D-BB72-256B246B4A85}" type="datetimeFigureOut">
              <a:rPr lang="en-US" smtClean="0"/>
              <a:t>1/11/2019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3187AF3-6A5F-4C81-BBED-58A88DA47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A68FC51-DAC2-44F4-9AD3-486D34E8A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3E377-7E50-464B-83C8-E26C7DA27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881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02E628D-291B-4F69-9C29-83DAA9054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1A6313D-C8A8-4D94-8913-B248038C9E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ED0321E-A54E-4EC0-BAEF-5B69511AD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37ED1-4FC9-493D-BB72-256B246B4A85}" type="datetimeFigureOut">
              <a:rPr lang="en-US" smtClean="0"/>
              <a:t>1/11/2019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183ED73-2B1F-481A-946C-C9C8271A2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FBDF161-683F-494B-92B7-0A30D7E93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3E377-7E50-464B-83C8-E26C7DA27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624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6EF24C2-CA78-42B1-A9DB-13329492F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2DFC416-ADE3-4190-8E77-E24F4ED92A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5C0D296-7A79-424B-876F-C8A6001E6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37ED1-4FC9-493D-BB72-256B246B4A85}" type="datetimeFigureOut">
              <a:rPr lang="en-US" smtClean="0"/>
              <a:t>1/11/2019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2743BC2-2CC3-45FC-A5F5-756A18D27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7F497C9-8656-4E28-AA46-9C2C40A58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3E377-7E50-464B-83C8-E26C7DA27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695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A599ADC-F328-4E11-AEFB-16D8EFE4D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CEEB1EC-77FB-47C1-81B9-DC7601E414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21C61568-FE8F-498D-81D1-273DAC8256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DC75D901-7487-4314-9168-E207BD756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37ED1-4FC9-493D-BB72-256B246B4A85}" type="datetimeFigureOut">
              <a:rPr lang="en-US" smtClean="0"/>
              <a:t>1/11/2019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1B1F18FB-FD39-43BB-8A8B-ED6EA3DD8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5F30E9E-A34A-4BF2-9584-3ED17718C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3E377-7E50-464B-83C8-E26C7DA27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654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232113B-C545-41E7-8F60-34AAC087C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A512102-AD70-4A67-8479-8EAD07D38B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B4858310-3295-4FE0-902E-67C0781208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2D48A590-05FC-48F7-8412-8F54FE319C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C6FD68DB-4630-4C86-BC68-4B503B4F6C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A68F7564-5EF7-4531-BCF0-6CA389FA5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37ED1-4FC9-493D-BB72-256B246B4A85}" type="datetimeFigureOut">
              <a:rPr lang="en-US" smtClean="0"/>
              <a:t>1/11/2019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5111CABD-C5FC-409A-B587-1BD30B443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D2EE55C6-CC36-49DB-A07F-9EABBD350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3E377-7E50-464B-83C8-E26C7DA27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402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40791A4-16A8-4962-8BAD-C24052B6C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90A42AB4-C7EC-473B-8FA9-753385815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37ED1-4FC9-493D-BB72-256B246B4A85}" type="datetimeFigureOut">
              <a:rPr lang="en-US" smtClean="0"/>
              <a:t>1/11/2019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3BFEC07C-C1E2-483A-9972-B7C04FE44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5AAE07E-1B84-4C29-82BE-573BB39C3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3E377-7E50-464B-83C8-E26C7DA27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702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9A6AA4DA-CA22-4C3D-85FD-DAF0715F0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37ED1-4FC9-493D-BB72-256B246B4A85}" type="datetimeFigureOut">
              <a:rPr lang="en-US" smtClean="0"/>
              <a:t>1/11/2019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A5E40457-7AAD-4F6F-9CAC-FE6000990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96DF4BC-1809-4096-91D8-18CA383BF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3E377-7E50-464B-83C8-E26C7DA27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742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0C20B6D-986E-4EC0-AAA7-8C090AA08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11B6BBA-2762-4587-9394-F83D38A1FC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ACF266F8-218A-4FDA-90C9-87AB940099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A2517A4-20FF-43C8-91C2-FA19B19D7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37ED1-4FC9-493D-BB72-256B246B4A85}" type="datetimeFigureOut">
              <a:rPr lang="en-US" smtClean="0"/>
              <a:t>1/11/2019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664BEC6-4AC8-4CF1-9A59-965F3B95D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35938D9-EDD5-45F0-A40E-02A58FA40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3E377-7E50-464B-83C8-E26C7DA27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478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CBAFD74-563B-40A7-BCB3-20B5284A9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2F781BE0-B54E-4A4F-9CE0-1B3F31A073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02A43669-792C-4FD4-941B-4F4A4E4D01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F1B97FF-5B39-4997-925D-336A6DB71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37ED1-4FC9-493D-BB72-256B246B4A85}" type="datetimeFigureOut">
              <a:rPr lang="en-US" smtClean="0"/>
              <a:t>1/11/2019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7A7B287-5C0B-433B-89E2-06CC8EBCB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28C6722-3545-4DA1-A5A0-65C98C2E1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3E377-7E50-464B-83C8-E26C7DA27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586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89C5F5F3-A229-497B-B698-285F114D1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8070D68-2CF7-4C03-AF20-EB60C4DCEF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FDFDC97-1812-4217-8080-8314EA6AAC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337ED1-4FC9-493D-BB72-256B246B4A85}" type="datetimeFigureOut">
              <a:rPr lang="en-US" smtClean="0"/>
              <a:t>1/11/2019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3AB8AEC-70A5-4F3D-82D0-578D1E03D7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E7440CA-A778-4B1F-AA15-6E287CB9C4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A3E377-7E50-464B-83C8-E26C7DA27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580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eople-press.org/quiz/political-party-quiz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ashingtonpost.com/politics/2018/12/14/biggest-pinocchios/?utm_term=.edecbf52849f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03D2D1D-7F84-4070-B508-BE276B9336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This is your brain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626293F6-97E5-4D10-BE29-7F9DD816BC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This is your brain on politics</a:t>
            </a:r>
          </a:p>
        </p:txBody>
      </p:sp>
    </p:spTree>
    <p:extLst>
      <p:ext uri="{BB962C8B-B14F-4D97-AF65-F5344CB8AC3E}">
        <p14:creationId xmlns:p14="http://schemas.microsoft.com/office/powerpoint/2010/main" val="1033913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xmlns="" id="{543FA6F3-CCE3-481A-831C-551C0C849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Consciousness is good, but not too much of it</a:t>
            </a:r>
          </a:p>
        </p:txBody>
      </p:sp>
      <p:sp>
        <p:nvSpPr>
          <p:cNvPr id="8195" name="Content Placeholder 2">
            <a:extLst>
              <a:ext uri="{FF2B5EF4-FFF2-40B4-BE49-F238E27FC236}">
                <a16:creationId xmlns:a16="http://schemas.microsoft.com/office/drawing/2014/main" xmlns="" id="{0F138554-8341-469E-8A4A-0633C1F320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David Eagleman in his book, </a:t>
            </a:r>
            <a:r>
              <a:rPr lang="en-US" altLang="en-US" u="sng"/>
              <a:t>Incognito: The Secret Lives of the Brain</a:t>
            </a:r>
            <a:r>
              <a:rPr lang="en-US" altLang="en-US"/>
              <a:t>, notes the following</a:t>
            </a:r>
          </a:p>
          <a:p>
            <a:pPr lvl="1"/>
            <a:r>
              <a:rPr lang="en-US" altLang="en-US"/>
              <a:t>“Almost the entirety of what happens in your mental life is not under your conscious control…”</a:t>
            </a:r>
          </a:p>
          <a:p>
            <a:pPr lvl="1"/>
            <a:r>
              <a:rPr lang="en-US" altLang="en-US"/>
              <a:t> If you were conscious of most of your activity you could not in fact act!</a:t>
            </a:r>
          </a:p>
        </p:txBody>
      </p:sp>
    </p:spTree>
    <p:extLst>
      <p:ext uri="{BB962C8B-B14F-4D97-AF65-F5344CB8AC3E}">
        <p14:creationId xmlns:p14="http://schemas.microsoft.com/office/powerpoint/2010/main" val="1153690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xmlns="" id="{68EA328D-31B2-4FF4-BC71-A626631E4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When Thinking is Bad</a:t>
            </a:r>
          </a:p>
        </p:txBody>
      </p:sp>
      <p:pic>
        <p:nvPicPr>
          <p:cNvPr id="9219" name="Picture 2">
            <a:extLst>
              <a:ext uri="{FF2B5EF4-FFF2-40B4-BE49-F238E27FC236}">
                <a16:creationId xmlns:a16="http://schemas.microsoft.com/office/drawing/2014/main" xmlns="" id="{02193E6D-FFE5-4E96-AD5B-4B265A9125F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238500" y="3033713"/>
            <a:ext cx="5715000" cy="1657350"/>
          </a:xfrm>
        </p:spPr>
      </p:pic>
    </p:spTree>
    <p:extLst>
      <p:ext uri="{BB962C8B-B14F-4D97-AF65-F5344CB8AC3E}">
        <p14:creationId xmlns:p14="http://schemas.microsoft.com/office/powerpoint/2010/main" val="1365479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xmlns="" id="{A9C5ACFF-DCFD-4295-9167-40663F81A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What we “see”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AD4317D-D9F3-4E76-818D-FCACEA9539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err="1"/>
              <a:t>Eagleman</a:t>
            </a:r>
            <a:r>
              <a:rPr lang="en-US" dirty="0"/>
              <a:t> also makes the point that we don’t directly perceive what’s out there, but whatever the brain tells us is out there.  </a:t>
            </a:r>
          </a:p>
          <a:p>
            <a:pPr>
              <a:defRPr/>
            </a:pPr>
            <a:r>
              <a:rPr lang="en-US" dirty="0"/>
              <a:t>Awareness only occurs when sensory inputs violate the predictive models in our heads</a:t>
            </a:r>
          </a:p>
          <a:p>
            <a:pPr>
              <a:defRPr/>
            </a:pPr>
            <a:r>
              <a:rPr lang="en-US" dirty="0"/>
              <a:t>You only “think” about something when it is unexpected or new</a:t>
            </a:r>
          </a:p>
          <a:p>
            <a:pPr>
              <a:defRPr/>
            </a:pPr>
            <a:r>
              <a:rPr lang="en-US" dirty="0"/>
              <a:t>You don’t think about riding your bike unless you have a flat tire  </a:t>
            </a:r>
          </a:p>
          <a:p>
            <a:pPr>
              <a:defRPr/>
            </a:pPr>
            <a:r>
              <a:rPr lang="en-US" dirty="0"/>
              <a:t>The predictive models get built up from experience – but our brains don’t tell always us what the model is  </a:t>
            </a:r>
          </a:p>
        </p:txBody>
      </p:sp>
    </p:spTree>
    <p:extLst>
      <p:ext uri="{BB962C8B-B14F-4D97-AF65-F5344CB8AC3E}">
        <p14:creationId xmlns:p14="http://schemas.microsoft.com/office/powerpoint/2010/main" val="1410073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xmlns="" id="{4EB421BA-F719-48FB-85E0-8111D3E7D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Florida Effect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6A49FB5-D070-44BC-AE45-A6FADEAC63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What happens when you are asked to construct a story using the terms Florida, forgetful, bald, gray, wrinkled? </a:t>
            </a:r>
          </a:p>
          <a:p>
            <a:pPr>
              <a:defRPr/>
            </a:pPr>
            <a:r>
              <a:rPr lang="en-US" dirty="0"/>
              <a:t>The psychologist John </a:t>
            </a:r>
            <a:r>
              <a:rPr lang="en-US" dirty="0" err="1"/>
              <a:t>Bargh</a:t>
            </a:r>
            <a:r>
              <a:rPr lang="en-US" dirty="0"/>
              <a:t> asked students to move to another room for a task after they had constructed such a story with the following outcome –</a:t>
            </a:r>
          </a:p>
          <a:p>
            <a:pPr>
              <a:defRPr/>
            </a:pPr>
            <a:r>
              <a:rPr lang="en-US" dirty="0"/>
              <a:t>THEY MOVED MORE SLOWLY THAN OTHER STUDENTS WORKING WITH A DIFFERENT SET OF WORDS!   </a:t>
            </a:r>
          </a:p>
        </p:txBody>
      </p:sp>
    </p:spTree>
    <p:extLst>
      <p:ext uri="{BB962C8B-B14F-4D97-AF65-F5344CB8AC3E}">
        <p14:creationId xmlns:p14="http://schemas.microsoft.com/office/powerpoint/2010/main" val="1023553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xmlns="" id="{99594245-729C-4420-94EF-B980E4FF63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4000" dirty="0"/>
              <a:t>The “stuff” of the cognitive unconscious (or system 1 or the adoptive unconscious) 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xmlns="" id="{2053F836-CEA4-4127-8047-42FA9CB7A4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905001"/>
            <a:ext cx="8229600" cy="4525963"/>
          </a:xfrm>
        </p:spPr>
        <p:txBody>
          <a:bodyPr/>
          <a:lstStyle/>
          <a:p>
            <a:pPr eaLnBrk="1" hangingPunct="1"/>
            <a:r>
              <a:rPr lang="en-US" altLang="en-US"/>
              <a:t>The cognitive unconscious works through metaphor</a:t>
            </a:r>
          </a:p>
          <a:p>
            <a:pPr eaLnBrk="1" hangingPunct="1"/>
            <a:r>
              <a:rPr lang="en-US" altLang="en-US"/>
              <a:t>Jim is a warm, caring, human being or Jim is a cold fish</a:t>
            </a:r>
          </a:p>
          <a:p>
            <a:pPr eaLnBrk="1" hangingPunct="1"/>
            <a:r>
              <a:rPr lang="en-US" altLang="en-US"/>
              <a:t>How did temperature (something physical) get hooked up with emotion ?</a:t>
            </a:r>
          </a:p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06845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5" descr="brain_witelson">
            <a:extLst>
              <a:ext uri="{FF2B5EF4-FFF2-40B4-BE49-F238E27FC236}">
                <a16:creationId xmlns:a16="http://schemas.microsoft.com/office/drawing/2014/main" xmlns="" id="{35529D11-3782-422E-9C1E-A47C93D138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2950" y="1876425"/>
            <a:ext cx="3086100" cy="310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5" name="Text Box 6">
            <a:extLst>
              <a:ext uri="{FF2B5EF4-FFF2-40B4-BE49-F238E27FC236}">
                <a16:creationId xmlns:a16="http://schemas.microsoft.com/office/drawing/2014/main" xmlns="" id="{B592C27F-C251-4DE8-9074-69DA0F41A3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7725" y="5446713"/>
            <a:ext cx="8185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A part of the brain that characterizes temperature and a part that characterizes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affection are fired together over time and thus become wired together!</a:t>
            </a:r>
          </a:p>
        </p:txBody>
      </p:sp>
      <p:sp>
        <p:nvSpPr>
          <p:cNvPr id="13316" name="Text Box 7">
            <a:extLst>
              <a:ext uri="{FF2B5EF4-FFF2-40B4-BE49-F238E27FC236}">
                <a16:creationId xmlns:a16="http://schemas.microsoft.com/office/drawing/2014/main" xmlns="" id="{1DD4200A-F788-4885-A375-D6E4B83FD3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6325" y="265113"/>
            <a:ext cx="4159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Neurons that fire together wire together</a:t>
            </a:r>
          </a:p>
        </p:txBody>
      </p:sp>
    </p:spTree>
    <p:extLst>
      <p:ext uri="{BB962C8B-B14F-4D97-AF65-F5344CB8AC3E}">
        <p14:creationId xmlns:p14="http://schemas.microsoft.com/office/powerpoint/2010/main" val="3449419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4">
            <a:extLst>
              <a:ext uri="{FF2B5EF4-FFF2-40B4-BE49-F238E27FC236}">
                <a16:creationId xmlns:a16="http://schemas.microsoft.com/office/drawing/2014/main" xmlns="" id="{1B2E2ECF-541D-4C4B-A654-760E689371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17925" y="2260601"/>
            <a:ext cx="4548188" cy="374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6000"/>
              <a:t>Metaphorical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4000"/>
              <a:t>    </a:t>
            </a:r>
            <a:r>
              <a:rPr lang="en-US" altLang="en-US" sz="6000"/>
              <a:t>Thought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6000"/>
              <a:t>		is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6000"/>
              <a:t>	Physical</a:t>
            </a:r>
          </a:p>
        </p:txBody>
      </p:sp>
    </p:spTree>
    <p:extLst>
      <p:ext uri="{BB962C8B-B14F-4D97-AF65-F5344CB8AC3E}">
        <p14:creationId xmlns:p14="http://schemas.microsoft.com/office/powerpoint/2010/main" val="128943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xmlns="" id="{AF3FF48F-7F71-4905-9707-4BCD8011AD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This relates to policy process how?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xmlns="" id="{7738B96E-9BEB-4375-B267-6B5E4E6201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Neural recruitment ( the creation of circuits from the activation of particular neurons) create complex metaphors which become bound into narratives.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Narratives are brain structures that we live out – our stories with heroes, villains, victims, etc.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Politics is about changing brains, not just changing minds</a:t>
            </a:r>
          </a:p>
        </p:txBody>
      </p:sp>
    </p:spTree>
    <p:extLst>
      <p:ext uri="{BB962C8B-B14F-4D97-AF65-F5344CB8AC3E}">
        <p14:creationId xmlns:p14="http://schemas.microsoft.com/office/powerpoint/2010/main" val="3156956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xmlns="" id="{F4C8A519-2B33-48DB-948B-6DE1E4CAB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We Narrate the World to Ourselves</a:t>
            </a:r>
          </a:p>
        </p:txBody>
      </p:sp>
      <p:sp>
        <p:nvSpPr>
          <p:cNvPr id="16387" name="Content Placeholder 2">
            <a:extLst>
              <a:ext uri="{FF2B5EF4-FFF2-40B4-BE49-F238E27FC236}">
                <a16:creationId xmlns:a16="http://schemas.microsoft.com/office/drawing/2014/main" xmlns="" id="{52461530-BAD0-4953-81EF-E3AD1FDD90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“The world makes much less sense than you think.  The coherence comes mostly from the way your mind works.”</a:t>
            </a:r>
          </a:p>
          <a:p>
            <a:r>
              <a:rPr lang="en-US" altLang="en-US"/>
              <a:t>“His System 1 constructed a story, and his System 2 believed it.  It happens to all of us”</a:t>
            </a:r>
          </a:p>
          <a:p>
            <a:r>
              <a:rPr lang="en-US" altLang="en-US"/>
              <a:t>The stories become hardwired</a:t>
            </a:r>
          </a:p>
        </p:txBody>
      </p:sp>
    </p:spTree>
    <p:extLst>
      <p:ext uri="{BB962C8B-B14F-4D97-AF65-F5344CB8AC3E}">
        <p14:creationId xmlns:p14="http://schemas.microsoft.com/office/powerpoint/2010/main" val="1851095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xmlns="" id="{FF6092A0-072F-4AB6-8646-6F2526F7F8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Challenge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xmlns="" id="{8B4E0BD1-8C22-4E78-B5D0-7CFD158DAB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If it’s true that 98% of what we think is unconscious – this challenges the notion of the rational actor model (RAM)</a:t>
            </a:r>
          </a:p>
          <a:p>
            <a:pPr eaLnBrk="1" hangingPunct="1"/>
            <a:r>
              <a:rPr lang="en-US" altLang="en-US"/>
              <a:t>It also means that how we view policy issues, how they are framed, may be related to the narratives we’ve constructed about the world rather than to an analytical process </a:t>
            </a:r>
          </a:p>
        </p:txBody>
      </p:sp>
    </p:spTree>
    <p:extLst>
      <p:ext uri="{BB962C8B-B14F-4D97-AF65-F5344CB8AC3E}">
        <p14:creationId xmlns:p14="http://schemas.microsoft.com/office/powerpoint/2010/main" val="4232545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Political Preference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http://www.people-press.org/quiz/political-party-quiz/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969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>
            <a:extLst>
              <a:ext uri="{FF2B5EF4-FFF2-40B4-BE49-F238E27FC236}">
                <a16:creationId xmlns:a16="http://schemas.microsoft.com/office/drawing/2014/main" xmlns="" id="{33DA0498-A5E7-4F18-BC8A-726FEC1B1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Pinocchios </a:t>
            </a:r>
          </a:p>
        </p:txBody>
      </p:sp>
      <p:sp>
        <p:nvSpPr>
          <p:cNvPr id="3075" name="Content Placeholder 2">
            <a:extLst>
              <a:ext uri="{FF2B5EF4-FFF2-40B4-BE49-F238E27FC236}">
                <a16:creationId xmlns:a16="http://schemas.microsoft.com/office/drawing/2014/main" xmlns="" id="{078576D2-F811-4B6B-9247-D4BBE1CAFA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>
                <a:hlinkClick r:id="rId2"/>
              </a:rPr>
              <a:t>https</a:t>
            </a:r>
            <a:r>
              <a:rPr lang="en-US" altLang="en-US" dirty="0">
                <a:hlinkClick r:id="rId2"/>
              </a:rPr>
              <a:t>://www.washingtonpost.com/politics/2018/12/14/biggest-pinocchios/?utm_term=.</a:t>
            </a:r>
            <a:r>
              <a:rPr lang="en-US" altLang="en-US">
                <a:hlinkClick r:id="rId2"/>
              </a:rPr>
              <a:t>edecbf52849f</a:t>
            </a:r>
            <a:r>
              <a:rPr lang="en-US" altLang="en-US"/>
              <a:t>_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30812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>
            <a:extLst>
              <a:ext uri="{FF2B5EF4-FFF2-40B4-BE49-F238E27FC236}">
                <a16:creationId xmlns:a16="http://schemas.microsoft.com/office/drawing/2014/main" xmlns="" id="{2AD36318-32ED-4B01-B68B-D3CFF4295E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Two ways to think about Decision Making</a:t>
            </a:r>
          </a:p>
        </p:txBody>
      </p:sp>
      <p:sp>
        <p:nvSpPr>
          <p:cNvPr id="4099" name="Rectangle 5">
            <a:extLst>
              <a:ext uri="{FF2B5EF4-FFF2-40B4-BE49-F238E27FC236}">
                <a16:creationId xmlns:a16="http://schemas.microsoft.com/office/drawing/2014/main" xmlns="" id="{459D7ADD-FD08-4784-956C-5CF5A34FA0EA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400"/>
              <a:t>Reflective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Conscious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Slow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Serial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Controlled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Effortful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Rule governed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Driven by maximization of utility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Market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production</a:t>
            </a:r>
          </a:p>
        </p:txBody>
      </p:sp>
      <p:sp>
        <p:nvSpPr>
          <p:cNvPr id="4100" name="Rectangle 6">
            <a:extLst>
              <a:ext uri="{FF2B5EF4-FFF2-40B4-BE49-F238E27FC236}">
                <a16:creationId xmlns:a16="http://schemas.microsoft.com/office/drawing/2014/main" xmlns="" id="{42ED9E64-AA41-484E-A7C8-E42D583776A5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400"/>
              <a:t>Reflexive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Unconscious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Fast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Parallel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Automatic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Effortless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Associative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Driven by empathy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Polis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Struggle of ideas </a:t>
            </a:r>
          </a:p>
        </p:txBody>
      </p:sp>
    </p:spTree>
    <p:extLst>
      <p:ext uri="{BB962C8B-B14F-4D97-AF65-F5344CB8AC3E}">
        <p14:creationId xmlns:p14="http://schemas.microsoft.com/office/powerpoint/2010/main" val="1016366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xmlns="" id="{58BDA2DA-8390-4FAE-B41D-3BA564A1E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RAM </a:t>
            </a:r>
          </a:p>
        </p:txBody>
      </p:sp>
      <p:sp>
        <p:nvSpPr>
          <p:cNvPr id="4099" name="Content Placeholder 2">
            <a:extLst>
              <a:ext uri="{FF2B5EF4-FFF2-40B4-BE49-F238E27FC236}">
                <a16:creationId xmlns:a16="http://schemas.microsoft.com/office/drawing/2014/main" xmlns="" id="{ACFDD81B-2400-47EC-8BAD-90218C38EA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The rational actor model developed primarily to explain foreign policy decision making</a:t>
            </a:r>
          </a:p>
          <a:p>
            <a:r>
              <a:rPr lang="en-US" altLang="en-US"/>
              <a:t>The State is seen as a monolithic, unitary actor capable of making rational decisions </a:t>
            </a:r>
          </a:p>
          <a:p>
            <a:pPr lvl="1"/>
            <a:r>
              <a:rPr lang="en-US" altLang="en-US"/>
              <a:t>Goal Setting</a:t>
            </a:r>
          </a:p>
          <a:p>
            <a:pPr lvl="1"/>
            <a:r>
              <a:rPr lang="en-US" altLang="en-US"/>
              <a:t>Analysis of Options</a:t>
            </a:r>
          </a:p>
          <a:p>
            <a:pPr lvl="1"/>
            <a:r>
              <a:rPr lang="en-US" altLang="en-US"/>
              <a:t>Maximization of Utility </a:t>
            </a:r>
          </a:p>
        </p:txBody>
      </p:sp>
    </p:spTree>
    <p:extLst>
      <p:ext uri="{BB962C8B-B14F-4D97-AF65-F5344CB8AC3E}">
        <p14:creationId xmlns:p14="http://schemas.microsoft.com/office/powerpoint/2010/main" val="4060271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xmlns="" id="{0A4588A8-905F-4F5B-AB10-5B162F2CF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Problems with RAM</a:t>
            </a:r>
          </a:p>
        </p:txBody>
      </p:sp>
      <p:sp>
        <p:nvSpPr>
          <p:cNvPr id="5123" name="Content Placeholder 2">
            <a:extLst>
              <a:ext uri="{FF2B5EF4-FFF2-40B4-BE49-F238E27FC236}">
                <a16:creationId xmlns:a16="http://schemas.microsoft.com/office/drawing/2014/main" xmlns="" id="{2AFFBF6A-43CE-4BD0-846A-41B84665AA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Unitary</a:t>
            </a:r>
          </a:p>
          <a:p>
            <a:pPr lvl="1"/>
            <a:r>
              <a:rPr lang="en-US" altLang="en-US"/>
              <a:t>A collection of bureaucracies competing for attention and resources</a:t>
            </a:r>
          </a:p>
          <a:p>
            <a:r>
              <a:rPr lang="en-US" altLang="en-US"/>
              <a:t>Thus multiple and competing goals</a:t>
            </a:r>
          </a:p>
          <a:p>
            <a:pPr lvl="1"/>
            <a:r>
              <a:rPr lang="en-US" altLang="en-US"/>
              <a:t>Viewed as a zero sum game – you win, I loose!</a:t>
            </a:r>
          </a:p>
          <a:p>
            <a:pPr lvl="1"/>
            <a:r>
              <a:rPr lang="en-US" altLang="en-US"/>
              <a:t>Politics and conflict, not rational decision making</a:t>
            </a:r>
          </a:p>
          <a:p>
            <a:r>
              <a:rPr lang="en-US" altLang="en-US"/>
              <a:t>So if not RAM, what else?  </a:t>
            </a:r>
          </a:p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69757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xmlns="" id="{2F38B461-CA12-46F4-A5B9-714244AA58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Findings from recent brain research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xmlns="" id="{B2D16E67-09BC-4269-B2A9-A170564935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George Lakoff in </a:t>
            </a:r>
            <a:r>
              <a:rPr lang="en-US" altLang="en-US" u="sng"/>
              <a:t>The Political Mind</a:t>
            </a:r>
            <a:r>
              <a:rPr lang="en-US" altLang="en-US"/>
              <a:t> states that 98% of our thought is unconscious (the cognitive unconscious)</a:t>
            </a:r>
          </a:p>
          <a:p>
            <a:pPr eaLnBrk="1" hangingPunct="1"/>
            <a:r>
              <a:rPr lang="en-US" altLang="en-US"/>
              <a:t>Most thought therefore is reflexive not reflective</a:t>
            </a:r>
          </a:p>
          <a:p>
            <a:pPr eaLnBrk="1" hangingPunct="1"/>
            <a:r>
              <a:rPr lang="en-US" altLang="en-US"/>
              <a:t>The book </a:t>
            </a:r>
            <a:r>
              <a:rPr lang="en-US" altLang="en-US" u="sng"/>
              <a:t>Blink</a:t>
            </a:r>
            <a:r>
              <a:rPr lang="en-US" altLang="en-US"/>
              <a:t>, by Michael R. LeGault makes the same point</a:t>
            </a:r>
          </a:p>
          <a:p>
            <a:pPr lvl="1" eaLnBrk="1" hangingPunct="1"/>
            <a:r>
              <a:rPr lang="en-US" altLang="en-US"/>
              <a:t>The adoptive unconscious</a:t>
            </a:r>
            <a:endParaRPr lang="en-US" altLang="en-US" u="sng"/>
          </a:p>
        </p:txBody>
      </p:sp>
    </p:spTree>
    <p:extLst>
      <p:ext uri="{BB962C8B-B14F-4D97-AF65-F5344CB8AC3E}">
        <p14:creationId xmlns:p14="http://schemas.microsoft.com/office/powerpoint/2010/main" val="1635873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xmlns="" id="{183150CE-9F85-4CDA-B14E-6722D8492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147" name="Content Placeholder 2">
            <a:extLst>
              <a:ext uri="{FF2B5EF4-FFF2-40B4-BE49-F238E27FC236}">
                <a16:creationId xmlns:a16="http://schemas.microsoft.com/office/drawing/2014/main" xmlns="" id="{3ED005E4-5A72-4AF3-8BBF-9BF6DAECE0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Daniel Kahneman in his book, </a:t>
            </a:r>
            <a:r>
              <a:rPr lang="en-US" altLang="en-US" u="sng"/>
              <a:t>Thinking Fast and Slow, </a:t>
            </a:r>
            <a:r>
              <a:rPr lang="en-US" altLang="en-US"/>
              <a:t>distinguishes between Systems 1 and 2</a:t>
            </a:r>
          </a:p>
          <a:p>
            <a:r>
              <a:rPr lang="en-US" altLang="en-US"/>
              <a:t>“System 1 operates automatically and quickly, with little or no effort and no sense of voluntary control”</a:t>
            </a:r>
          </a:p>
          <a:p>
            <a:r>
              <a:rPr lang="en-US" altLang="en-US"/>
              <a:t>“System 2 allocates attention to the effortful mental activities that demand it, including complex computations…”</a:t>
            </a:r>
          </a:p>
        </p:txBody>
      </p:sp>
    </p:spTree>
    <p:extLst>
      <p:ext uri="{BB962C8B-B14F-4D97-AF65-F5344CB8AC3E}">
        <p14:creationId xmlns:p14="http://schemas.microsoft.com/office/powerpoint/2010/main" val="2514050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xmlns="" id="{04508374-04DB-4397-A05A-234EFB27E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171" name="Content Placeholder 2">
            <a:extLst>
              <a:ext uri="{FF2B5EF4-FFF2-40B4-BE49-F238E27FC236}">
                <a16:creationId xmlns:a16="http://schemas.microsoft.com/office/drawing/2014/main" xmlns="" id="{9B2024B7-C26E-4D6A-810D-D08C3AB93E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System 2 is our subjective sense of agency, choice, and concentration</a:t>
            </a:r>
          </a:p>
          <a:p>
            <a:r>
              <a:rPr lang="en-US" altLang="en-US"/>
              <a:t>System 2 is who we think we are – the conscious reasoning self</a:t>
            </a:r>
          </a:p>
          <a:p>
            <a:r>
              <a:rPr lang="en-US" altLang="en-US"/>
              <a:t>But, according to Kahneman, System 1 is where the action is</a:t>
            </a:r>
          </a:p>
          <a:p>
            <a:r>
              <a:rPr lang="en-US" altLang="en-US"/>
              <a:t>It is the originating source for the material System 2 works with when making deliberate choices  </a:t>
            </a:r>
          </a:p>
        </p:txBody>
      </p:sp>
    </p:spTree>
    <p:extLst>
      <p:ext uri="{BB962C8B-B14F-4D97-AF65-F5344CB8AC3E}">
        <p14:creationId xmlns:p14="http://schemas.microsoft.com/office/powerpoint/2010/main" val="1081312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783</Words>
  <Application>Microsoft Office PowerPoint</Application>
  <PresentationFormat>Custom</PresentationFormat>
  <Paragraphs>89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This is your brain </vt:lpstr>
      <vt:lpstr>Political Preference Test</vt:lpstr>
      <vt:lpstr>Pinocchios </vt:lpstr>
      <vt:lpstr>Two ways to think about Decision Making</vt:lpstr>
      <vt:lpstr>RAM </vt:lpstr>
      <vt:lpstr>Problems with RAM</vt:lpstr>
      <vt:lpstr>Findings from recent brain research</vt:lpstr>
      <vt:lpstr>PowerPoint Presentation</vt:lpstr>
      <vt:lpstr>PowerPoint Presentation</vt:lpstr>
      <vt:lpstr>Consciousness is good, but not too much of it</vt:lpstr>
      <vt:lpstr>When Thinking is Bad</vt:lpstr>
      <vt:lpstr>What we “see”</vt:lpstr>
      <vt:lpstr>The Florida Effect</vt:lpstr>
      <vt:lpstr>The “stuff” of the cognitive unconscious (or system 1 or the adoptive unconscious) </vt:lpstr>
      <vt:lpstr>PowerPoint Presentation</vt:lpstr>
      <vt:lpstr>PowerPoint Presentation</vt:lpstr>
      <vt:lpstr>This relates to policy process how?</vt:lpstr>
      <vt:lpstr>We Narrate the World to Ourselves</vt:lpstr>
      <vt:lpstr>The Challenge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brain </dc:title>
  <dc:creator>James Gislsinan</dc:creator>
  <cp:lastModifiedBy>Gil</cp:lastModifiedBy>
  <cp:revision>4</cp:revision>
  <dcterms:created xsi:type="dcterms:W3CDTF">2018-10-12T14:50:55Z</dcterms:created>
  <dcterms:modified xsi:type="dcterms:W3CDTF">2019-01-11T15:35:36Z</dcterms:modified>
</cp:coreProperties>
</file>