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6BAB6-281D-42BE-803C-2B2D583EC33F}" v="2" dt="2019-04-22T19:19:4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Gislsinan" userId="32f47de1724c8ca4" providerId="LiveId" clId="{0916BAB6-281D-42BE-803C-2B2D583EC33F}"/>
    <pc:docChg chg="custSel addSld delSld modSld">
      <pc:chgData name="James Gislsinan" userId="32f47de1724c8ca4" providerId="LiveId" clId="{0916BAB6-281D-42BE-803C-2B2D583EC33F}" dt="2019-04-22T19:27:56.393" v="226" actId="27636"/>
      <pc:docMkLst>
        <pc:docMk/>
      </pc:docMkLst>
      <pc:sldChg chg="modSp">
        <pc:chgData name="James Gislsinan" userId="32f47de1724c8ca4" providerId="LiveId" clId="{0916BAB6-281D-42BE-803C-2B2D583EC33F}" dt="2019-04-22T19:22:00.245" v="11" actId="20577"/>
        <pc:sldMkLst>
          <pc:docMk/>
          <pc:sldMk cId="3468627954" sldId="268"/>
        </pc:sldMkLst>
        <pc:spChg chg="mod">
          <ac:chgData name="James Gislsinan" userId="32f47de1724c8ca4" providerId="LiveId" clId="{0916BAB6-281D-42BE-803C-2B2D583EC33F}" dt="2019-04-22T19:22:00.245" v="11" actId="20577"/>
          <ac:spMkLst>
            <pc:docMk/>
            <pc:sldMk cId="3468627954" sldId="268"/>
            <ac:spMk id="3" creationId="{99E466F5-C0F9-4CE2-9C1C-783DCD9C8789}"/>
          </ac:spMkLst>
        </pc:spChg>
      </pc:sldChg>
      <pc:sldChg chg="add del">
        <pc:chgData name="James Gislsinan" userId="32f47de1724c8ca4" providerId="LiveId" clId="{0916BAB6-281D-42BE-803C-2B2D583EC33F}" dt="2019-04-22T19:19:04.627" v="1" actId="2696"/>
        <pc:sldMkLst>
          <pc:docMk/>
          <pc:sldMk cId="16752992" sldId="273"/>
        </pc:sldMkLst>
      </pc:sldChg>
      <pc:sldChg chg="modSp add">
        <pc:chgData name="James Gislsinan" userId="32f47de1724c8ca4" providerId="LiveId" clId="{0916BAB6-281D-42BE-803C-2B2D583EC33F}" dt="2019-04-22T19:27:56.393" v="226" actId="27636"/>
        <pc:sldMkLst>
          <pc:docMk/>
          <pc:sldMk cId="1116293840" sldId="273"/>
        </pc:sldMkLst>
        <pc:spChg chg="mod">
          <ac:chgData name="James Gislsinan" userId="32f47de1724c8ca4" providerId="LiveId" clId="{0916BAB6-281D-42BE-803C-2B2D583EC33F}" dt="2019-04-22T19:27:56.393" v="226" actId="27636"/>
          <ac:spMkLst>
            <pc:docMk/>
            <pc:sldMk cId="1116293840" sldId="273"/>
            <ac:spMk id="2" creationId="{2F9B77BE-A70B-4B21-8AB8-55A3BAD9357F}"/>
          </ac:spMkLst>
        </pc:spChg>
        <pc:spChg chg="mod">
          <ac:chgData name="James Gislsinan" userId="32f47de1724c8ca4" providerId="LiveId" clId="{0916BAB6-281D-42BE-803C-2B2D583EC33F}" dt="2019-04-22T19:25:23.085" v="198" actId="20577"/>
          <ac:spMkLst>
            <pc:docMk/>
            <pc:sldMk cId="1116293840" sldId="273"/>
            <ac:spMk id="3" creationId="{31CBD6EA-3C91-4B64-8B86-086C2521EC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8A15-5272-4618-8056-57E926A4911A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D6E-B69B-47FA-AAAD-15EC714FE2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0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8A15-5272-4618-8056-57E926A4911A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D6E-B69B-47FA-AAAD-15EC714FE2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8A15-5272-4618-8056-57E926A4911A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8D6E-B69B-47FA-AAAD-15EC714FE2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“What’s the answer?”</a:t>
            </a:r>
          </a:p>
          <a:p>
            <a:r>
              <a:rPr lang="en-US" dirty="0"/>
              <a:t>“I don’t know; what’s the question?”</a:t>
            </a:r>
          </a:p>
        </p:txBody>
      </p:sp>
    </p:spTree>
    <p:extLst>
      <p:ext uri="{BB962C8B-B14F-4D97-AF65-F5344CB8AC3E}">
        <p14:creationId xmlns:p14="http://schemas.microsoft.com/office/powerpoint/2010/main" val="231194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C8C6-0625-440A-9109-5ED908A5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Ideology/Ignorance leads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4FED-F8B5-4CA8-9864-9CECC911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 vaccine</a:t>
            </a:r>
          </a:p>
          <a:p>
            <a:r>
              <a:rPr lang="en-US" dirty="0"/>
              <a:t>Anti climate change</a:t>
            </a:r>
          </a:p>
          <a:p>
            <a:r>
              <a:rPr lang="en-US" dirty="0"/>
              <a:t>Weaponizing of language </a:t>
            </a:r>
          </a:p>
          <a:p>
            <a:pPr lvl="1"/>
            <a:r>
              <a:rPr lang="en-US" dirty="0"/>
              <a:t>No expert third party arbitrator</a:t>
            </a:r>
          </a:p>
          <a:p>
            <a:pPr lvl="1"/>
            <a:r>
              <a:rPr lang="en-US" dirty="0"/>
              <a:t>So Hobbes’ War of All against All</a:t>
            </a:r>
          </a:p>
        </p:txBody>
      </p:sp>
    </p:spTree>
    <p:extLst>
      <p:ext uri="{BB962C8B-B14F-4D97-AF65-F5344CB8AC3E}">
        <p14:creationId xmlns:p14="http://schemas.microsoft.com/office/powerpoint/2010/main" val="44530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8DDF-920E-450A-BCDB-39F0389E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F33B-F3C5-451F-AB54-86BBBB08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Islands of Ideology and Ignorance</a:t>
            </a:r>
          </a:p>
          <a:p>
            <a:pPr lvl="1"/>
            <a:r>
              <a:rPr lang="en-US" dirty="0" err="1"/>
              <a:t>Pizzagate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Ghost Incidents</a:t>
            </a:r>
          </a:p>
          <a:p>
            <a:r>
              <a:rPr lang="en-US" dirty="0"/>
              <a:t>Islands of ideology and information</a:t>
            </a:r>
          </a:p>
          <a:p>
            <a:pPr lvl="1"/>
            <a:r>
              <a:rPr lang="en-US" dirty="0"/>
              <a:t>Black Lives Matter</a:t>
            </a:r>
          </a:p>
          <a:p>
            <a:pPr lvl="1"/>
            <a:r>
              <a:rPr lang="en-US" dirty="0"/>
              <a:t>Arab Spring</a:t>
            </a:r>
          </a:p>
        </p:txBody>
      </p:sp>
    </p:spTree>
    <p:extLst>
      <p:ext uri="{BB962C8B-B14F-4D97-AF65-F5344CB8AC3E}">
        <p14:creationId xmlns:p14="http://schemas.microsoft.com/office/powerpoint/2010/main" val="14645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BD1F-DD9D-4759-AC14-E50B069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66F5-C0F9-4CE2-9C1C-783DCD9C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physical and virtual worlds provide arenas for meeting some of the challenges to community building and policy efficacy for all</a:t>
            </a:r>
          </a:p>
          <a:p>
            <a:r>
              <a:rPr lang="en-US" dirty="0"/>
              <a:t>But social media also challenges another, up until recently, widely  dichotomy </a:t>
            </a:r>
          </a:p>
          <a:p>
            <a:pPr lvl="1"/>
            <a:r>
              <a:rPr lang="en-US" dirty="0"/>
              <a:t>Public/Private </a:t>
            </a:r>
          </a:p>
        </p:txBody>
      </p:sp>
    </p:spTree>
    <p:extLst>
      <p:ext uri="{BB962C8B-B14F-4D97-AF65-F5344CB8AC3E}">
        <p14:creationId xmlns:p14="http://schemas.microsoft.com/office/powerpoint/2010/main" val="34686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01A2-6534-4012-A9C3-434E2DF9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places between public and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85FF-C13E-4571-8904-18301C1D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Living in obscurity</a:t>
            </a:r>
          </a:p>
          <a:p>
            <a:pPr lvl="1"/>
            <a:r>
              <a:rPr lang="en-US" dirty="0"/>
              <a:t>Just a face in the crowd</a:t>
            </a:r>
          </a:p>
          <a:p>
            <a:r>
              <a:rPr lang="en-US" dirty="0"/>
              <a:t>An article by Woodrow </a:t>
            </a:r>
            <a:r>
              <a:rPr lang="en-US" dirty="0" err="1"/>
              <a:t>Hartzog</a:t>
            </a:r>
            <a:r>
              <a:rPr lang="en-US" dirty="0"/>
              <a:t> and Evan Selinger (</a:t>
            </a:r>
            <a:r>
              <a:rPr lang="en-US" dirty="0" err="1"/>
              <a:t>N.Y.Times</a:t>
            </a:r>
            <a:r>
              <a:rPr lang="en-US" dirty="0"/>
              <a:t> op ed, 8/18/19) discusses the importance of obscurity for maintaining freedom</a:t>
            </a:r>
          </a:p>
          <a:p>
            <a:r>
              <a:rPr lang="en-US" dirty="0"/>
              <a:t>We remain obscure and therefore enjoy our negative right to be left alone as we go about our daily lives because of dimensions of space, time, limited cognition (bounded rationality)   </a:t>
            </a:r>
          </a:p>
        </p:txBody>
      </p:sp>
    </p:spTree>
    <p:extLst>
      <p:ext uri="{BB962C8B-B14F-4D97-AF65-F5344CB8AC3E}">
        <p14:creationId xmlns:p14="http://schemas.microsoft.com/office/powerpoint/2010/main" val="92384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7C9-2026-4D5F-8C6D-AF3D0BD9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08E9-217D-4331-AB2B-A7FE27CE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makes it difficult for people to snoop on us</a:t>
            </a:r>
          </a:p>
          <a:p>
            <a:pPr lvl="1"/>
            <a:r>
              <a:rPr lang="en-US" dirty="0"/>
              <a:t>They have to be in some close proximity to see what we’re doing</a:t>
            </a:r>
          </a:p>
          <a:p>
            <a:r>
              <a:rPr lang="en-US" dirty="0"/>
              <a:t>But cell phone location data can reveal our location</a:t>
            </a:r>
          </a:p>
          <a:p>
            <a:pPr lvl="1"/>
            <a:r>
              <a:rPr lang="en-US" dirty="0"/>
              <a:t>And location data has been be sold to third parties</a:t>
            </a:r>
          </a:p>
          <a:p>
            <a:pPr lvl="1"/>
            <a:r>
              <a:rPr lang="en-US" dirty="0"/>
              <a:t>SCOTUS in 2018 held that government can’t seize a cell phone without a warrant  </a:t>
            </a:r>
          </a:p>
        </p:txBody>
      </p:sp>
    </p:spTree>
    <p:extLst>
      <p:ext uri="{BB962C8B-B14F-4D97-AF65-F5344CB8AC3E}">
        <p14:creationId xmlns:p14="http://schemas.microsoft.com/office/powerpoint/2010/main" val="126747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5F-0846-4A2F-A490-5D56FA69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0E33-2BCC-42F1-ADDF-7F412835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right to be forgotten</a:t>
            </a:r>
          </a:p>
          <a:p>
            <a:r>
              <a:rPr lang="en-US" dirty="0"/>
              <a:t>Thankfully, memories fade </a:t>
            </a:r>
          </a:p>
          <a:p>
            <a:r>
              <a:rPr lang="en-US" dirty="0"/>
              <a:t>But the internet has an infinite memory</a:t>
            </a:r>
          </a:p>
          <a:p>
            <a:pPr lvl="1"/>
            <a:r>
              <a:rPr lang="en-US" dirty="0"/>
              <a:t>The Children’s Online Privacy Protection Act</a:t>
            </a:r>
          </a:p>
          <a:p>
            <a:pPr lvl="2"/>
            <a:r>
              <a:rPr lang="en-US" dirty="0"/>
              <a:t>Parents and children have an erase button</a:t>
            </a:r>
          </a:p>
        </p:txBody>
      </p:sp>
    </p:spTree>
    <p:extLst>
      <p:ext uri="{BB962C8B-B14F-4D97-AF65-F5344CB8AC3E}">
        <p14:creationId xmlns:p14="http://schemas.microsoft.com/office/powerpoint/2010/main" val="111531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C95-1D28-472F-A5F7-FD47A543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21C1-5822-4D5A-97A2-44901046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know that person from somewhere”</a:t>
            </a:r>
          </a:p>
          <a:p>
            <a:endParaRPr lang="en-US" dirty="0"/>
          </a:p>
          <a:p>
            <a:r>
              <a:rPr lang="en-US" dirty="0"/>
              <a:t>Facial recognition technology threatens our ability to be obscure</a:t>
            </a:r>
          </a:p>
          <a:p>
            <a:pPr lvl="1"/>
            <a:r>
              <a:rPr lang="en-US" dirty="0"/>
              <a:t>Free from embarrassment</a:t>
            </a:r>
          </a:p>
          <a:p>
            <a:pPr lvl="1"/>
            <a:r>
              <a:rPr lang="en-US" dirty="0"/>
              <a:t>Free to play appropriate roles</a:t>
            </a:r>
          </a:p>
          <a:p>
            <a:pPr lvl="1"/>
            <a:r>
              <a:rPr lang="en-US" dirty="0"/>
              <a:t>Free to try unconventional things</a:t>
            </a:r>
          </a:p>
          <a:p>
            <a:pPr lvl="1"/>
            <a:r>
              <a:rPr lang="en-US" dirty="0"/>
              <a:t>Free to </a:t>
            </a:r>
            <a:r>
              <a:rPr lang="en-US"/>
              <a:t>take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77BE-A70B-4B21-8AB8-55A3BAD9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Remaining Questions re Social Media </a:t>
            </a:r>
            <a:r>
              <a:rPr lang="en-US"/>
              <a:t>and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D6EA-3C91-4B64-8B86-086C2521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political parties – they’ll go away like record labels – Mike College</a:t>
            </a:r>
          </a:p>
          <a:p>
            <a:endParaRPr lang="en-US" dirty="0"/>
          </a:p>
          <a:p>
            <a:r>
              <a:rPr lang="en-US" dirty="0"/>
              <a:t>What makes a </a:t>
            </a:r>
            <a:r>
              <a:rPr lang="en-US"/>
              <a:t>good media clip?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field of policy studies is the systematic search for answers to five essential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050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problems does government pay attention to and why?</a:t>
            </a:r>
          </a:p>
          <a:p>
            <a:r>
              <a:rPr lang="en-US" dirty="0"/>
              <a:t>What government response represents the most effective response to those problems and why?</a:t>
            </a:r>
          </a:p>
          <a:p>
            <a:r>
              <a:rPr lang="en-US" dirty="0"/>
              <a:t>How are solutions chosen?</a:t>
            </a:r>
          </a:p>
          <a:p>
            <a:r>
              <a:rPr lang="en-US" dirty="0"/>
              <a:t>How are those solutions translated into action?</a:t>
            </a:r>
          </a:p>
          <a:p>
            <a:r>
              <a:rPr lang="en-US" dirty="0"/>
              <a:t>What are the impacts?</a:t>
            </a:r>
          </a:p>
        </p:txBody>
      </p:sp>
    </p:spTree>
    <p:extLst>
      <p:ext uri="{BB962C8B-B14F-4D97-AF65-F5344CB8AC3E}">
        <p14:creationId xmlns:p14="http://schemas.microsoft.com/office/powerpoint/2010/main" val="235481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answers to the five questions 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Policy Process a tool?</a:t>
            </a:r>
          </a:p>
          <a:p>
            <a:pPr lvl="1"/>
            <a:r>
              <a:rPr lang="en-US" dirty="0"/>
              <a:t>Figure out the best tool for the circumstance</a:t>
            </a:r>
          </a:p>
          <a:p>
            <a:pPr lvl="1"/>
            <a:r>
              <a:rPr lang="en-US" dirty="0"/>
              <a:t>Implement the solution</a:t>
            </a:r>
          </a:p>
          <a:p>
            <a:pPr lvl="1"/>
            <a:r>
              <a:rPr lang="en-US" dirty="0"/>
              <a:t>Monitor for compliance and alter approach as necessary</a:t>
            </a:r>
          </a:p>
          <a:p>
            <a:r>
              <a:rPr lang="en-US" dirty="0"/>
              <a:t>Or is it a game?</a:t>
            </a:r>
          </a:p>
          <a:p>
            <a:pPr lvl="1"/>
            <a:r>
              <a:rPr lang="en-US" dirty="0"/>
              <a:t>Then need to know the rules of the game</a:t>
            </a:r>
          </a:p>
          <a:p>
            <a:pPr lvl="1"/>
            <a:r>
              <a:rPr lang="en-US" dirty="0"/>
              <a:t>Expect the created instrumental category to be challenged</a:t>
            </a:r>
          </a:p>
          <a:p>
            <a:pPr lvl="1"/>
            <a:r>
              <a:rPr lang="en-US" dirty="0"/>
              <a:t>Strategically think about moves and counter moves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0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325F-5422-4779-9EFF-D83E5A98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problems does government pay attention to and why?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C864-1221-4C85-A54E-7E2C0045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tool</a:t>
            </a:r>
          </a:p>
          <a:p>
            <a:pPr lvl="1"/>
            <a:r>
              <a:rPr lang="en-US" dirty="0"/>
              <a:t>Focusing events</a:t>
            </a:r>
          </a:p>
          <a:p>
            <a:pPr lvl="1"/>
            <a:r>
              <a:rPr lang="en-US" dirty="0"/>
              <a:t>Punctuated Equilibrium</a:t>
            </a:r>
          </a:p>
          <a:p>
            <a:pPr lvl="1"/>
            <a:r>
              <a:rPr lang="en-US" dirty="0"/>
              <a:t>Policy Subsystems and Policy Entrepreneurs</a:t>
            </a:r>
          </a:p>
          <a:p>
            <a:r>
              <a:rPr lang="en-US" dirty="0"/>
              <a:t>If a game</a:t>
            </a:r>
          </a:p>
          <a:p>
            <a:pPr lvl="1"/>
            <a:r>
              <a:rPr lang="en-US" dirty="0"/>
              <a:t>Politicians create preferences</a:t>
            </a:r>
          </a:p>
          <a:p>
            <a:pPr lvl="1"/>
            <a:r>
              <a:rPr lang="en-US" dirty="0"/>
              <a:t>Present the preferences as reflection of what constituents want</a:t>
            </a:r>
          </a:p>
          <a:p>
            <a:pPr lvl="1"/>
            <a:r>
              <a:rPr lang="en-US" dirty="0"/>
              <a:t>Profess to represent constituents in pushing for agenda status   </a:t>
            </a:r>
          </a:p>
        </p:txBody>
      </p:sp>
    </p:spTree>
    <p:extLst>
      <p:ext uri="{BB962C8B-B14F-4D97-AF65-F5344CB8AC3E}">
        <p14:creationId xmlns:p14="http://schemas.microsoft.com/office/powerpoint/2010/main" val="408127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1FA-DDA5-4071-82CA-FD58842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government response represents the most effective response to those problems and why?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37E9-D338-4E22-BEFC-B1F492F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 tool: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maximization</a:t>
            </a:r>
          </a:p>
          <a:p>
            <a:pPr lvl="1"/>
            <a:r>
              <a:rPr lang="en-US" dirty="0"/>
              <a:t>Guard against planning fallacy – over optimism by reference class forecasting</a:t>
            </a:r>
          </a:p>
          <a:p>
            <a:r>
              <a:rPr lang="en-US" dirty="0"/>
              <a:t>If a game:</a:t>
            </a:r>
          </a:p>
          <a:p>
            <a:pPr lvl="1"/>
            <a:r>
              <a:rPr lang="en-US" dirty="0"/>
              <a:t>What response will gain the most support</a:t>
            </a:r>
          </a:p>
          <a:p>
            <a:pPr lvl="1"/>
            <a:r>
              <a:rPr lang="en-US" dirty="0"/>
              <a:t>What response will give the appearance that the problem is being solved</a:t>
            </a:r>
          </a:p>
          <a:p>
            <a:pPr lvl="1"/>
            <a:r>
              <a:rPr lang="en-US" dirty="0"/>
              <a:t>What maximizes the reputation of the policy leader</a:t>
            </a:r>
          </a:p>
        </p:txBody>
      </p:sp>
    </p:spTree>
    <p:extLst>
      <p:ext uri="{BB962C8B-B14F-4D97-AF65-F5344CB8AC3E}">
        <p14:creationId xmlns:p14="http://schemas.microsoft.com/office/powerpoint/2010/main" val="321760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7C6E-F169-4388-A8A4-58B288C3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solutions chosen (Policy in Intention)?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B59D-FE4D-460A-AF2F-EFA4961A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 tool:</a:t>
            </a:r>
          </a:p>
          <a:p>
            <a:pPr lvl="1"/>
            <a:r>
              <a:rPr lang="en-US" dirty="0"/>
              <a:t>Weighing and comparing all possible alternatives as to cost, outcome, acceptance</a:t>
            </a:r>
          </a:p>
          <a:p>
            <a:pPr lvl="1"/>
            <a:r>
              <a:rPr lang="en-US" dirty="0"/>
              <a:t>Assessing how the policy matches with current knowledge of the situation </a:t>
            </a:r>
          </a:p>
          <a:p>
            <a:pPr lvl="1"/>
            <a:r>
              <a:rPr lang="en-US" dirty="0"/>
              <a:t>Bounded rationality – what’s worked most effectively in the past with a similar problem?</a:t>
            </a:r>
          </a:p>
          <a:p>
            <a:r>
              <a:rPr lang="en-US" dirty="0"/>
              <a:t>If a game:</a:t>
            </a:r>
          </a:p>
          <a:p>
            <a:pPr lvl="1"/>
            <a:r>
              <a:rPr lang="en-US" dirty="0"/>
              <a:t>What mobilizes people so broader ideological goals are met</a:t>
            </a:r>
          </a:p>
          <a:p>
            <a:pPr lvl="1"/>
            <a:r>
              <a:rPr lang="en-US" dirty="0"/>
              <a:t>What creates sustained involvement </a:t>
            </a:r>
          </a:p>
          <a:p>
            <a:pPr lvl="1"/>
            <a:r>
              <a:rPr lang="en-US" dirty="0"/>
              <a:t>What allows the macro political institution to appear competent and in control </a:t>
            </a:r>
          </a:p>
        </p:txBody>
      </p:sp>
    </p:spTree>
    <p:extLst>
      <p:ext uri="{BB962C8B-B14F-4D97-AF65-F5344CB8AC3E}">
        <p14:creationId xmlns:p14="http://schemas.microsoft.com/office/powerpoint/2010/main" val="20455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1B02-2C48-4BBB-9448-D60588DB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those solutions translated into action? (Policy in Implementation)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07B6-5819-4BCD-80E7-FF1CC4F6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tool:</a:t>
            </a:r>
          </a:p>
          <a:p>
            <a:pPr lvl="1"/>
            <a:r>
              <a:rPr lang="en-US" dirty="0"/>
              <a:t>Follow the appropriate protocol</a:t>
            </a:r>
          </a:p>
          <a:p>
            <a:pPr lvl="1"/>
            <a:r>
              <a:rPr lang="en-US" dirty="0"/>
              <a:t>Accurately document actions (record keeping)</a:t>
            </a:r>
          </a:p>
          <a:p>
            <a:pPr lvl="1"/>
            <a:endParaRPr lang="en-US" dirty="0"/>
          </a:p>
          <a:p>
            <a:r>
              <a:rPr lang="en-US" dirty="0"/>
              <a:t>If a game:</a:t>
            </a:r>
          </a:p>
          <a:p>
            <a:pPr lvl="1"/>
            <a:r>
              <a:rPr lang="en-US" dirty="0"/>
              <a:t>Street level bureaucratic discretion</a:t>
            </a:r>
          </a:p>
          <a:p>
            <a:pPr lvl="1"/>
            <a:r>
              <a:rPr lang="en-US" dirty="0"/>
              <a:t>Lesson as far as possible the need to alter SOPs</a:t>
            </a:r>
          </a:p>
          <a:p>
            <a:pPr lvl="1"/>
            <a:r>
              <a:rPr lang="en-US" dirty="0"/>
              <a:t>Expand resources for organization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9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6B5F-8876-4396-95E7-BC90408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impacts?</a:t>
            </a:r>
            <a:br>
              <a:rPr lang="en-US" dirty="0"/>
            </a:br>
            <a:r>
              <a:rPr lang="en-US" dirty="0"/>
              <a:t>(Policy in Experience)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D5D-5215-469A-82B1-1A0861A5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tool:</a:t>
            </a:r>
          </a:p>
          <a:p>
            <a:pPr lvl="1"/>
            <a:r>
              <a:rPr lang="en-US" dirty="0"/>
              <a:t>Outcome evaluation</a:t>
            </a:r>
          </a:p>
          <a:p>
            <a:pPr lvl="1"/>
            <a:r>
              <a:rPr lang="en-US" dirty="0"/>
              <a:t>Organizational learning</a:t>
            </a:r>
          </a:p>
          <a:p>
            <a:pPr lvl="1"/>
            <a:r>
              <a:rPr lang="en-US" dirty="0"/>
              <a:t>Resource assessment for sustainability</a:t>
            </a:r>
          </a:p>
          <a:p>
            <a:pPr lvl="1"/>
            <a:endParaRPr lang="en-US" dirty="0"/>
          </a:p>
          <a:p>
            <a:r>
              <a:rPr lang="en-US" dirty="0"/>
              <a:t>If a game:</a:t>
            </a:r>
          </a:p>
          <a:p>
            <a:pPr lvl="1"/>
            <a:r>
              <a:rPr lang="en-US" dirty="0"/>
              <a:t>Evaluative creative writing</a:t>
            </a:r>
          </a:p>
          <a:p>
            <a:pPr lvl="1"/>
            <a:r>
              <a:rPr lang="en-US" dirty="0"/>
              <a:t>Organizational expansion</a:t>
            </a:r>
          </a:p>
          <a:p>
            <a:pPr lvl="1"/>
            <a:r>
              <a:rPr lang="en-US" dirty="0"/>
              <a:t>Recognition of unintended impacts on constituents  </a:t>
            </a:r>
          </a:p>
        </p:txBody>
      </p:sp>
    </p:spTree>
    <p:extLst>
      <p:ext uri="{BB962C8B-B14F-4D97-AF65-F5344CB8AC3E}">
        <p14:creationId xmlns:p14="http://schemas.microsoft.com/office/powerpoint/2010/main" val="140326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B3D5-B27D-4AE2-9280-DE346CB0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Ideology and Ignorance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Ideology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EB8D-D587-4ECE-A91F-A327D325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4201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it turns out that distinctions like </a:t>
            </a:r>
          </a:p>
          <a:p>
            <a:pPr lvl="1"/>
            <a:r>
              <a:rPr lang="en-US" dirty="0"/>
              <a:t>Mind/body</a:t>
            </a:r>
          </a:p>
          <a:p>
            <a:pPr lvl="1"/>
            <a:r>
              <a:rPr lang="en-US" dirty="0"/>
              <a:t>Rational/emotional</a:t>
            </a:r>
          </a:p>
          <a:p>
            <a:pPr lvl="1"/>
            <a:r>
              <a:rPr lang="en-US" dirty="0"/>
              <a:t>War/peace</a:t>
            </a:r>
          </a:p>
          <a:p>
            <a:r>
              <a:rPr lang="en-US" dirty="0"/>
              <a:t>Are false dichotomies</a:t>
            </a:r>
          </a:p>
          <a:p>
            <a:r>
              <a:rPr lang="en-US" dirty="0"/>
              <a:t>Emotional rationality</a:t>
            </a:r>
          </a:p>
          <a:p>
            <a:r>
              <a:rPr lang="en-US" dirty="0"/>
              <a:t>Recognizing this leads to a healthy skepticism of expertise </a:t>
            </a:r>
          </a:p>
          <a:p>
            <a:r>
              <a:rPr lang="en-US" dirty="0"/>
              <a:t>Carried too far however, and the war/peace distinction disappears</a:t>
            </a:r>
          </a:p>
        </p:txBody>
      </p:sp>
    </p:spTree>
    <p:extLst>
      <p:ext uri="{BB962C8B-B14F-4D97-AF65-F5344CB8AC3E}">
        <p14:creationId xmlns:p14="http://schemas.microsoft.com/office/powerpoint/2010/main" val="182131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769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Wrapping It Up</vt:lpstr>
      <vt:lpstr>The field of policy studies is the systematic search for answers to five essential questions</vt:lpstr>
      <vt:lpstr>The answers to the five questions vary</vt:lpstr>
      <vt:lpstr>What problems does government pay attention to and why? </vt:lpstr>
      <vt:lpstr>What government response represents the most effective response to those problems and why? </vt:lpstr>
      <vt:lpstr>How are solutions chosen (Policy in Intention)? </vt:lpstr>
      <vt:lpstr>How are those solutions translated into action? (Policy in Implementation) </vt:lpstr>
      <vt:lpstr>What are the impacts? (Policy in Experience) </vt:lpstr>
      <vt:lpstr>Ideology and Ignorance vs Ideology and Information</vt:lpstr>
      <vt:lpstr>What Ideology/Ignorance leads to</vt:lpstr>
      <vt:lpstr>Social Media  </vt:lpstr>
      <vt:lpstr>Third Places</vt:lpstr>
      <vt:lpstr>A third places between public and private</vt:lpstr>
      <vt:lpstr>Space</vt:lpstr>
      <vt:lpstr>Time</vt:lpstr>
      <vt:lpstr>Cognitive limitations</vt:lpstr>
      <vt:lpstr>Remaining Questions re Social Media and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It Up</dc:title>
  <dc:creator>James Gilsinan [Political Science]</dc:creator>
  <cp:lastModifiedBy>James Gislsinan</cp:lastModifiedBy>
  <cp:revision>15</cp:revision>
  <dcterms:created xsi:type="dcterms:W3CDTF">2019-04-17T15:12:16Z</dcterms:created>
  <dcterms:modified xsi:type="dcterms:W3CDTF">2019-04-22T19:28:06Z</dcterms:modified>
</cp:coreProperties>
</file>