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0" r:id="rId4"/>
    <p:sldId id="286" r:id="rId5"/>
    <p:sldId id="271" r:id="rId6"/>
    <p:sldId id="272" r:id="rId7"/>
    <p:sldId id="274" r:id="rId8"/>
    <p:sldId id="278" r:id="rId9"/>
    <p:sldId id="275" r:id="rId10"/>
    <p:sldId id="276" r:id="rId11"/>
    <p:sldId id="277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F2A6C-CA16-4C25-8637-60F86B74D01D}" v="2" dt="2019-02-18T21:04:17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Gislsinan" userId="32f47de1724c8ca4" providerId="LiveId" clId="{BCCF2A6C-CA16-4C25-8637-60F86B74D01D}"/>
    <pc:docChg chg="modSld">
      <pc:chgData name="James Gislsinan" userId="32f47de1724c8ca4" providerId="LiveId" clId="{BCCF2A6C-CA16-4C25-8637-60F86B74D01D}" dt="2019-02-18T21:04:52.795" v="20" actId="20577"/>
      <pc:docMkLst>
        <pc:docMk/>
      </pc:docMkLst>
      <pc:sldChg chg="modSp">
        <pc:chgData name="James Gislsinan" userId="32f47de1724c8ca4" providerId="LiveId" clId="{BCCF2A6C-CA16-4C25-8637-60F86B74D01D}" dt="2019-02-18T21:04:52.795" v="20" actId="20577"/>
        <pc:sldMkLst>
          <pc:docMk/>
          <pc:sldMk cId="778451331" sldId="281"/>
        </pc:sldMkLst>
        <pc:spChg chg="mod">
          <ac:chgData name="James Gislsinan" userId="32f47de1724c8ca4" providerId="LiveId" clId="{BCCF2A6C-CA16-4C25-8637-60F86B74D01D}" dt="2019-02-18T21:04:52.795" v="20" actId="20577"/>
          <ac:spMkLst>
            <pc:docMk/>
            <pc:sldMk cId="778451331" sldId="281"/>
            <ac:spMk id="30723" creationId="{1C7CEB1D-DE6C-4EA1-9523-D695F6ADAA2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3189.33325" units="1/in"/>
          <inkml:channelProperty channel="Y" name="resolution" value="2669.68335" units="1/in"/>
          <inkml:channelProperty channel="F" name="resolution" value="INF" units="1/dev"/>
        </inkml:channelProperties>
      </inkml:inkSource>
      <inkml:timestamp xml:id="ts0" timeString="2013-06-04T23:39:57.9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223 225 29,'0'0'37,"11"-24"2,-15 9-2,4 15-25,-22-23-4,11 28 0,-10 7-2,2 15-2,-7 4 1,5 12-2,-4-1 1,8 3-1,-4-4 1,6 0-2,1-12 1,6-3-1,2-13 1,6-13-1,-5 11 1,5-11-1,0 0 1,4-17-2,2-1 1,1-5-1,3-4 0,3-2 0,1-1 0,2 1-1,-2 1 1,1 6-1,-3 4 1,-1 7-1,-4 1 0,-7 10 1,0 0-1,11-9 0,-11 9-1,0 0 1,0 0-1,6-15 0,2 4-1,2-7 0,10 1 0,1-7-2,10 6-2,0-11-3,18 18-16,-6-12-19,8 2 3,-7-10-2,0-9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5C62-118B-4F84-AAD8-043BE8587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8F9A8-0E31-4ACC-8721-AED9862A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865E-BD83-4BC0-B8D6-8F6821F9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39657-DECF-4A98-B3A1-EE82133E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1A68-83B3-400D-AD48-46089952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5487-C84D-441E-B0A0-4493C7E3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BB836-5D37-495A-8142-1AB9498D3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2B16-9F14-4A8E-B758-10A81264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46D5-B4F7-48B2-9AC9-B23ED60C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7D72-2643-46E3-AF65-3D77109F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194D8-4F93-49D2-B1B1-665D72D5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C794A-07A8-4BAC-AD13-96F18589F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EAEB-50E7-4939-99D1-DEF9D95D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1FDE-A302-45A2-900C-6D45FF13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A4F0-E95E-4AE9-A6DA-D1CE58CD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0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5CDE-7B88-42F4-8510-F792CAEE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9D29-1915-4A67-995C-0A35B7D9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2856-180B-42B4-9525-550C038B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49309-1E63-4CBE-8D04-F3B7A275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61C6-B504-46CA-801F-2CA5C27C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6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21B6-08B8-4652-AEBA-094A8C7C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7F1A-4B07-4787-B981-3CF3C541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D7EB-2A4D-4446-B97D-F862B8D1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E8096-5161-4A7E-83A8-1D824E81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B2AC-F380-4D61-8FB4-8E84AF39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8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3AA9-54A5-4BE4-AEB1-C5B0DF66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5815-C36D-4A72-B598-FDE2982F0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4139-007A-49E8-9D7E-534CC141B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78936-D314-48A2-817E-47852453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9627B-FD7C-49CA-867C-95603D0C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A7314-1FB0-4603-A469-63B247F3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26A0-30E4-44A9-AC4A-5FF9C734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8B20-C5B5-4FE3-941A-98EA0295F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A34B8-5969-4368-93B7-50A2120C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DB51F-6029-4FC8-BAD9-B733E1802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7F538-E872-4C80-9799-8B44607C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91A95-7977-48AD-841F-F8108DB3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7B242-A1F8-4703-B8DD-65DC7DC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E1580-E7FB-4C17-8F44-D9959EFB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978A-5EBF-443A-A528-AB06BF4E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26C07-6091-45F2-B795-9363726E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0C235-3483-4008-BCD8-BEFC3444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2BEF3-1525-4035-806C-C7F8AB9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8ABB9-3DFB-4CE2-BD6D-89A5A00E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AC91-7506-4BF5-AEC6-F79132C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325B2-4D10-48DB-904F-17912881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B5A2-7D80-4CFC-AA21-78829F25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EB50-5B38-43E9-8EF5-90DE7EC8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4419-D731-45DF-9CE9-5DCA94335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C7E05-5898-4EB8-A837-FF6B52DC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DC60-A41F-48A6-B206-D4EC241D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A967-9B13-4F73-8CFD-CC67D3C8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8B26-E95A-4A64-ACDA-FF237F9E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814F3-50F5-4EB5-B721-D977EADAE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5CB6B-5A99-48E4-845F-31AF03C5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FA969-EEAB-4BD3-A1AA-D6D832A3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B62DF-8F35-4836-9417-93DA2F8C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7AE0C-A0FA-4786-B238-49689528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CBD57-F25E-4B19-95A4-AB5FEDA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F9651-2A34-4736-8827-1AD7498C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C03F-995F-48ED-A89B-02F9EE528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EB6E-903D-459F-B48F-B11FFFE9094C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0A93-245A-4253-BF05-C4991581E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603C-3277-4CEA-8BF3-71849C0A7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9584-17D1-4F5C-B8E5-B99CADCD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.com/video-clips/j0rtt7/the-daily-show-with-jon-stewart-crisis-in-dairyland---for-richer-and-poorer---teachers-and-wall-stre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meworksinstitut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tifact.com/truth-o-meter/statements/2010/oct/30/barack-obama/president-barack-obama-claims-mitch-mcconnell-says/" TargetMode="External"/><Relationship Id="rId2" Type="http://schemas.openxmlformats.org/officeDocument/2006/relationships/hyperlink" Target="http://www.mediaite.com/tv/the-context-behind-nancy-pelosis-famous-we-have-to-pass-the-bill-quot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://www.youtube.com/watch?v=NhmpsUMdTH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vparty.com/vaultcomcig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22EB-394F-46CC-A390-0CDB89E77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Elements Of Framing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699CB-4ADD-48E6-9B32-7FF4158C5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07B4D7-04AE-4099-9298-6C1DAC0DB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Metaphors and Simplifying Models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974F054-3097-4165-B772-5FAC8AA76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 random information to myths, ideologies and stereotypes</a:t>
            </a:r>
          </a:p>
          <a:p>
            <a:pPr lvl="1" eaLnBrk="1" hangingPunct="1"/>
            <a:r>
              <a:rPr lang="en-US" altLang="en-US"/>
              <a:t>Hole in the ozone layer</a:t>
            </a:r>
          </a:p>
          <a:p>
            <a:pPr eaLnBrk="1" hangingPunct="1"/>
            <a:r>
              <a:rPr lang="en-US" altLang="en-US"/>
              <a:t>Lakoff and Grady – Children as precious objects</a:t>
            </a:r>
          </a:p>
          <a:p>
            <a:pPr eaLnBrk="1" hangingPunct="1"/>
            <a:r>
              <a:rPr lang="en-US" altLang="en-US"/>
              <a:t>Need to examine carefully the entailments of metaphors  </a:t>
            </a:r>
          </a:p>
        </p:txBody>
      </p:sp>
    </p:spTree>
    <p:extLst>
      <p:ext uri="{BB962C8B-B14F-4D97-AF65-F5344CB8AC3E}">
        <p14:creationId xmlns:p14="http://schemas.microsoft.com/office/powerpoint/2010/main" val="32041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91DEB2C-0F7C-46B6-BA8D-4237356B2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Tone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E9583D1-3BD4-40E2-BA38-CB42BD017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 and forth between rhetorical mode and reasonable mode</a:t>
            </a:r>
          </a:p>
          <a:p>
            <a:pPr eaLnBrk="1" hangingPunct="1"/>
            <a:r>
              <a:rPr lang="en-US" altLang="en-US"/>
              <a:t>Rhetorical modes polarizes</a:t>
            </a:r>
          </a:p>
          <a:p>
            <a:pPr eaLnBrk="1" hangingPunct="1"/>
            <a:r>
              <a:rPr lang="en-US" altLang="en-US"/>
              <a:t>Reasonable mode opens to problem solving</a:t>
            </a:r>
          </a:p>
          <a:p>
            <a:pPr eaLnBrk="1" hangingPunct="1"/>
            <a:r>
              <a:rPr lang="en-US" altLang="en-US"/>
              <a:t>Use level one value to avoid partisan cue  </a:t>
            </a:r>
          </a:p>
        </p:txBody>
      </p:sp>
    </p:spTree>
    <p:extLst>
      <p:ext uri="{BB962C8B-B14F-4D97-AF65-F5344CB8AC3E}">
        <p14:creationId xmlns:p14="http://schemas.microsoft.com/office/powerpoint/2010/main" val="317259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8EE8-466B-41C8-AF0E-2217EA9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adoption of a decision frame is an ethically significant act!!!  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CB4FCE5-AFFC-40B2-982C-BDBB5533F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Professors Daniel Kahneman and Amos Tversky wrote that in 1981, based on their experiments that showed even demonstrably false or irrelevant information can influence judgments which in turn influence decisions.</a:t>
            </a:r>
          </a:p>
          <a:p>
            <a:r>
              <a:rPr lang="en-US" altLang="en-US"/>
              <a:t>Back to those pesky neural pathways</a:t>
            </a:r>
          </a:p>
        </p:txBody>
      </p:sp>
    </p:spTree>
    <p:extLst>
      <p:ext uri="{BB962C8B-B14F-4D97-AF65-F5344CB8AC3E}">
        <p14:creationId xmlns:p14="http://schemas.microsoft.com/office/powerpoint/2010/main" val="47660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042FEF3-44BE-4EEA-A27D-C04068812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Pathways to </a:t>
            </a:r>
            <a:br>
              <a:rPr lang="en-US" altLang="en-US"/>
            </a:br>
            <a:r>
              <a:rPr lang="en-US" altLang="en-US"/>
              <a:t>Subtraction and Emotion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B2C1-0204-47A6-91A1-F281D7B5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For the chronically late, why does setting a time piece 10 or 15 minutes ahead work?</a:t>
            </a:r>
          </a:p>
          <a:p>
            <a:pPr lvl="1">
              <a:defRPr/>
            </a:pPr>
            <a:r>
              <a:rPr lang="en-US" dirty="0"/>
              <a:t>Can they still give you the correct time?</a:t>
            </a:r>
          </a:p>
          <a:p>
            <a:pPr lvl="2">
              <a:defRPr/>
            </a:pPr>
            <a:r>
              <a:rPr lang="en-US" dirty="0"/>
              <a:t>If so then the false time has no effect</a:t>
            </a:r>
          </a:p>
          <a:p>
            <a:pPr lvl="1">
              <a:defRPr/>
            </a:pPr>
            <a:r>
              <a:rPr lang="en-US" dirty="0"/>
              <a:t>Except, looking at the time on the time piece also produces anxiety</a:t>
            </a:r>
          </a:p>
          <a:p>
            <a:pPr lvl="2">
              <a:defRPr/>
            </a:pPr>
            <a:r>
              <a:rPr lang="en-US" dirty="0"/>
              <a:t>The anxiety is why the practice works and the false information has an effect even though we know its false </a:t>
            </a:r>
          </a:p>
          <a:p>
            <a:pPr>
              <a:defRPr/>
            </a:pPr>
            <a:r>
              <a:rPr lang="en-US" dirty="0"/>
              <a:t>The pathways to subtraction and to emotion produce different results</a:t>
            </a:r>
          </a:p>
          <a:p>
            <a:pPr lvl="3">
              <a:defRPr/>
            </a:pPr>
            <a:r>
              <a:rPr lang="en-US" dirty="0"/>
              <a:t>(Robert H. Frank, NY Times, 5/30/10, p Bu 5)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8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03B1A2C-27B8-4791-A7BA-531BE56E5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Ethics of False Framing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C7CEB1D-DE6C-4EA1-9523-D695F6ADAA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Shifting the terms of public debate away from relevant and important issues</a:t>
            </a:r>
          </a:p>
          <a:p>
            <a:pPr lvl="1"/>
            <a:r>
              <a:rPr lang="en-US" altLang="en-US" dirty="0"/>
              <a:t>Death panels</a:t>
            </a:r>
          </a:p>
          <a:p>
            <a:pPr lvl="1"/>
            <a:r>
              <a:rPr lang="en-US" altLang="en-US" dirty="0"/>
              <a:t>Government take over</a:t>
            </a:r>
          </a:p>
          <a:p>
            <a:r>
              <a:rPr lang="en-US" altLang="en-US" dirty="0"/>
              <a:t>Methods to keep framing honest</a:t>
            </a:r>
          </a:p>
          <a:p>
            <a:pPr lvl="1"/>
            <a:r>
              <a:rPr lang="en-US" altLang="en-US" dirty="0"/>
              <a:t>John Stewart and Ridicule</a:t>
            </a:r>
          </a:p>
          <a:p>
            <a:pPr lvl="2"/>
            <a:r>
              <a:rPr lang="en-US" altLang="en-US" dirty="0">
                <a:hlinkClick r:id="rId2"/>
              </a:rPr>
              <a:t>http://www.cc.com/video-clips/j0rtt7/the-daily-show-with-jon-stewart-crisis-in-dairyland---for-richer-and-poorer---teachers-and-wall-street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/>
              <a:t>Unfortunately a </a:t>
            </a:r>
            <a:r>
              <a:rPr lang="en-US" altLang="en-US" dirty="0"/>
              <a:t>segmented audience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45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9729A93-3E68-4027-B5B5-4B2B03B6B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elements of Framing</a:t>
            </a:r>
            <a:br>
              <a:rPr lang="en-US" altLang="en-US" sz="4000"/>
            </a:br>
            <a:r>
              <a:rPr lang="en-US" altLang="en-US" sz="4000"/>
              <a:t> </a:t>
            </a:r>
            <a:r>
              <a:rPr lang="en-US" altLang="en-US" sz="4000">
                <a:hlinkClick r:id="rId2"/>
              </a:rPr>
              <a:t>www.FrameWorksInstitute.org</a:t>
            </a:r>
            <a:r>
              <a:rPr lang="en-US" altLang="en-US" sz="4000"/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4942D42-A4ED-4D32-AD08-10C001BCA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</a:t>
            </a:r>
          </a:p>
          <a:p>
            <a:pPr eaLnBrk="1" hangingPunct="1"/>
            <a:r>
              <a:rPr lang="en-US" altLang="en-US"/>
              <a:t>Numbers</a:t>
            </a:r>
          </a:p>
          <a:p>
            <a:pPr eaLnBrk="1" hangingPunct="1"/>
            <a:r>
              <a:rPr lang="en-US" altLang="en-US"/>
              <a:t>Messengers</a:t>
            </a:r>
          </a:p>
          <a:p>
            <a:pPr eaLnBrk="1" hangingPunct="1"/>
            <a:r>
              <a:rPr lang="en-US" altLang="en-US"/>
              <a:t>Visuals</a:t>
            </a:r>
          </a:p>
          <a:p>
            <a:pPr eaLnBrk="1" hangingPunct="1"/>
            <a:r>
              <a:rPr lang="en-US" altLang="en-US"/>
              <a:t>Metaphors and Simplifying Models</a:t>
            </a:r>
          </a:p>
          <a:p>
            <a:pPr eaLnBrk="1" hangingPunct="1"/>
            <a:r>
              <a:rPr lang="en-US" altLang="en-US"/>
              <a:t>Tone</a:t>
            </a:r>
          </a:p>
        </p:txBody>
      </p:sp>
    </p:spTree>
    <p:extLst>
      <p:ext uri="{BB962C8B-B14F-4D97-AF65-F5344CB8AC3E}">
        <p14:creationId xmlns:p14="http://schemas.microsoft.com/office/powerpoint/2010/main" val="72617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98A6D6C-B1B8-4106-BA6C-7E9784318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relationship of frame to context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17D5167-C245-419D-BFB3-02E482C73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 we’ve seen the hippocampus is where new facts and context/source are stored</a:t>
            </a:r>
          </a:p>
          <a:p>
            <a:pPr eaLnBrk="1" hangingPunct="1"/>
            <a:r>
              <a:rPr lang="en-US" altLang="en-US"/>
              <a:t>Each time we recall the fact the brain rewrites it</a:t>
            </a:r>
          </a:p>
          <a:p>
            <a:pPr eaLnBrk="1" hangingPunct="1"/>
            <a:r>
              <a:rPr lang="en-US" altLang="en-US"/>
              <a:t>The reprocessing eventually moves the item to the cerebral cortex</a:t>
            </a:r>
          </a:p>
          <a:p>
            <a:pPr eaLnBrk="1" hangingPunct="1"/>
            <a:r>
              <a:rPr lang="en-US" altLang="en-US"/>
              <a:t>Causing Source Amnesia  </a:t>
            </a:r>
          </a:p>
          <a:p>
            <a:pPr eaLnBrk="1" hangingPunct="1"/>
            <a:r>
              <a:rPr lang="en-US" altLang="en-US"/>
              <a:t> Context is lost    </a:t>
            </a:r>
          </a:p>
        </p:txBody>
      </p:sp>
    </p:spTree>
    <p:extLst>
      <p:ext uri="{BB962C8B-B14F-4D97-AF65-F5344CB8AC3E}">
        <p14:creationId xmlns:p14="http://schemas.microsoft.com/office/powerpoint/2010/main" val="34317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22BCFFC-B3A4-4458-8B38-0A587166A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Media Manipulation of context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99C4ED5-D352-4838-83EE-94DAB037E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hlinkClick r:id="rId2"/>
              </a:rPr>
              <a:t>http://www.mediaite.com/tv/the-context-behind-nancy-pelosis-famous-we-have-to-pass-the-bill-quote/</a:t>
            </a:r>
            <a:endParaRPr lang="en-US" altLang="en-US"/>
          </a:p>
          <a:p>
            <a:r>
              <a:rPr lang="en-US" altLang="en-US">
                <a:hlinkClick r:id="rId3"/>
              </a:rPr>
              <a:t>http://www.politifact.com/truth-o-meter/statements/2010/oct/30/barack-obama/president-barack-obama-claims-mitch-mcconnell-says/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65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373AAF-9959-4E48-8C99-EDD8601A7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“The War on Terror”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73B9CC0-23F4-4ADB-BA83-8F5AE592A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Invasion of Iraq necessary – link to 9/11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Link current data and messages to long term trends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front on the war on terror is Iraq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Interpret the data: tell the public what is at stake and what it means to neglect this problem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WMDs, Nuclear weapons development, Al Quida training camps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Define the problem so that the dots are connected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Community needs to address the problem not just individuals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Our way of life is at stake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Connect issues to root causes, conditions, and trends with which people are familiar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War on terror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Assign Responsibility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Sadam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Present a solution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/>
              <a:t>Take him out </a:t>
            </a:r>
          </a:p>
        </p:txBody>
      </p:sp>
    </p:spTree>
    <p:extLst>
      <p:ext uri="{BB962C8B-B14F-4D97-AF65-F5344CB8AC3E}">
        <p14:creationId xmlns:p14="http://schemas.microsoft.com/office/powerpoint/2010/main" val="193378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6DCC6F0-1E0B-4F18-847B-DA31E693C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CCA313C-D7DF-4877-8CCB-99163154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facts don’t fit the frame, it’s the frame that’s kept and the facts lose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Raw numbers seldom provide meaning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need to use “social math” – making large numbers comprehensible and compelling by placing them in a social context that provides meaning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Iraq has cost $3 trillion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Twice as much as World War I and 10 times more than the Persian Gulf War   </a:t>
            </a:r>
          </a:p>
        </p:txBody>
      </p:sp>
    </p:spTree>
    <p:extLst>
      <p:ext uri="{BB962C8B-B14F-4D97-AF65-F5344CB8AC3E}">
        <p14:creationId xmlns:p14="http://schemas.microsoft.com/office/powerpoint/2010/main" val="375358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DE11B3D-FB08-46DE-BD88-D30BE3575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Messengers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88C21E9-54E4-4F16-96C9-17CE1AA03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Messengers are more effective if not seen as advocates</a:t>
            </a:r>
          </a:p>
          <a:p>
            <a:pPr eaLnBrk="1" hangingPunct="1"/>
            <a:r>
              <a:rPr lang="en-US" altLang="en-US"/>
              <a:t>Unlikely allies can prompt public reconsideration of an issue or recommendation (Revs. Al Sharpton and Pat Robertson) </a:t>
            </a:r>
          </a:p>
          <a:p>
            <a:pPr eaLnBrk="1" hangingPunct="1"/>
            <a:r>
              <a:rPr lang="en-US" altLang="en-US">
                <a:hlinkClick r:id="rId2"/>
              </a:rPr>
              <a:t>http://www.youtube.com/watch?v=NhmpsUMdTH8</a:t>
            </a:r>
            <a:endParaRPr lang="en-US" altLang="en-US"/>
          </a:p>
          <a:p>
            <a:pPr eaLnBrk="1" hangingPunct="1"/>
            <a:r>
              <a:rPr lang="en-US" altLang="en-US"/>
              <a:t>Symbolism evoked by the messenger </a:t>
            </a:r>
          </a:p>
          <a:p>
            <a:pPr lvl="1" eaLnBrk="1" hangingPunct="1"/>
            <a:r>
              <a:rPr lang="en-US" altLang="en-US"/>
              <a:t>9 out of 10 Doctors recommend Camels </a:t>
            </a:r>
          </a:p>
          <a:p>
            <a:pPr eaLnBrk="1" hangingPunct="1"/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4">
                <a:extLst>
                  <a:ext uri="{FF2B5EF4-FFF2-40B4-BE49-F238E27FC236}">
                    <a16:creationId xmlns:a16="http://schemas.microsoft.com/office/drawing/2014/main" id="{3C91B302-C0B9-4047-9E84-A47966B4C65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2914" y="4995863"/>
              <a:ext cx="179387" cy="190500"/>
            </p14:xfrm>
          </p:contentPart>
        </mc:Choice>
        <mc:Fallback xmlns="">
          <p:pic>
            <p:nvPicPr>
              <p:cNvPr id="4098" name="Ink 4">
                <a:extLst>
                  <a:ext uri="{FF2B5EF4-FFF2-40B4-BE49-F238E27FC236}">
                    <a16:creationId xmlns:a16="http://schemas.microsoft.com/office/drawing/2014/main" id="{3C91B302-C0B9-4047-9E84-A47966B4C65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3567" y="4986518"/>
                <a:ext cx="198081" cy="2091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[smoking1.jpg]">
            <a:extLst>
              <a:ext uri="{FF2B5EF4-FFF2-40B4-BE49-F238E27FC236}">
                <a16:creationId xmlns:a16="http://schemas.microsoft.com/office/drawing/2014/main" id="{7B5B1A2A-8AE9-43AB-AA47-ADED31442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762000"/>
            <a:ext cx="62769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5">
            <a:extLst>
              <a:ext uri="{FF2B5EF4-FFF2-40B4-BE49-F238E27FC236}">
                <a16:creationId xmlns:a16="http://schemas.microsoft.com/office/drawing/2014/main" id="{C40698E1-EBB8-4A6E-A048-40D58E98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hlinkClick r:id="rId3"/>
              </a:rPr>
              <a:t>http://www.tvparty.com/vaultcomcig.html</a:t>
            </a:r>
            <a:r>
              <a:rPr lang="en-US" alt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94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E057CCB-7CE4-4D4E-A5B3-84B7A1525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Visuals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3542E0-9E45-412A-AA5A-A2B9151DC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Close-up shots emphasize the personal and conceal environmental and systems-level influences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Suggest the public nature of the problem with pictures of public and community settings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Use sequence to demonstrate cause and effect and trends rather than just a series of isolated events  </a:t>
            </a:r>
          </a:p>
        </p:txBody>
      </p:sp>
    </p:spTree>
    <p:extLst>
      <p:ext uri="{BB962C8B-B14F-4D97-AF65-F5344CB8AC3E}">
        <p14:creationId xmlns:p14="http://schemas.microsoft.com/office/powerpoint/2010/main" val="14835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653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Elements Of Framing</vt:lpstr>
      <vt:lpstr>The elements of Framing  www.FrameWorksInstitute.org </vt:lpstr>
      <vt:lpstr>The relationship of frame to context</vt:lpstr>
      <vt:lpstr>Media Manipulation of context</vt:lpstr>
      <vt:lpstr>“The War on Terror”</vt:lpstr>
      <vt:lpstr>Numbers</vt:lpstr>
      <vt:lpstr>Messengers</vt:lpstr>
      <vt:lpstr>PowerPoint Presentation</vt:lpstr>
      <vt:lpstr>Visuals</vt:lpstr>
      <vt:lpstr>Metaphors and Simplifying Models</vt:lpstr>
      <vt:lpstr>Tone</vt:lpstr>
      <vt:lpstr>The adoption of a decision frame is an ethically significant act!!!  </vt:lpstr>
      <vt:lpstr>Pathways to  Subtraction and Emotion</vt:lpstr>
      <vt:lpstr>The Ethics of False Framing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Elements Of Framing</dc:title>
  <dc:creator>James Gislsinan</dc:creator>
  <cp:lastModifiedBy>James Gilsinan [Political Science]</cp:lastModifiedBy>
  <cp:revision>1</cp:revision>
  <dcterms:created xsi:type="dcterms:W3CDTF">2018-10-17T19:56:57Z</dcterms:created>
  <dcterms:modified xsi:type="dcterms:W3CDTF">2019-02-18T21:04:58Z</dcterms:modified>
</cp:coreProperties>
</file>