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9" r:id="rId3"/>
    <p:sldId id="270" r:id="rId4"/>
    <p:sldId id="271" r:id="rId5"/>
    <p:sldId id="272" r:id="rId6"/>
    <p:sldId id="273" r:id="rId7"/>
    <p:sldId id="274" r:id="rId8"/>
    <p:sldId id="275" r:id="rId9"/>
    <p:sldId id="276" r:id="rId10"/>
    <p:sldId id="268" r:id="rId11"/>
    <p:sldId id="257" r:id="rId12"/>
    <p:sldId id="258" r:id="rId13"/>
    <p:sldId id="267" r:id="rId14"/>
    <p:sldId id="259" r:id="rId15"/>
    <p:sldId id="260" r:id="rId16"/>
    <p:sldId id="261" r:id="rId17"/>
    <p:sldId id="264" r:id="rId18"/>
    <p:sldId id="266" r:id="rId19"/>
    <p:sldId id="265" r:id="rId20"/>
    <p:sldId id="262" r:id="rId21"/>
    <p:sldId id="263"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Gislsinan" userId="32f47de1724c8ca4" providerId="LiveId" clId="{FB874432-DE71-4401-BFF9-52B14E8D1AB0}"/>
  </pc:docChgLst>
  <pc:docChgLst>
    <pc:chgData name="James Gislsinan" userId="32f47de1724c8ca4" providerId="LiveId" clId="{EB81ABD2-F79E-4335-B2F1-8E50A487E2AF}"/>
    <pc:docChg chg="custSel delSld modSld">
      <pc:chgData name="James Gislsinan" userId="32f47de1724c8ca4" providerId="LiveId" clId="{EB81ABD2-F79E-4335-B2F1-8E50A487E2AF}" dt="2019-04-04T17:03:08.399" v="2" actId="2696"/>
      <pc:docMkLst>
        <pc:docMk/>
      </pc:docMkLst>
      <pc:sldChg chg="modSp">
        <pc:chgData name="James Gislsinan" userId="32f47de1724c8ca4" providerId="LiveId" clId="{EB81ABD2-F79E-4335-B2F1-8E50A487E2AF}" dt="2019-04-04T17:01:13.152" v="1" actId="27636"/>
        <pc:sldMkLst>
          <pc:docMk/>
          <pc:sldMk cId="2456613077" sldId="256"/>
        </pc:sldMkLst>
        <pc:spChg chg="mod">
          <ac:chgData name="James Gislsinan" userId="32f47de1724c8ca4" providerId="LiveId" clId="{EB81ABD2-F79E-4335-B2F1-8E50A487E2AF}" dt="2019-04-04T17:01:13.152" v="1" actId="27636"/>
          <ac:spMkLst>
            <pc:docMk/>
            <pc:sldMk cId="2456613077" sldId="256"/>
            <ac:spMk id="3" creationId="{00000000-0000-0000-0000-000000000000}"/>
          </ac:spMkLst>
        </pc:spChg>
      </pc:sldChg>
      <pc:sldChg chg="del">
        <pc:chgData name="James Gislsinan" userId="32f47de1724c8ca4" providerId="LiveId" clId="{EB81ABD2-F79E-4335-B2F1-8E50A487E2AF}" dt="2019-04-04T17:03:08.399" v="2" actId="2696"/>
        <pc:sldMkLst>
          <pc:docMk/>
          <pc:sldMk cId="2408298118" sldId="269"/>
        </pc:sldMkLst>
      </pc:sldChg>
    </pc:docChg>
  </pc:docChgLst>
  <pc:docChgLst>
    <pc:chgData name="James Gislsinan" userId="32f47de1724c8ca4" providerId="LiveId" clId="{DF724095-756B-450E-BACF-ED006886C7A6}"/>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C25B22-9915-4CC6-99FD-6247DF44263D}" type="datetimeFigureOut">
              <a:rPr lang="en-US" smtClean="0"/>
              <a:t>04/08/2019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D8669-AF81-40BF-B23A-37C65C625959}" type="slidenum">
              <a:rPr lang="en-US" smtClean="0"/>
              <a:t>‹#›</a:t>
            </a:fld>
            <a:endParaRPr lang="en-US"/>
          </a:p>
        </p:txBody>
      </p:sp>
    </p:spTree>
    <p:extLst>
      <p:ext uri="{BB962C8B-B14F-4D97-AF65-F5344CB8AC3E}">
        <p14:creationId xmlns:p14="http://schemas.microsoft.com/office/powerpoint/2010/main" val="135580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D8669-AF81-40BF-B23A-37C65C625959}" type="slidenum">
              <a:rPr lang="en-US" smtClean="0"/>
              <a:t>10</a:t>
            </a:fld>
            <a:endParaRPr lang="en-US"/>
          </a:p>
        </p:txBody>
      </p:sp>
    </p:spTree>
    <p:extLst>
      <p:ext uri="{BB962C8B-B14F-4D97-AF65-F5344CB8AC3E}">
        <p14:creationId xmlns:p14="http://schemas.microsoft.com/office/powerpoint/2010/main" val="202112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501 (c) (4) – social welfare</a:t>
            </a:r>
          </a:p>
          <a:p>
            <a:r>
              <a:rPr lang="en-US" dirty="0"/>
              <a:t>501 (c) (5)  - unions</a:t>
            </a:r>
          </a:p>
          <a:p>
            <a:r>
              <a:rPr lang="en-US" dirty="0"/>
              <a:t>501 (c) (6) – trade associations  </a:t>
            </a:r>
          </a:p>
        </p:txBody>
      </p:sp>
      <p:sp>
        <p:nvSpPr>
          <p:cNvPr id="4" name="Slide Number Placeholder 3"/>
          <p:cNvSpPr>
            <a:spLocks noGrp="1"/>
          </p:cNvSpPr>
          <p:nvPr>
            <p:ph type="sldNum" sz="quarter" idx="10"/>
          </p:nvPr>
        </p:nvSpPr>
        <p:spPr/>
        <p:txBody>
          <a:bodyPr/>
          <a:lstStyle/>
          <a:p>
            <a:fld id="{768D8669-AF81-40BF-B23A-37C65C625959}" type="slidenum">
              <a:rPr lang="en-US" smtClean="0"/>
              <a:t>16</a:t>
            </a:fld>
            <a:endParaRPr lang="en-US"/>
          </a:p>
        </p:txBody>
      </p:sp>
    </p:spTree>
    <p:extLst>
      <p:ext uri="{BB962C8B-B14F-4D97-AF65-F5344CB8AC3E}">
        <p14:creationId xmlns:p14="http://schemas.microsoft.com/office/powerpoint/2010/main" val="199711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63B2ED-5F85-4558-954E-36EB2F631212}" type="datetimeFigureOut">
              <a:rPr lang="en-US" smtClean="0"/>
              <a:t>04/08/2019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155456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63B2ED-5F85-4558-954E-36EB2F631212}" type="datetimeFigureOut">
              <a:rPr lang="en-US" smtClean="0"/>
              <a:t>04/08/2019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364450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63B2ED-5F85-4558-954E-36EB2F631212}" type="datetimeFigureOut">
              <a:rPr lang="en-US" smtClean="0"/>
              <a:t>04/08/2019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393470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63B2ED-5F85-4558-954E-36EB2F631212}" type="datetimeFigureOut">
              <a:rPr lang="en-US" smtClean="0"/>
              <a:t>04/08/2019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56338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63B2ED-5F85-4558-954E-36EB2F631212}" type="datetimeFigureOut">
              <a:rPr lang="en-US" smtClean="0"/>
              <a:t>04/08/2019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37806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63B2ED-5F85-4558-954E-36EB2F631212}" type="datetimeFigureOut">
              <a:rPr lang="en-US" smtClean="0"/>
              <a:t>04/08/2019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136743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63B2ED-5F85-4558-954E-36EB2F631212}" type="datetimeFigureOut">
              <a:rPr lang="en-US" smtClean="0"/>
              <a:t>04/08/2019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152590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63B2ED-5F85-4558-954E-36EB2F631212}" type="datetimeFigureOut">
              <a:rPr lang="en-US" smtClean="0"/>
              <a:t>04/08/2019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73921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3B2ED-5F85-4558-954E-36EB2F631212}" type="datetimeFigureOut">
              <a:rPr lang="en-US" smtClean="0"/>
              <a:t>04/08/2019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245067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63B2ED-5F85-4558-954E-36EB2F631212}" type="datetimeFigureOut">
              <a:rPr lang="en-US" smtClean="0"/>
              <a:t>04/08/2019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93242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63B2ED-5F85-4558-954E-36EB2F631212}" type="datetimeFigureOut">
              <a:rPr lang="en-US" smtClean="0"/>
              <a:t>04/08/2019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A9209-5EA7-4890-B868-8ADCF16B9078}" type="slidenum">
              <a:rPr lang="en-US" smtClean="0"/>
              <a:t>‹#›</a:t>
            </a:fld>
            <a:endParaRPr lang="en-US"/>
          </a:p>
        </p:txBody>
      </p:sp>
    </p:spTree>
    <p:extLst>
      <p:ext uri="{BB962C8B-B14F-4D97-AF65-F5344CB8AC3E}">
        <p14:creationId xmlns:p14="http://schemas.microsoft.com/office/powerpoint/2010/main" val="128660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3B2ED-5F85-4558-954E-36EB2F631212}" type="datetimeFigureOut">
              <a:rPr lang="en-US" smtClean="0"/>
              <a:t>04/08/2019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A9209-5EA7-4890-B868-8ADCF16B9078}" type="slidenum">
              <a:rPr lang="en-US" smtClean="0"/>
              <a:t>‹#›</a:t>
            </a:fld>
            <a:endParaRPr lang="en-US"/>
          </a:p>
        </p:txBody>
      </p:sp>
    </p:spTree>
    <p:extLst>
      <p:ext uri="{BB962C8B-B14F-4D97-AF65-F5344CB8AC3E}">
        <p14:creationId xmlns:p14="http://schemas.microsoft.com/office/powerpoint/2010/main" val="72335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money.cnn.com/2018/03/15/investing/bank-profits-senate-banking-bill/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ourfinancialsecurity.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pensecrets.org/dark-money/basics?cycle=2016&amp;view=viewpt#spending-tota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opensecrets.org/dark-money/basics?cycle=2016&amp;view=viewpt#spending-tota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violationtracker.goodjobsfirst.org/parent/bnp-paribas" TargetMode="External"/><Relationship Id="rId3" Type="http://schemas.openxmlformats.org/officeDocument/2006/relationships/hyperlink" Target="https://violationtracker.goodjobsfirst.org/parent/jpmorgan-chase" TargetMode="External"/><Relationship Id="rId7" Type="http://schemas.openxmlformats.org/officeDocument/2006/relationships/hyperlink" Target="https://violationtracker.goodjobsfirst.org/parent/goldman-sachs" TargetMode="External"/><Relationship Id="rId12" Type="http://schemas.openxmlformats.org/officeDocument/2006/relationships/hyperlink" Target="https://violationtracker.goodjobsfirst.org/prog.php?major_industry_sum=financial+services" TargetMode="External"/><Relationship Id="rId2" Type="http://schemas.openxmlformats.org/officeDocument/2006/relationships/hyperlink" Target="https://violationtracker.goodjobsfirst.org/parent/bank-of-america" TargetMode="External"/><Relationship Id="rId1" Type="http://schemas.openxmlformats.org/officeDocument/2006/relationships/slideLayout" Target="../slideLayouts/slideLayout2.xml"/><Relationship Id="rId6" Type="http://schemas.openxmlformats.org/officeDocument/2006/relationships/hyperlink" Target="https://violationtracker.goodjobsfirst.org/parent/wells-fargo" TargetMode="External"/><Relationship Id="rId11" Type="http://schemas.openxmlformats.org/officeDocument/2006/relationships/hyperlink" Target="https://violationtracker.goodjobsfirst.org/parent/morgan-stanley" TargetMode="External"/><Relationship Id="rId5" Type="http://schemas.openxmlformats.org/officeDocument/2006/relationships/hyperlink" Target="https://violationtracker.goodjobsfirst.org/parent/deutsche-bank" TargetMode="External"/><Relationship Id="rId10" Type="http://schemas.openxmlformats.org/officeDocument/2006/relationships/hyperlink" Target="https://violationtracker.goodjobsfirst.org/parent/royal-bank-of-scotland" TargetMode="External"/><Relationship Id="rId4" Type="http://schemas.openxmlformats.org/officeDocument/2006/relationships/hyperlink" Target="https://violationtracker.goodjobsfirst.org/parent/citigroup" TargetMode="External"/><Relationship Id="rId9" Type="http://schemas.openxmlformats.org/officeDocument/2006/relationships/hyperlink" Target="https://violationtracker.goodjobsfirst.org/parent/credit-suiss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Mysterious Money</a:t>
            </a:r>
          </a:p>
        </p:txBody>
      </p:sp>
      <p:sp>
        <p:nvSpPr>
          <p:cNvPr id="3" name="Subtitle 2"/>
          <p:cNvSpPr>
            <a:spLocks noGrp="1"/>
          </p:cNvSpPr>
          <p:nvPr>
            <p:ph type="subTitle" idx="1"/>
          </p:nvPr>
        </p:nvSpPr>
        <p:spPr/>
        <p:txBody>
          <a:bodyPr>
            <a:normAutofit/>
          </a:bodyPr>
          <a:lstStyle/>
          <a:p>
            <a:endParaRPr lang="en-US" b="1" dirty="0"/>
          </a:p>
        </p:txBody>
      </p:sp>
    </p:spTree>
    <p:extLst>
      <p:ext uri="{BB962C8B-B14F-4D97-AF65-F5344CB8AC3E}">
        <p14:creationId xmlns:p14="http://schemas.microsoft.com/office/powerpoint/2010/main" val="245661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C393B7-9171-4C18-BF83-1842AACAE18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DC46DB84-AE29-4F4F-BA56-462AC238FD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0750" y="2196306"/>
            <a:ext cx="4762500" cy="3333750"/>
          </a:xfrm>
        </p:spPr>
      </p:pic>
      <p:sp>
        <p:nvSpPr>
          <p:cNvPr id="7" name="TextBox 6">
            <a:extLst>
              <a:ext uri="{FF2B5EF4-FFF2-40B4-BE49-F238E27FC236}">
                <a16:creationId xmlns="" xmlns:a16="http://schemas.microsoft.com/office/drawing/2014/main" id="{CAF2278E-5D2E-4E3A-ABB8-033ADA813FF1}"/>
              </a:ext>
            </a:extLst>
          </p:cNvPr>
          <p:cNvSpPr txBox="1"/>
          <p:nvPr/>
        </p:nvSpPr>
        <p:spPr>
          <a:xfrm>
            <a:off x="457200" y="6019800"/>
            <a:ext cx="8029442" cy="307777"/>
          </a:xfrm>
          <a:prstGeom prst="rect">
            <a:avLst/>
          </a:prstGeom>
          <a:noFill/>
        </p:spPr>
        <p:txBody>
          <a:bodyPr wrap="none" rtlCol="0">
            <a:spAutoFit/>
          </a:bodyPr>
          <a:lstStyle/>
          <a:p>
            <a:r>
              <a:rPr lang="en-US" sz="1400" dirty="0"/>
              <a:t>By Stephen Ewen - Own work, CC BY-SA 3.0, https://commons.wikimedia.org/w/index.php?curid=27391254</a:t>
            </a:r>
          </a:p>
        </p:txBody>
      </p:sp>
    </p:spTree>
    <p:extLst>
      <p:ext uri="{BB962C8B-B14F-4D97-AF65-F5344CB8AC3E}">
        <p14:creationId xmlns:p14="http://schemas.microsoft.com/office/powerpoint/2010/main" val="1486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 Bank Profits Under Dodd-Frank </a:t>
            </a:r>
          </a:p>
        </p:txBody>
      </p:sp>
      <p:sp>
        <p:nvSpPr>
          <p:cNvPr id="3" name="Content Placeholder 2"/>
          <p:cNvSpPr>
            <a:spLocks noGrp="1"/>
          </p:cNvSpPr>
          <p:nvPr>
            <p:ph idx="1"/>
          </p:nvPr>
        </p:nvSpPr>
        <p:spPr/>
        <p:txBody>
          <a:bodyPr>
            <a:normAutofit fontScale="92500"/>
          </a:bodyPr>
          <a:lstStyle/>
          <a:p>
            <a:r>
              <a:rPr lang="en-US" i="1" dirty="0"/>
              <a:t>Before,</a:t>
            </a:r>
            <a:r>
              <a:rPr lang="en-US" dirty="0"/>
              <a:t> the most recent tax cuts and deregulations efforts, U.S. Banks scored record profits</a:t>
            </a:r>
          </a:p>
          <a:p>
            <a:pPr lvl="1"/>
            <a:r>
              <a:rPr lang="en-US" dirty="0"/>
              <a:t>According to the FDIC, in 2017 Bank Profits exceeded $164.8 billion </a:t>
            </a:r>
          </a:p>
          <a:p>
            <a:pPr lvl="1"/>
            <a:r>
              <a:rPr lang="en-US" dirty="0"/>
              <a:t>Banks paid out $121.4 billion in dividends, the highest pay out since the FDIC started keeping track in 1984</a:t>
            </a:r>
          </a:p>
          <a:p>
            <a:pPr lvl="1"/>
            <a:r>
              <a:rPr lang="en-US" sz="1300" dirty="0"/>
              <a:t>(</a:t>
            </a:r>
            <a:r>
              <a:rPr lang="en-US" sz="1300" dirty="0">
                <a:hlinkClick r:id="rId2"/>
              </a:rPr>
              <a:t>http://money.cnn.com/2018/03/15/investing/bank-profits-senate-banking-bill/index.html</a:t>
            </a:r>
            <a:r>
              <a:rPr lang="en-US" sz="1300" dirty="0"/>
              <a:t>, accessed 4/27/18)</a:t>
            </a:r>
          </a:p>
          <a:p>
            <a:r>
              <a:rPr lang="en-US" dirty="0"/>
              <a:t>Despite claims to the contrary, Banks have not been victimized by increased regulatory oversight </a:t>
            </a:r>
          </a:p>
        </p:txBody>
      </p:sp>
    </p:spTree>
    <p:extLst>
      <p:ext uri="{BB962C8B-B14F-4D97-AF65-F5344CB8AC3E}">
        <p14:creationId xmlns:p14="http://schemas.microsoft.com/office/powerpoint/2010/main" val="1240125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Minding Other People’s Money or Concern with the Bottom Line</a:t>
            </a:r>
          </a:p>
        </p:txBody>
      </p:sp>
      <p:sp>
        <p:nvSpPr>
          <p:cNvPr id="3" name="Content Placeholder 2"/>
          <p:cNvSpPr>
            <a:spLocks noGrp="1"/>
          </p:cNvSpPr>
          <p:nvPr>
            <p:ph idx="1"/>
          </p:nvPr>
        </p:nvSpPr>
        <p:spPr/>
        <p:txBody>
          <a:bodyPr>
            <a:normAutofit fontScale="85000" lnSpcReduction="10000"/>
          </a:bodyPr>
          <a:lstStyle/>
          <a:p>
            <a:r>
              <a:rPr lang="en-US" dirty="0"/>
              <a:t>The financial sector spent $2 billion on political activity in the 2016 election cycle, including campaign donations and direct lobbying </a:t>
            </a:r>
            <a:r>
              <a:rPr lang="en-US" sz="1200" dirty="0"/>
              <a:t>(Americans for Financial Reform, </a:t>
            </a:r>
            <a:r>
              <a:rPr lang="en-US" sz="1200" dirty="0">
                <a:hlinkClick r:id="rId2"/>
              </a:rPr>
              <a:t>http://ourfinancialsecurity.org/</a:t>
            </a:r>
            <a:r>
              <a:rPr lang="en-US" sz="1200" dirty="0"/>
              <a:t>, accessed 4/27/18)</a:t>
            </a:r>
          </a:p>
          <a:p>
            <a:r>
              <a:rPr lang="en-US" dirty="0"/>
              <a:t>These totals do not include “dark money” contributions</a:t>
            </a:r>
          </a:p>
          <a:p>
            <a:r>
              <a:rPr lang="en-US" dirty="0"/>
              <a:t>Consequences of Political Spending and Regulatory Roll Back</a:t>
            </a:r>
          </a:p>
          <a:p>
            <a:pPr lvl="1"/>
            <a:r>
              <a:rPr lang="en-US" dirty="0"/>
              <a:t>Weaker consumer protections in housing and auto loans</a:t>
            </a:r>
          </a:p>
          <a:p>
            <a:pPr lvl="1"/>
            <a:r>
              <a:rPr lang="en-US" dirty="0"/>
              <a:t>Increased risk to the Economy</a:t>
            </a:r>
          </a:p>
          <a:p>
            <a:pPr lvl="1"/>
            <a:r>
              <a:rPr lang="en-US" dirty="0"/>
              <a:t>Continued growth of all ready significant profit margins in the financial industry sector </a:t>
            </a:r>
          </a:p>
          <a:p>
            <a:endParaRPr lang="en-US" dirty="0"/>
          </a:p>
        </p:txBody>
      </p:sp>
    </p:spTree>
    <p:extLst>
      <p:ext uri="{BB962C8B-B14F-4D97-AF65-F5344CB8AC3E}">
        <p14:creationId xmlns:p14="http://schemas.microsoft.com/office/powerpoint/2010/main" val="390675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934841-EB3C-4052-82FB-B08D748BA6BC}"/>
              </a:ext>
            </a:extLst>
          </p:cNvPr>
          <p:cNvSpPr>
            <a:spLocks noGrp="1"/>
          </p:cNvSpPr>
          <p:nvPr>
            <p:ph type="title"/>
          </p:nvPr>
        </p:nvSpPr>
        <p:spPr/>
        <p:txBody>
          <a:bodyPr>
            <a:normAutofit fontScale="90000"/>
          </a:bodyPr>
          <a:lstStyle/>
          <a:p>
            <a:r>
              <a:rPr lang="en-US" dirty="0"/>
              <a:t>People who are minding our money are doing it “darkly”</a:t>
            </a:r>
          </a:p>
        </p:txBody>
      </p:sp>
      <p:sp>
        <p:nvSpPr>
          <p:cNvPr id="3" name="Content Placeholder 2">
            <a:extLst>
              <a:ext uri="{FF2B5EF4-FFF2-40B4-BE49-F238E27FC236}">
                <a16:creationId xmlns="" xmlns:a16="http://schemas.microsoft.com/office/drawing/2014/main" id="{9DF09F44-4089-4950-B8FF-6D9A4BC80696}"/>
              </a:ext>
            </a:extLst>
          </p:cNvPr>
          <p:cNvSpPr>
            <a:spLocks noGrp="1"/>
          </p:cNvSpPr>
          <p:nvPr>
            <p:ph idx="1"/>
          </p:nvPr>
        </p:nvSpPr>
        <p:spPr/>
        <p:txBody>
          <a:bodyPr/>
          <a:lstStyle/>
          <a:p>
            <a:r>
              <a:rPr lang="en-US" dirty="0"/>
              <a:t>Thus, we may face a situation where our own economic self-interest is being undermined as the management of wealth becomes increasingly opaque </a:t>
            </a:r>
          </a:p>
          <a:p>
            <a:r>
              <a:rPr lang="en-US" dirty="0"/>
              <a:t>Moreover the increasing concentration of wealth itself becomes difficult to explain – unexplained wealth is the new normal   </a:t>
            </a:r>
          </a:p>
        </p:txBody>
      </p:sp>
    </p:spTree>
    <p:extLst>
      <p:ext uri="{BB962C8B-B14F-4D97-AF65-F5344CB8AC3E}">
        <p14:creationId xmlns:p14="http://schemas.microsoft.com/office/powerpoint/2010/main" val="2839364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Dark Money</a:t>
            </a:r>
          </a:p>
        </p:txBody>
      </p:sp>
      <p:sp>
        <p:nvSpPr>
          <p:cNvPr id="3" name="Content Placeholder 2"/>
          <p:cNvSpPr>
            <a:spLocks noGrp="1"/>
          </p:cNvSpPr>
          <p:nvPr>
            <p:ph idx="1"/>
          </p:nvPr>
        </p:nvSpPr>
        <p:spPr/>
        <p:txBody>
          <a:bodyPr>
            <a:normAutofit lnSpcReduction="10000"/>
          </a:bodyPr>
          <a:lstStyle/>
          <a:p>
            <a:r>
              <a:rPr lang="en-US" dirty="0"/>
              <a:t>The total amount of money spent by the financial industry for political activity is hard to gauge because of “Dark Money“ contributions</a:t>
            </a:r>
          </a:p>
          <a:p>
            <a:r>
              <a:rPr lang="en-US" dirty="0"/>
              <a:t>Nonprofit organizations can receive unlimited donations from corporations, individuals, and unions, spend the funds to influence elections, while not having to disclose their donors</a:t>
            </a:r>
          </a:p>
        </p:txBody>
      </p:sp>
    </p:spTree>
    <p:extLst>
      <p:ext uri="{BB962C8B-B14F-4D97-AF65-F5344CB8AC3E}">
        <p14:creationId xmlns:p14="http://schemas.microsoft.com/office/powerpoint/2010/main" val="108749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Dark Money 101</a:t>
            </a:r>
          </a:p>
        </p:txBody>
      </p:sp>
      <p:sp>
        <p:nvSpPr>
          <p:cNvPr id="3" name="Content Placeholder 2"/>
          <p:cNvSpPr>
            <a:spLocks noGrp="1"/>
          </p:cNvSpPr>
          <p:nvPr>
            <p:ph idx="1"/>
          </p:nvPr>
        </p:nvSpPr>
        <p:spPr/>
        <p:txBody>
          <a:bodyPr>
            <a:normAutofit fontScale="85000" lnSpcReduction="20000"/>
          </a:bodyPr>
          <a:lstStyle/>
          <a:p>
            <a:r>
              <a:rPr lang="en-US" dirty="0"/>
              <a:t>Legal basis</a:t>
            </a:r>
          </a:p>
          <a:p>
            <a:pPr lvl="1"/>
            <a:r>
              <a:rPr lang="en-US" i="1" dirty="0"/>
              <a:t>Buckley v. Valeo </a:t>
            </a:r>
            <a:r>
              <a:rPr lang="en-US" dirty="0"/>
              <a:t>(1976)</a:t>
            </a:r>
          </a:p>
          <a:p>
            <a:pPr lvl="2"/>
            <a:r>
              <a:rPr lang="en-US" dirty="0"/>
              <a:t>As long as the words-</a:t>
            </a:r>
          </a:p>
          <a:p>
            <a:pPr lvl="3"/>
            <a:r>
              <a:rPr lang="en-US" dirty="0"/>
              <a:t> </a:t>
            </a:r>
            <a:r>
              <a:rPr lang="en-US" i="1" dirty="0"/>
              <a:t>vote for </a:t>
            </a:r>
          </a:p>
          <a:p>
            <a:pPr lvl="3"/>
            <a:r>
              <a:rPr lang="en-US" i="1" dirty="0"/>
              <a:t>elect</a:t>
            </a:r>
          </a:p>
          <a:p>
            <a:pPr lvl="3"/>
            <a:r>
              <a:rPr lang="en-US" i="1" dirty="0"/>
              <a:t>support </a:t>
            </a:r>
          </a:p>
          <a:p>
            <a:pPr lvl="3"/>
            <a:r>
              <a:rPr lang="en-US" i="1" dirty="0"/>
              <a:t>cast your ballot for</a:t>
            </a:r>
          </a:p>
          <a:p>
            <a:pPr lvl="3"/>
            <a:r>
              <a:rPr lang="en-US" i="1" dirty="0"/>
              <a:t>Smith for Congress</a:t>
            </a:r>
          </a:p>
          <a:p>
            <a:pPr lvl="3"/>
            <a:r>
              <a:rPr lang="en-US" i="1" dirty="0"/>
              <a:t>vote against</a:t>
            </a:r>
          </a:p>
          <a:p>
            <a:pPr lvl="3"/>
            <a:r>
              <a:rPr lang="en-US" i="1" dirty="0"/>
              <a:t>defeat</a:t>
            </a:r>
          </a:p>
          <a:p>
            <a:pPr lvl="3"/>
            <a:r>
              <a:rPr lang="en-US" i="1" dirty="0"/>
              <a:t>reject</a:t>
            </a:r>
          </a:p>
          <a:p>
            <a:pPr lvl="2"/>
            <a:r>
              <a:rPr lang="en-US" dirty="0"/>
              <a:t>were absent from a political ad or statement, they were exempt from campaign finance laws – providing first amendment protection for issue advocacy as opposed to endorsement of a particular candidate.  </a:t>
            </a:r>
            <a:r>
              <a:rPr lang="en-US" i="1" dirty="0"/>
              <a:t>  </a:t>
            </a:r>
            <a:endParaRPr lang="en-US" dirty="0"/>
          </a:p>
        </p:txBody>
      </p:sp>
    </p:spTree>
    <p:extLst>
      <p:ext uri="{BB962C8B-B14F-4D97-AF65-F5344CB8AC3E}">
        <p14:creationId xmlns:p14="http://schemas.microsoft.com/office/powerpoint/2010/main" val="312739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and Dynamics</a:t>
            </a:r>
          </a:p>
        </p:txBody>
      </p:sp>
      <p:sp>
        <p:nvSpPr>
          <p:cNvPr id="3" name="Content Placeholder 2"/>
          <p:cNvSpPr>
            <a:spLocks noGrp="1"/>
          </p:cNvSpPr>
          <p:nvPr>
            <p:ph idx="1"/>
          </p:nvPr>
        </p:nvSpPr>
        <p:spPr/>
        <p:txBody>
          <a:bodyPr>
            <a:normAutofit fontScale="55000" lnSpcReduction="20000"/>
          </a:bodyPr>
          <a:lstStyle/>
          <a:p>
            <a:r>
              <a:rPr lang="en-US" dirty="0"/>
              <a:t>Political Action Committees (PACs)</a:t>
            </a:r>
          </a:p>
          <a:p>
            <a:pPr lvl="1"/>
            <a:r>
              <a:rPr lang="en-US" dirty="0"/>
              <a:t>May give money directly to candidates but are restricted in amounts of money they may raise and spend</a:t>
            </a:r>
          </a:p>
          <a:p>
            <a:r>
              <a:rPr lang="en-US" dirty="0"/>
              <a:t>Super-PACs</a:t>
            </a:r>
          </a:p>
          <a:p>
            <a:pPr lvl="1"/>
            <a:r>
              <a:rPr lang="en-US" dirty="0"/>
              <a:t>May not give money directly to candidates and cannot coordinate with campaigns but have no restrictions on the amount of money they may raise or spend</a:t>
            </a:r>
          </a:p>
          <a:p>
            <a:r>
              <a:rPr lang="en-US" dirty="0"/>
              <a:t>Nonprofit organizations (501c - 4, 5, and 6) </a:t>
            </a:r>
          </a:p>
          <a:p>
            <a:pPr lvl="1"/>
            <a:r>
              <a:rPr lang="en-US" dirty="0"/>
              <a:t>Can raise and spend unlimited sums of money but do not have to disclose their donors to the public*</a:t>
            </a:r>
          </a:p>
          <a:p>
            <a:pPr lvl="2"/>
            <a:r>
              <a:rPr lang="en-US" dirty="0"/>
              <a:t>501c 4 – Social welfare groups who may engage in political activity as long as it does not constitute the majority of their expenditures (49.9% or less) e.g. NRA, Planned Parenthood</a:t>
            </a:r>
          </a:p>
          <a:p>
            <a:pPr lvl="2"/>
            <a:r>
              <a:rPr lang="en-US" dirty="0"/>
              <a:t>501 c 5 – Labor Unions and agricultural groups, same spending limits as above. e.g.  AFL-CIO</a:t>
            </a:r>
          </a:p>
          <a:p>
            <a:pPr lvl="2"/>
            <a:r>
              <a:rPr lang="en-US" dirty="0"/>
              <a:t>501 c 6 – Business leagues, chambers of commerce, real estate boards, same spending limits as above.  e.g.    AMA,  U.S. Chamber of Commerce </a:t>
            </a:r>
          </a:p>
          <a:p>
            <a:pPr lvl="1"/>
            <a:r>
              <a:rPr lang="en-US" dirty="0"/>
              <a:t>Donations to any of these groups are not tax deductible </a:t>
            </a:r>
          </a:p>
          <a:p>
            <a:pPr lvl="1"/>
            <a:r>
              <a:rPr lang="en-US" dirty="0"/>
              <a:t>However, contributions and fees are deductible as a business expense</a:t>
            </a:r>
          </a:p>
          <a:p>
            <a:pPr lvl="1"/>
            <a:r>
              <a:rPr lang="en-US" dirty="0"/>
              <a:t>The income of the groups themselves is exempt from federal </a:t>
            </a:r>
            <a:r>
              <a:rPr lang="en-US"/>
              <a:t>income tax</a:t>
            </a:r>
            <a:endParaRPr lang="en-US" dirty="0"/>
          </a:p>
          <a:p>
            <a:pPr lvl="1"/>
            <a:endParaRPr lang="en-US" dirty="0"/>
          </a:p>
          <a:p>
            <a:r>
              <a:rPr lang="en-US" sz="2500" dirty="0"/>
              <a:t>*Currently donors names must be submitted to the IRS, but the Trump administration is trying to waive this requirement.   </a:t>
            </a:r>
          </a:p>
        </p:txBody>
      </p:sp>
    </p:spTree>
    <p:extLst>
      <p:ext uri="{BB962C8B-B14F-4D97-AF65-F5344CB8AC3E}">
        <p14:creationId xmlns:p14="http://schemas.microsoft.com/office/powerpoint/2010/main" val="67206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a:t>
            </a:r>
          </a:p>
          <a:p>
            <a:pPr lvl="1"/>
            <a:r>
              <a:rPr lang="en-US" dirty="0"/>
              <a:t>Like minded individuals form both a nonprofit and a PAC or Super-PAC.  They give unlimited contributions to the nonprofit, which in turn gives the money to the either the PAC or Super- PAC.  They in turn list the nonprofit as the donor, but the original contributors to the nonprofit remain hidden   </a:t>
            </a:r>
          </a:p>
          <a:p>
            <a:endParaRPr lang="en-US" dirty="0"/>
          </a:p>
        </p:txBody>
      </p:sp>
    </p:spTree>
    <p:extLst>
      <p:ext uri="{BB962C8B-B14F-4D97-AF65-F5344CB8AC3E}">
        <p14:creationId xmlns:p14="http://schemas.microsoft.com/office/powerpoint/2010/main" val="3533557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US" dirty="0"/>
              <a:t>Dark Money Totals </a:t>
            </a:r>
            <a:r>
              <a:rPr lang="en-US" sz="1400" dirty="0">
                <a:solidFill>
                  <a:prstClr val="black"/>
                </a:solidFill>
              </a:rPr>
              <a:t>As of December, 2017</a:t>
            </a:r>
            <a:r>
              <a:rPr lang="en-US" dirty="0"/>
              <a:t> </a:t>
            </a:r>
            <a:br>
              <a:rPr lang="en-US" dirty="0"/>
            </a:br>
            <a:r>
              <a:rPr lang="en-US" sz="1600" dirty="0"/>
              <a:t>(</a:t>
            </a:r>
            <a:r>
              <a:rPr lang="en-US" sz="1600" dirty="0">
                <a:hlinkClick r:id="rId2"/>
              </a:rPr>
              <a:t>https://www.opensecrets.org/dark-money/basics?cycle=2016&amp;view=viewpt#spending-totals</a:t>
            </a:r>
            <a:r>
              <a:rPr lang="en-US" sz="1600" dirty="0"/>
              <a:t>,</a:t>
            </a:r>
            <a:r>
              <a:rPr lang="en-US" dirty="0"/>
              <a:t> </a:t>
            </a:r>
            <a:r>
              <a:rPr lang="en-US" sz="1600" dirty="0"/>
              <a:t>accessed 4/30,2018)</a:t>
            </a:r>
          </a:p>
        </p:txBody>
      </p:sp>
      <p:pic>
        <p:nvPicPr>
          <p:cNvPr id="205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967706"/>
            <a:ext cx="65532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487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Expenditure by Type </a:t>
            </a:r>
            <a:r>
              <a:rPr lang="en-US" sz="1400" dirty="0"/>
              <a:t>(</a:t>
            </a:r>
            <a:r>
              <a:rPr lang="en-US" sz="1400" dirty="0">
                <a:hlinkClick r:id="rId2"/>
              </a:rPr>
              <a:t>https://www.opensecrets.org/dark-money/basics?cycle=2016&amp;view=viewpt#spending-totals</a:t>
            </a:r>
            <a:r>
              <a:rPr lang="en-US" sz="1400" dirty="0"/>
              <a:t>, accessed 4/30,2018)</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967706"/>
            <a:ext cx="65532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9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we’re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our review of the financial melt down in 2008 and the policy responses to it, we noted that the Federal Government rather than criminally prosecuting major financial institutions, for the most part used DPA’s – deferred prosecution agreements</a:t>
            </a:r>
          </a:p>
          <a:p>
            <a:r>
              <a:rPr lang="en-US" dirty="0" smtClean="0"/>
              <a:t>We also noted that major bail outs went to banks but relatively little was used to rescue mortgages that were “under water”</a:t>
            </a:r>
          </a:p>
          <a:p>
            <a:r>
              <a:rPr lang="en-US" dirty="0" smtClean="0"/>
              <a:t>Thus no “perp walks” and the feeling that Wall Street won at the expense of Main Street</a:t>
            </a:r>
            <a:endParaRPr lang="en-US" dirty="0"/>
          </a:p>
        </p:txBody>
      </p:sp>
    </p:spTree>
    <p:extLst>
      <p:ext uri="{BB962C8B-B14F-4D97-AF65-F5344CB8AC3E}">
        <p14:creationId xmlns:p14="http://schemas.microsoft.com/office/powerpoint/2010/main" val="79894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Points of Corruption</a:t>
            </a:r>
          </a:p>
        </p:txBody>
      </p:sp>
      <p:sp>
        <p:nvSpPr>
          <p:cNvPr id="3" name="Content Placeholder 2"/>
          <p:cNvSpPr>
            <a:spLocks noGrp="1"/>
          </p:cNvSpPr>
          <p:nvPr>
            <p:ph idx="1"/>
          </p:nvPr>
        </p:nvSpPr>
        <p:spPr/>
        <p:txBody>
          <a:bodyPr>
            <a:normAutofit fontScale="70000" lnSpcReduction="20000"/>
          </a:bodyPr>
          <a:lstStyle/>
          <a:p>
            <a:r>
              <a:rPr lang="en-US" dirty="0"/>
              <a:t>Neither Super PACS nor relevant non profits may have direct connection nor coordinate with particular candidates</a:t>
            </a:r>
          </a:p>
          <a:p>
            <a:pPr lvl="1"/>
            <a:r>
              <a:rPr lang="en-US" dirty="0"/>
              <a:t>But enforcing this has been haphazard at best</a:t>
            </a:r>
          </a:p>
          <a:p>
            <a:r>
              <a:rPr lang="en-US" dirty="0"/>
              <a:t>With the addition of </a:t>
            </a:r>
            <a:r>
              <a:rPr lang="en-US" i="1" dirty="0"/>
              <a:t>Citizens’ United vs. The Federal Election Commission </a:t>
            </a:r>
            <a:r>
              <a:rPr lang="en-US" dirty="0"/>
              <a:t>conclusion that corporations are individuals under the meaning of the First Amendment right to free speech, unlimited money to endorse candidates and positions, although independently of political parties, enhance these entities’ access to political actors</a:t>
            </a:r>
          </a:p>
          <a:p>
            <a:r>
              <a:rPr lang="en-US" dirty="0"/>
              <a:t>Thus, the political process becomes awash in a tsunami of corporate money</a:t>
            </a:r>
          </a:p>
          <a:p>
            <a:pPr lvl="1"/>
            <a:r>
              <a:rPr lang="en-US" dirty="0"/>
              <a:t>Potentially providing unfair advantage to the legislative priorities of a few at the expense of the many</a:t>
            </a:r>
          </a:p>
          <a:p>
            <a:pPr lvl="1"/>
            <a:r>
              <a:rPr lang="en-US" dirty="0"/>
              <a:t>And opening the door to the influence of foreign entities on American Elections and Policies      </a:t>
            </a:r>
            <a:r>
              <a:rPr lang="en-US" i="1" dirty="0"/>
              <a:t> </a:t>
            </a:r>
            <a:endParaRPr lang="en-US" dirty="0"/>
          </a:p>
        </p:txBody>
      </p:sp>
    </p:spTree>
    <p:extLst>
      <p:ext uri="{BB962C8B-B14F-4D97-AF65-F5344CB8AC3E}">
        <p14:creationId xmlns:p14="http://schemas.microsoft.com/office/powerpoint/2010/main" val="2337891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 Very Worried About Who Has Access</a:t>
            </a:r>
          </a:p>
        </p:txBody>
      </p:sp>
      <p:graphicFrame>
        <p:nvGraphicFramePr>
          <p:cNvPr id="4" name="Content Placeholder 3"/>
          <p:cNvGraphicFramePr>
            <a:graphicFrameLocks noGrp="1"/>
          </p:cNvGraphicFramePr>
          <p:nvPr>
            <p:ph idx="1"/>
          </p:nvPr>
        </p:nvGraphicFramePr>
        <p:xfrm>
          <a:off x="457200" y="1851501"/>
          <a:ext cx="8229600" cy="4023360"/>
        </p:xfrm>
        <a:graphic>
          <a:graphicData uri="http://schemas.openxmlformats.org/drawingml/2006/table">
            <a:tbl>
              <a:tblPr/>
              <a:tblGrid>
                <a:gridCol w="2743200">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0">
                <a:tc>
                  <a:txBody>
                    <a:bodyPr/>
                    <a:lstStyle/>
                    <a:p>
                      <a:r>
                        <a:rPr lang="en-US" dirty="0"/>
                        <a:t>Top 10 Parent Companies</a:t>
                      </a:r>
                    </a:p>
                  </a:txBody>
                  <a:tcPr anchor="ctr">
                    <a:lnL>
                      <a:noFill/>
                    </a:lnL>
                    <a:lnR>
                      <a:noFill/>
                    </a:lnR>
                    <a:lnT>
                      <a:noFill/>
                    </a:lnT>
                    <a:lnB>
                      <a:noFill/>
                    </a:lnB>
                  </a:tcPr>
                </a:tc>
                <a:tc>
                  <a:txBody>
                    <a:bodyPr/>
                    <a:lstStyle/>
                    <a:p>
                      <a:r>
                        <a:rPr lang="en-US" dirty="0"/>
                        <a:t>Total Penalty $</a:t>
                      </a:r>
                    </a:p>
                  </a:txBody>
                  <a:tcPr anchor="ctr">
                    <a:lnL>
                      <a:noFill/>
                    </a:lnL>
                    <a:lnR>
                      <a:noFill/>
                    </a:lnR>
                    <a:lnT>
                      <a:noFill/>
                    </a:lnT>
                    <a:lnB>
                      <a:noFill/>
                    </a:lnB>
                  </a:tcPr>
                </a:tc>
                <a:tc>
                  <a:txBody>
                    <a:bodyPr/>
                    <a:lstStyle/>
                    <a:p>
                      <a:r>
                        <a:rPr lang="en-US"/>
                        <a:t>Number of Records</a:t>
                      </a:r>
                    </a:p>
                  </a:txBody>
                  <a:tcPr anchor="ctr">
                    <a:lnL>
                      <a:noFill/>
                    </a:lnL>
                    <a:lnR>
                      <a:noFill/>
                    </a:lnR>
                    <a:lnT>
                      <a:noFill/>
                    </a:lnT>
                    <a:lnB>
                      <a:noFill/>
                    </a:lnB>
                  </a:tcPr>
                </a:tc>
                <a:extLst>
                  <a:ext uri="{0D108BD9-81ED-4DB2-BD59-A6C34878D82A}">
                    <a16:rowId xmlns="" xmlns:a16="http://schemas.microsoft.com/office/drawing/2014/main" val="10000"/>
                  </a:ext>
                </a:extLst>
              </a:tr>
              <a:tr h="0">
                <a:tc>
                  <a:txBody>
                    <a:bodyPr/>
                    <a:lstStyle/>
                    <a:p>
                      <a:r>
                        <a:rPr lang="en-US">
                          <a:hlinkClick r:id="rId2"/>
                        </a:rPr>
                        <a:t>Bank of America</a:t>
                      </a:r>
                      <a:endParaRPr lang="en-US"/>
                    </a:p>
                  </a:txBody>
                  <a:tcPr anchor="ctr">
                    <a:lnL>
                      <a:noFill/>
                    </a:lnL>
                    <a:lnR>
                      <a:noFill/>
                    </a:lnR>
                    <a:lnT>
                      <a:noFill/>
                    </a:lnT>
                    <a:lnB>
                      <a:noFill/>
                    </a:lnB>
                  </a:tcPr>
                </a:tc>
                <a:tc>
                  <a:txBody>
                    <a:bodyPr/>
                    <a:lstStyle/>
                    <a:p>
                      <a:r>
                        <a:rPr lang="en-US"/>
                        <a:t>$57,678,120,159</a:t>
                      </a:r>
                    </a:p>
                  </a:txBody>
                  <a:tcPr anchor="ctr">
                    <a:lnL>
                      <a:noFill/>
                    </a:lnL>
                    <a:lnR>
                      <a:noFill/>
                    </a:lnR>
                    <a:lnT>
                      <a:noFill/>
                    </a:lnT>
                    <a:lnB>
                      <a:noFill/>
                    </a:lnB>
                  </a:tcPr>
                </a:tc>
                <a:tc>
                  <a:txBody>
                    <a:bodyPr/>
                    <a:lstStyle/>
                    <a:p>
                      <a:r>
                        <a:rPr lang="en-US"/>
                        <a:t>82</a:t>
                      </a:r>
                    </a:p>
                  </a:txBody>
                  <a:tcPr anchor="ctr">
                    <a:lnL>
                      <a:noFill/>
                    </a:lnL>
                    <a:lnR>
                      <a:noFill/>
                    </a:lnR>
                    <a:lnT>
                      <a:noFill/>
                    </a:lnT>
                    <a:lnB>
                      <a:noFill/>
                    </a:lnB>
                  </a:tcPr>
                </a:tc>
                <a:extLst>
                  <a:ext uri="{0D108BD9-81ED-4DB2-BD59-A6C34878D82A}">
                    <a16:rowId xmlns="" xmlns:a16="http://schemas.microsoft.com/office/drawing/2014/main" val="10001"/>
                  </a:ext>
                </a:extLst>
              </a:tr>
              <a:tr h="0">
                <a:tc>
                  <a:txBody>
                    <a:bodyPr/>
                    <a:lstStyle/>
                    <a:p>
                      <a:r>
                        <a:rPr lang="en-US">
                          <a:hlinkClick r:id="rId3"/>
                        </a:rPr>
                        <a:t>JPMorgan Chase</a:t>
                      </a:r>
                      <a:endParaRPr lang="en-US"/>
                    </a:p>
                  </a:txBody>
                  <a:tcPr anchor="ctr">
                    <a:lnL>
                      <a:noFill/>
                    </a:lnL>
                    <a:lnR>
                      <a:noFill/>
                    </a:lnR>
                    <a:lnT>
                      <a:noFill/>
                    </a:lnT>
                    <a:lnB>
                      <a:noFill/>
                    </a:lnB>
                  </a:tcPr>
                </a:tc>
                <a:tc>
                  <a:txBody>
                    <a:bodyPr/>
                    <a:lstStyle/>
                    <a:p>
                      <a:r>
                        <a:rPr lang="en-US"/>
                        <a:t>$29,459,836,382</a:t>
                      </a:r>
                    </a:p>
                  </a:txBody>
                  <a:tcPr anchor="ctr">
                    <a:lnL>
                      <a:noFill/>
                    </a:lnL>
                    <a:lnR>
                      <a:noFill/>
                    </a:lnR>
                    <a:lnT>
                      <a:noFill/>
                    </a:lnT>
                    <a:lnB>
                      <a:noFill/>
                    </a:lnB>
                  </a:tcPr>
                </a:tc>
                <a:tc>
                  <a:txBody>
                    <a:bodyPr/>
                    <a:lstStyle/>
                    <a:p>
                      <a:r>
                        <a:rPr lang="en-US"/>
                        <a:t>79</a:t>
                      </a:r>
                    </a:p>
                  </a:txBody>
                  <a:tcPr anchor="ctr">
                    <a:lnL>
                      <a:noFill/>
                    </a:lnL>
                    <a:lnR>
                      <a:noFill/>
                    </a:lnR>
                    <a:lnT>
                      <a:noFill/>
                    </a:lnT>
                    <a:lnB>
                      <a:noFill/>
                    </a:lnB>
                  </a:tcPr>
                </a:tc>
                <a:extLst>
                  <a:ext uri="{0D108BD9-81ED-4DB2-BD59-A6C34878D82A}">
                    <a16:rowId xmlns="" xmlns:a16="http://schemas.microsoft.com/office/drawing/2014/main" val="10002"/>
                  </a:ext>
                </a:extLst>
              </a:tr>
              <a:tr h="0">
                <a:tc>
                  <a:txBody>
                    <a:bodyPr/>
                    <a:lstStyle/>
                    <a:p>
                      <a:r>
                        <a:rPr lang="en-US">
                          <a:hlinkClick r:id="rId4"/>
                        </a:rPr>
                        <a:t>Citigroup</a:t>
                      </a:r>
                      <a:endParaRPr lang="en-US"/>
                    </a:p>
                  </a:txBody>
                  <a:tcPr anchor="ctr">
                    <a:lnL>
                      <a:noFill/>
                    </a:lnL>
                    <a:lnR>
                      <a:noFill/>
                    </a:lnR>
                    <a:lnT>
                      <a:noFill/>
                    </a:lnT>
                    <a:lnB>
                      <a:noFill/>
                    </a:lnB>
                  </a:tcPr>
                </a:tc>
                <a:tc>
                  <a:txBody>
                    <a:bodyPr/>
                    <a:lstStyle/>
                    <a:p>
                      <a:r>
                        <a:rPr lang="en-US"/>
                        <a:t>$16,753,719,094</a:t>
                      </a:r>
                    </a:p>
                  </a:txBody>
                  <a:tcPr anchor="ctr">
                    <a:lnL>
                      <a:noFill/>
                    </a:lnL>
                    <a:lnR>
                      <a:noFill/>
                    </a:lnR>
                    <a:lnT>
                      <a:noFill/>
                    </a:lnT>
                    <a:lnB>
                      <a:noFill/>
                    </a:lnB>
                  </a:tcPr>
                </a:tc>
                <a:tc>
                  <a:txBody>
                    <a:bodyPr/>
                    <a:lstStyle/>
                    <a:p>
                      <a:r>
                        <a:rPr lang="en-US"/>
                        <a:t>55</a:t>
                      </a:r>
                    </a:p>
                  </a:txBody>
                  <a:tcPr anchor="ctr">
                    <a:lnL>
                      <a:noFill/>
                    </a:lnL>
                    <a:lnR>
                      <a:noFill/>
                    </a:lnR>
                    <a:lnT>
                      <a:noFill/>
                    </a:lnT>
                    <a:lnB>
                      <a:noFill/>
                    </a:lnB>
                  </a:tcPr>
                </a:tc>
                <a:extLst>
                  <a:ext uri="{0D108BD9-81ED-4DB2-BD59-A6C34878D82A}">
                    <a16:rowId xmlns="" xmlns:a16="http://schemas.microsoft.com/office/drawing/2014/main" val="10003"/>
                  </a:ext>
                </a:extLst>
              </a:tr>
              <a:tr h="0">
                <a:tc>
                  <a:txBody>
                    <a:bodyPr/>
                    <a:lstStyle/>
                    <a:p>
                      <a:r>
                        <a:rPr lang="en-US">
                          <a:hlinkClick r:id="rId5"/>
                        </a:rPr>
                        <a:t>Deutsche Bank</a:t>
                      </a:r>
                      <a:endParaRPr lang="en-US"/>
                    </a:p>
                  </a:txBody>
                  <a:tcPr anchor="ctr">
                    <a:lnL>
                      <a:noFill/>
                    </a:lnL>
                    <a:lnR>
                      <a:noFill/>
                    </a:lnR>
                    <a:lnT>
                      <a:noFill/>
                    </a:lnT>
                    <a:lnB>
                      <a:noFill/>
                    </a:lnB>
                  </a:tcPr>
                </a:tc>
                <a:tc>
                  <a:txBody>
                    <a:bodyPr/>
                    <a:lstStyle/>
                    <a:p>
                      <a:r>
                        <a:rPr lang="en-US"/>
                        <a:t>$12,416,345,403</a:t>
                      </a:r>
                    </a:p>
                  </a:txBody>
                  <a:tcPr anchor="ctr">
                    <a:lnL>
                      <a:noFill/>
                    </a:lnL>
                    <a:lnR>
                      <a:noFill/>
                    </a:lnR>
                    <a:lnT>
                      <a:noFill/>
                    </a:lnT>
                    <a:lnB>
                      <a:noFill/>
                    </a:lnB>
                  </a:tcPr>
                </a:tc>
                <a:tc>
                  <a:txBody>
                    <a:bodyPr/>
                    <a:lstStyle/>
                    <a:p>
                      <a:r>
                        <a:rPr lang="en-US"/>
                        <a:t>27</a:t>
                      </a:r>
                    </a:p>
                  </a:txBody>
                  <a:tcPr anchor="ctr">
                    <a:lnL>
                      <a:noFill/>
                    </a:lnL>
                    <a:lnR>
                      <a:noFill/>
                    </a:lnR>
                    <a:lnT>
                      <a:noFill/>
                    </a:lnT>
                    <a:lnB>
                      <a:noFill/>
                    </a:lnB>
                  </a:tcPr>
                </a:tc>
                <a:extLst>
                  <a:ext uri="{0D108BD9-81ED-4DB2-BD59-A6C34878D82A}">
                    <a16:rowId xmlns="" xmlns:a16="http://schemas.microsoft.com/office/drawing/2014/main" val="10004"/>
                  </a:ext>
                </a:extLst>
              </a:tr>
              <a:tr h="0">
                <a:tc>
                  <a:txBody>
                    <a:bodyPr/>
                    <a:lstStyle/>
                    <a:p>
                      <a:r>
                        <a:rPr lang="en-US">
                          <a:hlinkClick r:id="rId6"/>
                        </a:rPr>
                        <a:t>Wells Fargo</a:t>
                      </a:r>
                      <a:endParaRPr lang="en-US"/>
                    </a:p>
                  </a:txBody>
                  <a:tcPr anchor="ctr">
                    <a:lnL>
                      <a:noFill/>
                    </a:lnL>
                    <a:lnR>
                      <a:noFill/>
                    </a:lnR>
                    <a:lnT>
                      <a:noFill/>
                    </a:lnT>
                    <a:lnB>
                      <a:noFill/>
                    </a:lnB>
                  </a:tcPr>
                </a:tc>
                <a:tc>
                  <a:txBody>
                    <a:bodyPr/>
                    <a:lstStyle/>
                    <a:p>
                      <a:r>
                        <a:rPr lang="en-US"/>
                        <a:t>$12,385,854,147</a:t>
                      </a:r>
                    </a:p>
                  </a:txBody>
                  <a:tcPr anchor="ctr">
                    <a:lnL>
                      <a:noFill/>
                    </a:lnL>
                    <a:lnR>
                      <a:noFill/>
                    </a:lnR>
                    <a:lnT>
                      <a:noFill/>
                    </a:lnT>
                    <a:lnB>
                      <a:noFill/>
                    </a:lnB>
                  </a:tcPr>
                </a:tc>
                <a:tc>
                  <a:txBody>
                    <a:bodyPr/>
                    <a:lstStyle/>
                    <a:p>
                      <a:r>
                        <a:rPr lang="en-US"/>
                        <a:t>66</a:t>
                      </a:r>
                    </a:p>
                  </a:txBody>
                  <a:tcPr anchor="ctr">
                    <a:lnL>
                      <a:noFill/>
                    </a:lnL>
                    <a:lnR>
                      <a:noFill/>
                    </a:lnR>
                    <a:lnT>
                      <a:noFill/>
                    </a:lnT>
                    <a:lnB>
                      <a:noFill/>
                    </a:lnB>
                  </a:tcPr>
                </a:tc>
                <a:extLst>
                  <a:ext uri="{0D108BD9-81ED-4DB2-BD59-A6C34878D82A}">
                    <a16:rowId xmlns="" xmlns:a16="http://schemas.microsoft.com/office/drawing/2014/main" val="10005"/>
                  </a:ext>
                </a:extLst>
              </a:tr>
              <a:tr h="0">
                <a:tc>
                  <a:txBody>
                    <a:bodyPr/>
                    <a:lstStyle/>
                    <a:p>
                      <a:r>
                        <a:rPr lang="en-US">
                          <a:hlinkClick r:id="rId7"/>
                        </a:rPr>
                        <a:t>Goldman Sachs</a:t>
                      </a:r>
                      <a:endParaRPr lang="en-US"/>
                    </a:p>
                  </a:txBody>
                  <a:tcPr anchor="ctr">
                    <a:lnL>
                      <a:noFill/>
                    </a:lnL>
                    <a:lnR>
                      <a:noFill/>
                    </a:lnR>
                    <a:lnT>
                      <a:noFill/>
                    </a:lnT>
                    <a:lnB>
                      <a:noFill/>
                    </a:lnB>
                  </a:tcPr>
                </a:tc>
                <a:tc>
                  <a:txBody>
                    <a:bodyPr/>
                    <a:lstStyle/>
                    <a:p>
                      <a:r>
                        <a:rPr lang="en-US"/>
                        <a:t>$9,540,317,860</a:t>
                      </a:r>
                    </a:p>
                  </a:txBody>
                  <a:tcPr anchor="ctr">
                    <a:lnL>
                      <a:noFill/>
                    </a:lnL>
                    <a:lnR>
                      <a:noFill/>
                    </a:lnR>
                    <a:lnT>
                      <a:noFill/>
                    </a:lnT>
                    <a:lnB>
                      <a:noFill/>
                    </a:lnB>
                  </a:tcPr>
                </a:tc>
                <a:tc>
                  <a:txBody>
                    <a:bodyPr/>
                    <a:lstStyle/>
                    <a:p>
                      <a:r>
                        <a:rPr lang="en-US"/>
                        <a:t>23</a:t>
                      </a:r>
                    </a:p>
                  </a:txBody>
                  <a:tcPr anchor="ctr">
                    <a:lnL>
                      <a:noFill/>
                    </a:lnL>
                    <a:lnR>
                      <a:noFill/>
                    </a:lnR>
                    <a:lnT>
                      <a:noFill/>
                    </a:lnT>
                    <a:lnB>
                      <a:noFill/>
                    </a:lnB>
                  </a:tcPr>
                </a:tc>
                <a:extLst>
                  <a:ext uri="{0D108BD9-81ED-4DB2-BD59-A6C34878D82A}">
                    <a16:rowId xmlns="" xmlns:a16="http://schemas.microsoft.com/office/drawing/2014/main" val="10006"/>
                  </a:ext>
                </a:extLst>
              </a:tr>
              <a:tr h="0">
                <a:tc>
                  <a:txBody>
                    <a:bodyPr/>
                    <a:lstStyle/>
                    <a:p>
                      <a:r>
                        <a:rPr lang="en-US">
                          <a:hlinkClick r:id="rId8"/>
                        </a:rPr>
                        <a:t>BNP Paribas</a:t>
                      </a:r>
                      <a:endParaRPr lang="en-US"/>
                    </a:p>
                  </a:txBody>
                  <a:tcPr anchor="ctr">
                    <a:lnL>
                      <a:noFill/>
                    </a:lnL>
                    <a:lnR>
                      <a:noFill/>
                    </a:lnR>
                    <a:lnT>
                      <a:noFill/>
                    </a:lnT>
                    <a:lnB>
                      <a:noFill/>
                    </a:lnB>
                  </a:tcPr>
                </a:tc>
                <a:tc>
                  <a:txBody>
                    <a:bodyPr/>
                    <a:lstStyle/>
                    <a:p>
                      <a:r>
                        <a:rPr lang="en-US"/>
                        <a:t>$9,449,629,750</a:t>
                      </a:r>
                    </a:p>
                  </a:txBody>
                  <a:tcPr anchor="ctr">
                    <a:lnL>
                      <a:noFill/>
                    </a:lnL>
                    <a:lnR>
                      <a:noFill/>
                    </a:lnR>
                    <a:lnT>
                      <a:noFill/>
                    </a:lnT>
                    <a:lnB>
                      <a:noFill/>
                    </a:lnB>
                  </a:tcPr>
                </a:tc>
                <a:tc>
                  <a:txBody>
                    <a:bodyPr/>
                    <a:lstStyle/>
                    <a:p>
                      <a:r>
                        <a:rPr lang="en-US"/>
                        <a:t>9</a:t>
                      </a:r>
                    </a:p>
                  </a:txBody>
                  <a:tcPr anchor="ctr">
                    <a:lnL>
                      <a:noFill/>
                    </a:lnL>
                    <a:lnR>
                      <a:noFill/>
                    </a:lnR>
                    <a:lnT>
                      <a:noFill/>
                    </a:lnT>
                    <a:lnB>
                      <a:noFill/>
                    </a:lnB>
                  </a:tcPr>
                </a:tc>
                <a:extLst>
                  <a:ext uri="{0D108BD9-81ED-4DB2-BD59-A6C34878D82A}">
                    <a16:rowId xmlns="" xmlns:a16="http://schemas.microsoft.com/office/drawing/2014/main" val="10007"/>
                  </a:ext>
                </a:extLst>
              </a:tr>
              <a:tr h="0">
                <a:tc>
                  <a:txBody>
                    <a:bodyPr/>
                    <a:lstStyle/>
                    <a:p>
                      <a:r>
                        <a:rPr lang="en-US">
                          <a:hlinkClick r:id="rId9"/>
                        </a:rPr>
                        <a:t>Credit Suisse</a:t>
                      </a:r>
                      <a:endParaRPr lang="en-US"/>
                    </a:p>
                  </a:txBody>
                  <a:tcPr anchor="ctr">
                    <a:lnL>
                      <a:noFill/>
                    </a:lnL>
                    <a:lnR>
                      <a:noFill/>
                    </a:lnR>
                    <a:lnT>
                      <a:noFill/>
                    </a:lnT>
                    <a:lnB>
                      <a:noFill/>
                    </a:lnB>
                  </a:tcPr>
                </a:tc>
                <a:tc>
                  <a:txBody>
                    <a:bodyPr/>
                    <a:lstStyle/>
                    <a:p>
                      <a:r>
                        <a:rPr lang="en-US"/>
                        <a:t>$9,154,269,714</a:t>
                      </a:r>
                    </a:p>
                  </a:txBody>
                  <a:tcPr anchor="ctr">
                    <a:lnL>
                      <a:noFill/>
                    </a:lnL>
                    <a:lnR>
                      <a:noFill/>
                    </a:lnR>
                    <a:lnT>
                      <a:noFill/>
                    </a:lnT>
                    <a:lnB>
                      <a:noFill/>
                    </a:lnB>
                  </a:tcPr>
                </a:tc>
                <a:tc>
                  <a:txBody>
                    <a:bodyPr/>
                    <a:lstStyle/>
                    <a:p>
                      <a:r>
                        <a:rPr lang="en-US"/>
                        <a:t>15</a:t>
                      </a:r>
                    </a:p>
                  </a:txBody>
                  <a:tcPr anchor="ctr">
                    <a:lnL>
                      <a:noFill/>
                    </a:lnL>
                    <a:lnR>
                      <a:noFill/>
                    </a:lnR>
                    <a:lnT>
                      <a:noFill/>
                    </a:lnT>
                    <a:lnB>
                      <a:noFill/>
                    </a:lnB>
                  </a:tcPr>
                </a:tc>
                <a:extLst>
                  <a:ext uri="{0D108BD9-81ED-4DB2-BD59-A6C34878D82A}">
                    <a16:rowId xmlns="" xmlns:a16="http://schemas.microsoft.com/office/drawing/2014/main" val="10008"/>
                  </a:ext>
                </a:extLst>
              </a:tr>
              <a:tr h="0">
                <a:tc>
                  <a:txBody>
                    <a:bodyPr/>
                    <a:lstStyle/>
                    <a:p>
                      <a:r>
                        <a:rPr lang="en-US">
                          <a:hlinkClick r:id="rId10"/>
                        </a:rPr>
                        <a:t>Royal Bank of Scotland</a:t>
                      </a:r>
                      <a:endParaRPr lang="en-US"/>
                    </a:p>
                  </a:txBody>
                  <a:tcPr anchor="ctr">
                    <a:lnL>
                      <a:noFill/>
                    </a:lnL>
                    <a:lnR>
                      <a:noFill/>
                    </a:lnR>
                    <a:lnT>
                      <a:noFill/>
                    </a:lnT>
                    <a:lnB>
                      <a:noFill/>
                    </a:lnB>
                  </a:tcPr>
                </a:tc>
                <a:tc>
                  <a:txBody>
                    <a:bodyPr/>
                    <a:lstStyle/>
                    <a:p>
                      <a:r>
                        <a:rPr lang="en-US"/>
                        <a:t>$7,528,920,000</a:t>
                      </a:r>
                    </a:p>
                  </a:txBody>
                  <a:tcPr anchor="ctr">
                    <a:lnL>
                      <a:noFill/>
                    </a:lnL>
                    <a:lnR>
                      <a:noFill/>
                    </a:lnR>
                    <a:lnT>
                      <a:noFill/>
                    </a:lnT>
                    <a:lnB>
                      <a:noFill/>
                    </a:lnB>
                  </a:tcPr>
                </a:tc>
                <a:tc>
                  <a:txBody>
                    <a:bodyPr/>
                    <a:lstStyle/>
                    <a:p>
                      <a:r>
                        <a:rPr lang="en-US"/>
                        <a:t>14</a:t>
                      </a:r>
                    </a:p>
                  </a:txBody>
                  <a:tcPr anchor="ctr">
                    <a:lnL>
                      <a:noFill/>
                    </a:lnL>
                    <a:lnR>
                      <a:noFill/>
                    </a:lnR>
                    <a:lnT>
                      <a:noFill/>
                    </a:lnT>
                    <a:lnB>
                      <a:noFill/>
                    </a:lnB>
                  </a:tcPr>
                </a:tc>
                <a:extLst>
                  <a:ext uri="{0D108BD9-81ED-4DB2-BD59-A6C34878D82A}">
                    <a16:rowId xmlns="" xmlns:a16="http://schemas.microsoft.com/office/drawing/2014/main" val="10009"/>
                  </a:ext>
                </a:extLst>
              </a:tr>
              <a:tr h="0">
                <a:tc>
                  <a:txBody>
                    <a:bodyPr/>
                    <a:lstStyle/>
                    <a:p>
                      <a:r>
                        <a:rPr lang="en-US" dirty="0">
                          <a:hlinkClick r:id="rId11"/>
                        </a:rPr>
                        <a:t>Morgan Stanley</a:t>
                      </a:r>
                      <a:endParaRPr lang="en-US" dirty="0"/>
                    </a:p>
                  </a:txBody>
                  <a:tcPr anchor="ctr">
                    <a:lnL>
                      <a:noFill/>
                    </a:lnL>
                    <a:lnR>
                      <a:noFill/>
                    </a:lnR>
                    <a:lnT>
                      <a:noFill/>
                    </a:lnT>
                    <a:lnB>
                      <a:noFill/>
                    </a:lnB>
                  </a:tcPr>
                </a:tc>
                <a:tc>
                  <a:txBody>
                    <a:bodyPr/>
                    <a:lstStyle/>
                    <a:p>
                      <a:r>
                        <a:rPr lang="en-US"/>
                        <a:t>$5,357,137,435</a:t>
                      </a:r>
                    </a:p>
                  </a:txBody>
                  <a:tcPr anchor="ctr">
                    <a:lnL>
                      <a:noFill/>
                    </a:lnL>
                    <a:lnR>
                      <a:noFill/>
                    </a:lnR>
                    <a:lnT>
                      <a:noFill/>
                    </a:lnT>
                    <a:lnB>
                      <a:noFill/>
                    </a:lnB>
                  </a:tcPr>
                </a:tc>
                <a:tc>
                  <a:txBody>
                    <a:bodyPr/>
                    <a:lstStyle/>
                    <a:p>
                      <a:r>
                        <a:rPr lang="en-US" dirty="0"/>
                        <a:t>45</a:t>
                      </a:r>
                    </a:p>
                  </a:txBody>
                  <a:tcPr anchor="ctr">
                    <a:lnL>
                      <a:noFill/>
                    </a:lnL>
                    <a:lnR>
                      <a:noFill/>
                    </a:lnR>
                    <a:lnT>
                      <a:noFill/>
                    </a:lnT>
                    <a:lnB>
                      <a:noFill/>
                    </a:lnB>
                  </a:tcPr>
                </a:tc>
                <a:extLst>
                  <a:ext uri="{0D108BD9-81ED-4DB2-BD59-A6C34878D82A}">
                    <a16:rowId xmlns="" xmlns:a16="http://schemas.microsoft.com/office/drawing/2014/main" val="10010"/>
                  </a:ext>
                </a:extLst>
              </a:tr>
            </a:tbl>
          </a:graphicData>
        </a:graphic>
      </p:graphicFrame>
      <p:sp>
        <p:nvSpPr>
          <p:cNvPr id="5" name="Rectangle 1">
            <a:hlinkClick r:id="rId11"/>
          </p:cNvPr>
          <p:cNvSpPr>
            <a:spLocks noChangeArrowheads="1"/>
          </p:cNvSpPr>
          <p:nvPr/>
        </p:nvSpPr>
        <p:spPr bwMode="auto">
          <a:xfrm>
            <a:off x="457200" y="1851025"/>
            <a:ext cx="9144000" cy="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itchFamily="34" charset="0"/>
                <a:cs typeface="Arial" pitchFamily="34" charset="0"/>
              </a:rPr>
              <a:t/>
            </a: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 name="TextBox 5"/>
          <p:cNvSpPr txBox="1"/>
          <p:nvPr/>
        </p:nvSpPr>
        <p:spPr>
          <a:xfrm>
            <a:off x="609600" y="1266219"/>
            <a:ext cx="3785973" cy="369332"/>
          </a:xfrm>
          <a:prstGeom prst="rect">
            <a:avLst/>
          </a:prstGeom>
          <a:noFill/>
        </p:spPr>
        <p:txBody>
          <a:bodyPr wrap="none" rtlCol="0">
            <a:spAutoFit/>
          </a:bodyPr>
          <a:lstStyle/>
          <a:p>
            <a:r>
              <a:rPr lang="en-US" dirty="0">
                <a:solidFill>
                  <a:srgbClr val="C00000"/>
                </a:solidFill>
              </a:rPr>
              <a:t>Penalties Paid since 2000 by top banks</a:t>
            </a:r>
          </a:p>
        </p:txBody>
      </p:sp>
      <p:sp>
        <p:nvSpPr>
          <p:cNvPr id="7" name="TextBox 6"/>
          <p:cNvSpPr txBox="1"/>
          <p:nvPr/>
        </p:nvSpPr>
        <p:spPr>
          <a:xfrm>
            <a:off x="457200" y="6108454"/>
            <a:ext cx="8506303" cy="307777"/>
          </a:xfrm>
          <a:prstGeom prst="rect">
            <a:avLst/>
          </a:prstGeom>
          <a:noFill/>
        </p:spPr>
        <p:txBody>
          <a:bodyPr wrap="none" rtlCol="0">
            <a:spAutoFit/>
          </a:bodyPr>
          <a:lstStyle/>
          <a:p>
            <a:r>
              <a:rPr lang="en-US" sz="1400" dirty="0">
                <a:hlinkClick r:id="rId12"/>
              </a:rPr>
              <a:t>https://violationtracker.goodjobsfirst.org/prog.php?major_industry_sum=financial+services</a:t>
            </a:r>
            <a:r>
              <a:rPr lang="en-US" sz="1400" dirty="0"/>
              <a:t>, accessed 4/30/2018</a:t>
            </a:r>
          </a:p>
        </p:txBody>
      </p:sp>
    </p:spTree>
    <p:extLst>
      <p:ext uri="{BB962C8B-B14F-4D97-AF65-F5344CB8AC3E}">
        <p14:creationId xmlns:p14="http://schemas.microsoft.com/office/powerpoint/2010/main" val="3025513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now the problem of why people seem to vote against economic self interest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Libertarian think tanks are established to break the university/science community monopoly on knowledge production</a:t>
            </a:r>
          </a:p>
          <a:p>
            <a:r>
              <a:rPr lang="en-US" dirty="0" smtClean="0"/>
              <a:t>The knowledge production model is spelled out by the Koch brothers</a:t>
            </a:r>
          </a:p>
          <a:p>
            <a:pPr lvl="1"/>
            <a:r>
              <a:rPr lang="en-US" dirty="0" smtClean="0"/>
              <a:t>Establish beach heads at Universities funding alternative think tanks</a:t>
            </a:r>
          </a:p>
          <a:p>
            <a:pPr lvl="1"/>
            <a:r>
              <a:rPr lang="en-US" dirty="0" smtClean="0"/>
              <a:t>Get ideas formerly fringe into public discussion through publishing and forums</a:t>
            </a:r>
          </a:p>
          <a:p>
            <a:pPr lvl="1"/>
            <a:r>
              <a:rPr lang="en-US" dirty="0" smtClean="0"/>
              <a:t> Stress the idea of parity – if one side gets a hearing, it’s only fair that the other side gets a hearing</a:t>
            </a:r>
          </a:p>
          <a:p>
            <a:pPr lvl="1"/>
            <a:r>
              <a:rPr lang="en-US" dirty="0" smtClean="0"/>
              <a:t>Then move to the policy agenda and the support of certain politicians  </a:t>
            </a:r>
            <a:endParaRPr lang="en-US" dirty="0"/>
          </a:p>
        </p:txBody>
      </p:sp>
    </p:spTree>
    <p:extLst>
      <p:ext uri="{BB962C8B-B14F-4D97-AF65-F5344CB8AC3E}">
        <p14:creationId xmlns:p14="http://schemas.microsoft.com/office/powerpoint/2010/main" val="3792252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Finally, add to this intelligence gathering and social media </a:t>
            </a:r>
            <a:endParaRPr lang="en-US" dirty="0"/>
          </a:p>
        </p:txBody>
      </p:sp>
      <p:sp>
        <p:nvSpPr>
          <p:cNvPr id="3" name="Content Placeholder 2"/>
          <p:cNvSpPr>
            <a:spLocks noGrp="1"/>
          </p:cNvSpPr>
          <p:nvPr>
            <p:ph idx="1"/>
          </p:nvPr>
        </p:nvSpPr>
        <p:spPr/>
        <p:txBody>
          <a:bodyPr/>
          <a:lstStyle/>
          <a:p>
            <a:r>
              <a:rPr lang="en-US" dirty="0" smtClean="0"/>
              <a:t>Cambridge </a:t>
            </a:r>
            <a:r>
              <a:rPr lang="en-US" dirty="0" err="1" smtClean="0"/>
              <a:t>Analytica</a:t>
            </a:r>
            <a:endParaRPr lang="en-US" dirty="0" smtClean="0"/>
          </a:p>
          <a:p>
            <a:pPr lvl="1"/>
            <a:r>
              <a:rPr lang="en-US" dirty="0" smtClean="0"/>
              <a:t>Founded by Steve Bannon and Robert Mercer</a:t>
            </a:r>
          </a:p>
          <a:p>
            <a:r>
              <a:rPr lang="en-US" dirty="0" smtClean="0"/>
              <a:t>Sources of election disruption</a:t>
            </a:r>
          </a:p>
          <a:p>
            <a:pPr lvl="1"/>
            <a:r>
              <a:rPr lang="en-US" dirty="0" smtClean="0"/>
              <a:t>Russia</a:t>
            </a:r>
          </a:p>
          <a:p>
            <a:pPr lvl="1"/>
            <a:r>
              <a:rPr lang="en-US" dirty="0" smtClean="0"/>
              <a:t>Segmented Media</a:t>
            </a:r>
          </a:p>
          <a:p>
            <a:pPr lvl="1"/>
            <a:r>
              <a:rPr lang="en-US" dirty="0" smtClean="0"/>
              <a:t>Conspiracy Theory Social Media Platforms </a:t>
            </a:r>
            <a:endParaRPr lang="en-US" dirty="0"/>
          </a:p>
        </p:txBody>
      </p:sp>
    </p:spTree>
    <p:extLst>
      <p:ext uri="{BB962C8B-B14F-4D97-AF65-F5344CB8AC3E}">
        <p14:creationId xmlns:p14="http://schemas.microsoft.com/office/powerpoint/2010/main" val="278679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These outcomes created the feeling among many that the system was rigged in favor of the wealthy at the expense of the workers</a:t>
            </a:r>
          </a:p>
          <a:p>
            <a:r>
              <a:rPr lang="en-US" dirty="0" smtClean="0"/>
              <a:t>Hence a suspicion of elites including so called “experts” and the belief that their “facts” could not be trusted</a:t>
            </a:r>
          </a:p>
          <a:p>
            <a:r>
              <a:rPr lang="en-US" dirty="0" smtClean="0"/>
              <a:t>The appeal to these suspicions by certain politicians has fueled nationalist movements both in the U.S. and throughout Western Europe      </a:t>
            </a:r>
            <a:endParaRPr lang="en-US" dirty="0"/>
          </a:p>
        </p:txBody>
      </p:sp>
    </p:spTree>
    <p:extLst>
      <p:ext uri="{BB962C8B-B14F-4D97-AF65-F5344CB8AC3E}">
        <p14:creationId xmlns:p14="http://schemas.microsoft.com/office/powerpoint/2010/main" val="275379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“Eyeball” Media Culture</a:t>
            </a:r>
            <a:endParaRPr lang="en-US" dirty="0"/>
          </a:p>
        </p:txBody>
      </p:sp>
      <p:sp>
        <p:nvSpPr>
          <p:cNvPr id="3" name="Content Placeholder 2"/>
          <p:cNvSpPr>
            <a:spLocks noGrp="1"/>
          </p:cNvSpPr>
          <p:nvPr>
            <p:ph idx="1"/>
          </p:nvPr>
        </p:nvSpPr>
        <p:spPr/>
        <p:txBody>
          <a:bodyPr/>
          <a:lstStyle/>
          <a:p>
            <a:r>
              <a:rPr lang="en-US" dirty="0" smtClean="0"/>
              <a:t>The movement of “If it bleeds, it leads” into a social media ecosystem where the present moment can be instantly captured and disseminated, shifts media from coordinating facts to organizing and coordinating attention and emotion </a:t>
            </a:r>
            <a:endParaRPr lang="en-US" dirty="0"/>
          </a:p>
          <a:p>
            <a:r>
              <a:rPr lang="en-US" dirty="0" smtClean="0"/>
              <a:t>Intelligence replaces knowledge</a:t>
            </a:r>
            <a:endParaRPr lang="en-US" dirty="0"/>
          </a:p>
        </p:txBody>
      </p:sp>
    </p:spTree>
    <p:extLst>
      <p:ext uri="{BB962C8B-B14F-4D97-AF65-F5344CB8AC3E}">
        <p14:creationId xmlns:p14="http://schemas.microsoft.com/office/powerpoint/2010/main" val="147663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Emphasis on timeliness replaces emphasis on correctness</a:t>
            </a:r>
          </a:p>
          <a:p>
            <a:r>
              <a:rPr lang="en-US" dirty="0" smtClean="0"/>
              <a:t>Intelligence is strategic and oriented toward directing action not toward understanding and reflection</a:t>
            </a:r>
          </a:p>
          <a:p>
            <a:r>
              <a:rPr lang="en-US" dirty="0" smtClean="0"/>
              <a:t>Hence, system 2 thinking is discouraged</a:t>
            </a:r>
          </a:p>
          <a:p>
            <a:r>
              <a:rPr lang="en-US" dirty="0" smtClean="0"/>
              <a:t>As William Davies notes, these characteristics are nicely illustrated by our smart devices and platforms</a:t>
            </a:r>
          </a:p>
          <a:p>
            <a:pPr lvl="1"/>
            <a:r>
              <a:rPr lang="en-US" dirty="0" smtClean="0"/>
              <a:t>We give them commands, they give us results</a:t>
            </a:r>
          </a:p>
          <a:p>
            <a:pPr lvl="1"/>
            <a:r>
              <a:rPr lang="en-US" dirty="0" smtClean="0"/>
              <a:t>Not understanding but a strategic outcome  </a:t>
            </a:r>
            <a:endParaRPr lang="en-US" dirty="0"/>
          </a:p>
        </p:txBody>
      </p:sp>
    </p:spTree>
    <p:extLst>
      <p:ext uri="{BB962C8B-B14F-4D97-AF65-F5344CB8AC3E}">
        <p14:creationId xmlns:p14="http://schemas.microsoft.com/office/powerpoint/2010/main" val="511823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Affects Politics and Policy, How?</a:t>
            </a:r>
            <a:endParaRPr lang="en-US" dirty="0"/>
          </a:p>
        </p:txBody>
      </p:sp>
      <p:sp>
        <p:nvSpPr>
          <p:cNvPr id="3" name="Content Placeholder 2"/>
          <p:cNvSpPr>
            <a:spLocks noGrp="1"/>
          </p:cNvSpPr>
          <p:nvPr>
            <p:ph idx="1"/>
          </p:nvPr>
        </p:nvSpPr>
        <p:spPr/>
        <p:txBody>
          <a:bodyPr/>
          <a:lstStyle/>
          <a:p>
            <a:r>
              <a:rPr lang="en-US" dirty="0" smtClean="0"/>
              <a:t>According to Davies, facts or truth telling by a political leader is less important than the belief that this person will lead me to where I want to go</a:t>
            </a:r>
          </a:p>
          <a:p>
            <a:r>
              <a:rPr lang="en-US" dirty="0" smtClean="0"/>
              <a:t>This seems to capture the appeal of Trump presidency – facts are secondary to becoming great again (either as a nation or as an individual)  </a:t>
            </a:r>
            <a:endParaRPr lang="en-US" dirty="0"/>
          </a:p>
        </p:txBody>
      </p:sp>
    </p:spTree>
    <p:extLst>
      <p:ext uri="{BB962C8B-B14F-4D97-AF65-F5344CB8AC3E}">
        <p14:creationId xmlns:p14="http://schemas.microsoft.com/office/powerpoint/2010/main" val="211572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financial melt down</a:t>
            </a:r>
            <a:endParaRPr lang="en-US" dirty="0"/>
          </a:p>
        </p:txBody>
      </p:sp>
      <p:sp>
        <p:nvSpPr>
          <p:cNvPr id="3" name="Content Placeholder 2"/>
          <p:cNvSpPr>
            <a:spLocks noGrp="1"/>
          </p:cNvSpPr>
          <p:nvPr>
            <p:ph idx="1"/>
          </p:nvPr>
        </p:nvSpPr>
        <p:spPr/>
        <p:txBody>
          <a:bodyPr/>
          <a:lstStyle/>
          <a:p>
            <a:r>
              <a:rPr lang="en-US" dirty="0" smtClean="0"/>
              <a:t>The belief that the system is rigged for the elite seems born out by current data</a:t>
            </a:r>
          </a:p>
          <a:p>
            <a:r>
              <a:rPr lang="en-US" dirty="0" smtClean="0"/>
              <a:t>But, as we’ll see, the data raises some interesting questions</a:t>
            </a:r>
          </a:p>
          <a:p>
            <a:pPr lvl="1"/>
            <a:r>
              <a:rPr lang="en-US" dirty="0" smtClean="0"/>
              <a:t>How is the rigging possible</a:t>
            </a:r>
          </a:p>
          <a:p>
            <a:pPr lvl="1"/>
            <a:r>
              <a:rPr lang="en-US" dirty="0" smtClean="0"/>
              <a:t>Why do people seem to support in many </a:t>
            </a:r>
            <a:r>
              <a:rPr lang="en-US" dirty="0" err="1" smtClean="0"/>
              <a:t>instanaces</a:t>
            </a:r>
            <a:r>
              <a:rPr lang="en-US" dirty="0" smtClean="0"/>
              <a:t> those who are doing the rigging</a:t>
            </a:r>
          </a:p>
          <a:p>
            <a:r>
              <a:rPr lang="en-US" dirty="0" smtClean="0"/>
              <a:t>But first, let’s look at the data </a:t>
            </a:r>
            <a:endParaRPr lang="en-US" dirty="0"/>
          </a:p>
        </p:txBody>
      </p:sp>
    </p:spTree>
    <p:extLst>
      <p:ext uri="{BB962C8B-B14F-4D97-AF65-F5344CB8AC3E}">
        <p14:creationId xmlns:p14="http://schemas.microsoft.com/office/powerpoint/2010/main" val="4125405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a:extLst>
              <a:ext uri="{FF2B5EF4-FFF2-40B4-BE49-F238E27FC236}">
                <a16:creationId xmlns:a16="http://schemas.microsoft.com/office/drawing/2014/main" xmlns="" id="{CBE38481-7E55-4B09-B3DA-F2C59505B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53" y="1052513"/>
            <a:ext cx="4636294" cy="4752975"/>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a:extLst>
              <a:ext uri="{FF2B5EF4-FFF2-40B4-BE49-F238E27FC236}">
                <a16:creationId xmlns:a16="http://schemas.microsoft.com/office/drawing/2014/main" xmlns="" id="{FE63C9CF-4AC7-478E-9B35-D6268E753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53" y="1052513"/>
            <a:ext cx="4636294" cy="4752975"/>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35881</TotalTime>
  <Words>1415</Words>
  <Application>Microsoft Office PowerPoint</Application>
  <PresentationFormat>On-screen Show (4:3)</PresentationFormat>
  <Paragraphs>142</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Mysterious Money</vt:lpstr>
      <vt:lpstr>Where we’re at</vt:lpstr>
      <vt:lpstr>PowerPoint Presentation</vt:lpstr>
      <vt:lpstr>Add the “Eyeball” Media Culture</vt:lpstr>
      <vt:lpstr>Characteristics of Intelligence</vt:lpstr>
      <vt:lpstr>This Affects Politics and Policy, How?</vt:lpstr>
      <vt:lpstr>Back to the financial melt down</vt:lpstr>
      <vt:lpstr>PowerPoint Presentation</vt:lpstr>
      <vt:lpstr>PowerPoint Presentation</vt:lpstr>
      <vt:lpstr>PowerPoint Presentation</vt:lpstr>
      <vt:lpstr>U.S. Bank Profits Under Dodd-Frank </vt:lpstr>
      <vt:lpstr>Minding Other People’s Money or Concern with the Bottom Line</vt:lpstr>
      <vt:lpstr>People who are minding our money are doing it “darkly”</vt:lpstr>
      <vt:lpstr>Dark Money</vt:lpstr>
      <vt:lpstr>Dark Money 101</vt:lpstr>
      <vt:lpstr>Definitions and Dynamics</vt:lpstr>
      <vt:lpstr>PowerPoint Presentation</vt:lpstr>
      <vt:lpstr>Dark Money Totals As of December, 2017  (https://www.opensecrets.org/dark-money/basics?cycle=2016&amp;view=viewpt#spending-totals, accessed 4/30,2018)</vt:lpstr>
      <vt:lpstr>Expenditure by Type (https://www.opensecrets.org/dark-money/basics?cycle=2016&amp;view=viewpt#spending-totals, accessed 4/30,2018)</vt:lpstr>
      <vt:lpstr>Potential Points of Corruption</vt:lpstr>
      <vt:lpstr>Be Very Worried About Who Has Access</vt:lpstr>
      <vt:lpstr>But now the problem of why people seem to vote against economic self interest </vt:lpstr>
      <vt:lpstr>Finally, add to this intelligence gathering and social media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Minding Other People’s Wealth</dc:title>
  <dc:creator>Gil</dc:creator>
  <cp:lastModifiedBy>Malcolm S. Townes</cp:lastModifiedBy>
  <cp:revision>24</cp:revision>
  <dcterms:created xsi:type="dcterms:W3CDTF">2018-04-27T14:40:11Z</dcterms:created>
  <dcterms:modified xsi:type="dcterms:W3CDTF">2019-04-09T00:08:09Z</dcterms:modified>
</cp:coreProperties>
</file>