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2" r:id="rId6"/>
    <p:sldId id="264" r:id="rId7"/>
    <p:sldId id="261" r:id="rId8"/>
    <p:sldId id="258" r:id="rId9"/>
    <p:sldId id="263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Business Percentage of Federal R&amp;D Obligations to Industry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Actual SBIR Pct of Industry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Chart!$B$2:$B$27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Set-aside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Chart!$C$2:$C$27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98540288"/>
        <c:axId val="198542080"/>
      </c:scatterChart>
      <c:valAx>
        <c:axId val="198540288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98542080"/>
        <c:crosses val="autoZero"/>
        <c:crossBetween val="midCat"/>
        <c:minorUnit val="1"/>
      </c:valAx>
      <c:valAx>
        <c:axId val="19854208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9854028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Targets for Small</a:t>
            </a:r>
            <a:r>
              <a:rPr lang="en-US" baseline="0"/>
              <a:t> Business R&amp;D Funding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Chart!$AM$1</c:f>
              <c:strCache>
                <c:ptCount val="1"/>
                <c:pt idx="0">
                  <c:v>Actual SBIR Pct of Industry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Chart!$AM$2:$AM$27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Chart!$AN$1</c:f>
              <c:strCache>
                <c:ptCount val="1"/>
                <c:pt idx="0">
                  <c:v>SBIR Potential as Pct of Industry Ideal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Chart!$AN$2:$AN$27</c:f>
              <c:numCache>
                <c:formatCode>0.00%</c:formatCode>
                <c:ptCount val="26"/>
                <c:pt idx="0">
                  <c:v>4.5346288932896141E-2</c:v>
                </c:pt>
                <c:pt idx="1">
                  <c:v>5.221862614201879E-2</c:v>
                </c:pt>
                <c:pt idx="2">
                  <c:v>4.8527854451927276E-2</c:v>
                </c:pt>
                <c:pt idx="3">
                  <c:v>6.5700764877829623E-2</c:v>
                </c:pt>
                <c:pt idx="4">
                  <c:v>7.1988122820615633E-2</c:v>
                </c:pt>
                <c:pt idx="5">
                  <c:v>8.2662367756665481E-2</c:v>
                </c:pt>
                <c:pt idx="6">
                  <c:v>8.4276464979243265E-2</c:v>
                </c:pt>
                <c:pt idx="7">
                  <c:v>9.9313486905973788E-2</c:v>
                </c:pt>
                <c:pt idx="8">
                  <c:v>9.5433980174787908E-2</c:v>
                </c:pt>
                <c:pt idx="9">
                  <c:v>9.2905487302346657E-2</c:v>
                </c:pt>
                <c:pt idx="10">
                  <c:v>0.1174960330668553</c:v>
                </c:pt>
                <c:pt idx="11">
                  <c:v>0.13157754429262633</c:v>
                </c:pt>
                <c:pt idx="12">
                  <c:v>0.12645530295920784</c:v>
                </c:pt>
                <c:pt idx="13">
                  <c:v>0.1225168202707379</c:v>
                </c:pt>
                <c:pt idx="14">
                  <c:v>0.12643900059712318</c:v>
                </c:pt>
                <c:pt idx="15">
                  <c:v>0.10968641899381416</c:v>
                </c:pt>
                <c:pt idx="16">
                  <c:v>9.8048230088917832E-2</c:v>
                </c:pt>
                <c:pt idx="17">
                  <c:v>8.8303613220131097E-2</c:v>
                </c:pt>
                <c:pt idx="18">
                  <c:v>9.0560523572040891E-2</c:v>
                </c:pt>
                <c:pt idx="19">
                  <c:v>0.12329445793584255</c:v>
                </c:pt>
                <c:pt idx="20">
                  <c:v>0.13953621098603594</c:v>
                </c:pt>
                <c:pt idx="21">
                  <c:v>9.2789552446865001E-2</c:v>
                </c:pt>
                <c:pt idx="22">
                  <c:v>8.5652985219278763E-2</c:v>
                </c:pt>
                <c:pt idx="23">
                  <c:v>9.0822554345615064E-2</c:v>
                </c:pt>
                <c:pt idx="24">
                  <c:v>9.9265533835264139E-2</c:v>
                </c:pt>
                <c:pt idx="25">
                  <c:v>8.8456951293445982E-2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Chart!$AO$1</c:f>
              <c:strCache>
                <c:ptCount val="1"/>
                <c:pt idx="0">
                  <c:v>Set-aside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Chart!$AO$2:$AO$27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8886784"/>
        <c:axId val="698901248"/>
      </c:scatterChart>
      <c:valAx>
        <c:axId val="698886784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698901248"/>
        <c:crosses val="autoZero"/>
        <c:crossBetween val="midCat"/>
      </c:valAx>
      <c:valAx>
        <c:axId val="69890124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698886784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1DDE1E71-8F58-4980-B6E2-DAE065DEDC1F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59DE06D-F133-4988-97F6-9372E6CB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speedboat race but we’re running one of our engines at less than 50 percent and we’ve inadvertently attached an anchor to the boat.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7280"/>
            <a:ext cx="9144000" cy="1077218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/>
            <a:r>
              <a:rPr lang="en-US" sz="3200" b="1" dirty="0" smtClean="0"/>
              <a:t>Rethinking </a:t>
            </a:r>
            <a:r>
              <a:rPr lang="en-US" sz="3200" b="1" dirty="0" smtClean="0"/>
              <a:t>the Set-Aside Requirement of the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Small Business Innovation Act of 1982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1143070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Malcolm Townes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Saint Louis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5039"/>
              </p:ext>
            </p:extLst>
          </p:nvPr>
        </p:nvGraphicFramePr>
        <p:xfrm>
          <a:off x="548640" y="365760"/>
          <a:ext cx="804672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9" y="365760"/>
            <a:ext cx="8069063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872040"/>
              </p:ext>
            </p:extLst>
          </p:nvPr>
        </p:nvGraphicFramePr>
        <p:xfrm>
          <a:off x="766762" y="365760"/>
          <a:ext cx="761047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9363"/>
            <a:ext cx="2743200" cy="16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19200" y="2217420"/>
            <a:ext cx="1828800" cy="128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Techno-criminals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6019800" y="2204831"/>
            <a:ext cx="1828800" cy="128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Tyrants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931920" y="86471"/>
            <a:ext cx="128016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3931920" y="3771900"/>
            <a:ext cx="128016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Terrorism</a:t>
            </a:r>
            <a:endParaRPr lang="en-US" dirty="0"/>
          </a:p>
        </p:txBody>
      </p:sp>
      <p:pic>
        <p:nvPicPr>
          <p:cNvPr id="1027" name="Picture 3" descr="C:\Users\townesm\AppData\Local\Temp\California_Drought_Dry_Riverbed_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38100"/>
            <a:ext cx="2011680" cy="1508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wnesm\AppData\Local\Temp\North_face_south_tower_after_plane_strike_9-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3687984"/>
            <a:ext cx="1737360" cy="1996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wnesm\AppData\Local\Temp\Vladimir_Putin_-_200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79" y="571500"/>
            <a:ext cx="1272921" cy="1828800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hac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2743200" cy="1541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Pcs Cute Cartoon Cat Kitten Fish Sailing Boat Anchor Brooch Pins with Chain DIY Button Pin Denim Jacket Pin Badge Gift Jewel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3875" r="57500" b="6125"/>
          <a:stretch/>
        </p:blipFill>
        <p:spPr bwMode="auto">
          <a:xfrm rot="2307582">
            <a:off x="2834719" y="2686610"/>
            <a:ext cx="4929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OLS6310\FinalProject\Docs\CCI04192019_000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7" t="22838" r="11257" b="28346"/>
          <a:stretch/>
        </p:blipFill>
        <p:spPr bwMode="auto">
          <a:xfrm>
            <a:off x="2632710" y="1409700"/>
            <a:ext cx="4149090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829" y="15621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Small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0287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Big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7355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Academic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2286000" y="1746766"/>
            <a:ext cx="457201" cy="668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2133600" y="1213366"/>
            <a:ext cx="609600" cy="1018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>
            <a:off x="2133600" y="920234"/>
            <a:ext cx="685800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095396">
            <a:off x="3688014" y="2345734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 ITC" panose="03070402050302030203" pitchFamily="66" charset="0"/>
              </a:rPr>
              <a:t>United States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5200" y="41529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Minimum set-aside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2819400" y="4337566"/>
            <a:ext cx="685800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0" y="2552700"/>
            <a:ext cx="2819400" cy="228600"/>
          </a:xfrm>
          <a:custGeom>
            <a:avLst/>
            <a:gdLst>
              <a:gd name="connsiteX0" fmla="*/ 0 w 2869990"/>
              <a:gd name="connsiteY0" fmla="*/ 228600 h 228600"/>
              <a:gd name="connsiteX1" fmla="*/ 57150 w 2869990"/>
              <a:gd name="connsiteY1" fmla="*/ 182880 h 228600"/>
              <a:gd name="connsiteX2" fmla="*/ 125730 w 2869990"/>
              <a:gd name="connsiteY2" fmla="*/ 114300 h 228600"/>
              <a:gd name="connsiteX3" fmla="*/ 205740 w 2869990"/>
              <a:gd name="connsiteY3" fmla="*/ 57150 h 228600"/>
              <a:gd name="connsiteX4" fmla="*/ 297180 w 2869990"/>
              <a:gd name="connsiteY4" fmla="*/ 22860 h 228600"/>
              <a:gd name="connsiteX5" fmla="*/ 365760 w 2869990"/>
              <a:gd name="connsiteY5" fmla="*/ 0 h 228600"/>
              <a:gd name="connsiteX6" fmla="*/ 560070 w 2869990"/>
              <a:gd name="connsiteY6" fmla="*/ 11430 h 228600"/>
              <a:gd name="connsiteX7" fmla="*/ 640080 w 2869990"/>
              <a:gd name="connsiteY7" fmla="*/ 57150 h 228600"/>
              <a:gd name="connsiteX8" fmla="*/ 765810 w 2869990"/>
              <a:gd name="connsiteY8" fmla="*/ 114300 h 228600"/>
              <a:gd name="connsiteX9" fmla="*/ 857250 w 2869990"/>
              <a:gd name="connsiteY9" fmla="*/ 125730 h 228600"/>
              <a:gd name="connsiteX10" fmla="*/ 1051560 w 2869990"/>
              <a:gd name="connsiteY10" fmla="*/ 125730 h 228600"/>
              <a:gd name="connsiteX11" fmla="*/ 1097280 w 2869990"/>
              <a:gd name="connsiteY11" fmla="*/ 91440 h 228600"/>
              <a:gd name="connsiteX12" fmla="*/ 1211580 w 2869990"/>
              <a:gd name="connsiteY12" fmla="*/ 22860 h 228600"/>
              <a:gd name="connsiteX13" fmla="*/ 1463040 w 2869990"/>
              <a:gd name="connsiteY13" fmla="*/ 34290 h 228600"/>
              <a:gd name="connsiteX14" fmla="*/ 1531620 w 2869990"/>
              <a:gd name="connsiteY14" fmla="*/ 57150 h 228600"/>
              <a:gd name="connsiteX15" fmla="*/ 1565910 w 2869990"/>
              <a:gd name="connsiteY15" fmla="*/ 68580 h 228600"/>
              <a:gd name="connsiteX16" fmla="*/ 1885950 w 2869990"/>
              <a:gd name="connsiteY16" fmla="*/ 80010 h 228600"/>
              <a:gd name="connsiteX17" fmla="*/ 1954530 w 2869990"/>
              <a:gd name="connsiteY17" fmla="*/ 102870 h 228600"/>
              <a:gd name="connsiteX18" fmla="*/ 1988820 w 2869990"/>
              <a:gd name="connsiteY18" fmla="*/ 114300 h 228600"/>
              <a:gd name="connsiteX19" fmla="*/ 2091690 w 2869990"/>
              <a:gd name="connsiteY19" fmla="*/ 102870 h 228600"/>
              <a:gd name="connsiteX20" fmla="*/ 2125980 w 2869990"/>
              <a:gd name="connsiteY20" fmla="*/ 57150 h 228600"/>
              <a:gd name="connsiteX21" fmla="*/ 2194560 w 2869990"/>
              <a:gd name="connsiteY21" fmla="*/ 34290 h 228600"/>
              <a:gd name="connsiteX22" fmla="*/ 2354580 w 2869990"/>
              <a:gd name="connsiteY22" fmla="*/ 45720 h 228600"/>
              <a:gd name="connsiteX23" fmla="*/ 2423160 w 2869990"/>
              <a:gd name="connsiteY23" fmla="*/ 114300 h 228600"/>
              <a:gd name="connsiteX24" fmla="*/ 2457450 w 2869990"/>
              <a:gd name="connsiteY24" fmla="*/ 125730 h 228600"/>
              <a:gd name="connsiteX25" fmla="*/ 2640330 w 2869990"/>
              <a:gd name="connsiteY25" fmla="*/ 91440 h 228600"/>
              <a:gd name="connsiteX26" fmla="*/ 2766060 w 2869990"/>
              <a:gd name="connsiteY26" fmla="*/ 102870 h 228600"/>
              <a:gd name="connsiteX27" fmla="*/ 2834640 w 2869990"/>
              <a:gd name="connsiteY27" fmla="*/ 137160 h 228600"/>
              <a:gd name="connsiteX28" fmla="*/ 2868930 w 2869990"/>
              <a:gd name="connsiteY28" fmla="*/ 160020 h 228600"/>
              <a:gd name="connsiteX29" fmla="*/ 2846070 w 2869990"/>
              <a:gd name="connsiteY29" fmla="*/ 1485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69990" h="228600">
                <a:moveTo>
                  <a:pt x="0" y="228600"/>
                </a:moveTo>
                <a:cubicBezTo>
                  <a:pt x="19050" y="213360"/>
                  <a:pt x="39098" y="199290"/>
                  <a:pt x="57150" y="182880"/>
                </a:cubicBezTo>
                <a:cubicBezTo>
                  <a:pt x="81071" y="161133"/>
                  <a:pt x="99867" y="133697"/>
                  <a:pt x="125730" y="114300"/>
                </a:cubicBezTo>
                <a:cubicBezTo>
                  <a:pt x="145356" y="99581"/>
                  <a:pt x="182341" y="70521"/>
                  <a:pt x="205740" y="57150"/>
                </a:cubicBezTo>
                <a:cubicBezTo>
                  <a:pt x="262219" y="24876"/>
                  <a:pt x="237964" y="40625"/>
                  <a:pt x="297180" y="22860"/>
                </a:cubicBezTo>
                <a:cubicBezTo>
                  <a:pt x="320260" y="15936"/>
                  <a:pt x="365760" y="0"/>
                  <a:pt x="365760" y="0"/>
                </a:cubicBezTo>
                <a:cubicBezTo>
                  <a:pt x="430530" y="3810"/>
                  <a:pt x="495840" y="2254"/>
                  <a:pt x="560070" y="11430"/>
                </a:cubicBezTo>
                <a:cubicBezTo>
                  <a:pt x="584719" y="14951"/>
                  <a:pt x="618507" y="45383"/>
                  <a:pt x="640080" y="57150"/>
                </a:cubicBezTo>
                <a:cubicBezTo>
                  <a:pt x="651008" y="63111"/>
                  <a:pt x="731466" y="108056"/>
                  <a:pt x="765810" y="114300"/>
                </a:cubicBezTo>
                <a:cubicBezTo>
                  <a:pt x="796032" y="119795"/>
                  <a:pt x="826770" y="121920"/>
                  <a:pt x="857250" y="125730"/>
                </a:cubicBezTo>
                <a:cubicBezTo>
                  <a:pt x="931751" y="150564"/>
                  <a:pt x="926218" y="153584"/>
                  <a:pt x="1051560" y="125730"/>
                </a:cubicBezTo>
                <a:cubicBezTo>
                  <a:pt x="1070156" y="121597"/>
                  <a:pt x="1081674" y="102364"/>
                  <a:pt x="1097280" y="91440"/>
                </a:cubicBezTo>
                <a:cubicBezTo>
                  <a:pt x="1166244" y="43165"/>
                  <a:pt x="1149840" y="53730"/>
                  <a:pt x="1211580" y="22860"/>
                </a:cubicBezTo>
                <a:cubicBezTo>
                  <a:pt x="1295400" y="26670"/>
                  <a:pt x="1379611" y="25351"/>
                  <a:pt x="1463040" y="34290"/>
                </a:cubicBezTo>
                <a:cubicBezTo>
                  <a:pt x="1486999" y="36857"/>
                  <a:pt x="1508760" y="49530"/>
                  <a:pt x="1531620" y="57150"/>
                </a:cubicBezTo>
                <a:cubicBezTo>
                  <a:pt x="1543050" y="60960"/>
                  <a:pt x="1553869" y="68150"/>
                  <a:pt x="1565910" y="68580"/>
                </a:cubicBezTo>
                <a:lnTo>
                  <a:pt x="1885950" y="80010"/>
                </a:lnTo>
                <a:lnTo>
                  <a:pt x="1954530" y="102870"/>
                </a:lnTo>
                <a:lnTo>
                  <a:pt x="1988820" y="114300"/>
                </a:lnTo>
                <a:cubicBezTo>
                  <a:pt x="2023110" y="110490"/>
                  <a:pt x="2059843" y="116140"/>
                  <a:pt x="2091690" y="102870"/>
                </a:cubicBezTo>
                <a:cubicBezTo>
                  <a:pt x="2109275" y="95543"/>
                  <a:pt x="2110129" y="67717"/>
                  <a:pt x="2125980" y="57150"/>
                </a:cubicBezTo>
                <a:cubicBezTo>
                  <a:pt x="2146030" y="43784"/>
                  <a:pt x="2194560" y="34290"/>
                  <a:pt x="2194560" y="34290"/>
                </a:cubicBezTo>
                <a:cubicBezTo>
                  <a:pt x="2247900" y="38100"/>
                  <a:pt x="2301918" y="36427"/>
                  <a:pt x="2354580" y="45720"/>
                </a:cubicBezTo>
                <a:cubicBezTo>
                  <a:pt x="2390648" y="52085"/>
                  <a:pt x="2400142" y="95119"/>
                  <a:pt x="2423160" y="114300"/>
                </a:cubicBezTo>
                <a:cubicBezTo>
                  <a:pt x="2432416" y="122013"/>
                  <a:pt x="2446020" y="121920"/>
                  <a:pt x="2457450" y="125730"/>
                </a:cubicBezTo>
                <a:cubicBezTo>
                  <a:pt x="2529852" y="105044"/>
                  <a:pt x="2560618" y="91440"/>
                  <a:pt x="2640330" y="91440"/>
                </a:cubicBezTo>
                <a:cubicBezTo>
                  <a:pt x="2682413" y="91440"/>
                  <a:pt x="2724150" y="99060"/>
                  <a:pt x="2766060" y="102870"/>
                </a:cubicBezTo>
                <a:cubicBezTo>
                  <a:pt x="2864330" y="168384"/>
                  <a:pt x="2739996" y="89838"/>
                  <a:pt x="2834640" y="137160"/>
                </a:cubicBezTo>
                <a:cubicBezTo>
                  <a:pt x="2846927" y="143303"/>
                  <a:pt x="2859216" y="150306"/>
                  <a:pt x="2868930" y="160020"/>
                </a:cubicBezTo>
                <a:cubicBezTo>
                  <a:pt x="2874954" y="166044"/>
                  <a:pt x="2853690" y="152400"/>
                  <a:pt x="2846070" y="14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802630" y="2324100"/>
            <a:ext cx="3341370" cy="205740"/>
          </a:xfrm>
          <a:custGeom>
            <a:avLst/>
            <a:gdLst>
              <a:gd name="connsiteX0" fmla="*/ 0 w 2960370"/>
              <a:gd name="connsiteY0" fmla="*/ 148590 h 205740"/>
              <a:gd name="connsiteX1" fmla="*/ 57150 w 2960370"/>
              <a:gd name="connsiteY1" fmla="*/ 194310 h 205740"/>
              <a:gd name="connsiteX2" fmla="*/ 91440 w 2960370"/>
              <a:gd name="connsiteY2" fmla="*/ 205740 h 205740"/>
              <a:gd name="connsiteX3" fmla="*/ 388620 w 2960370"/>
              <a:gd name="connsiteY3" fmla="*/ 194310 h 205740"/>
              <a:gd name="connsiteX4" fmla="*/ 468630 w 2960370"/>
              <a:gd name="connsiteY4" fmla="*/ 160020 h 205740"/>
              <a:gd name="connsiteX5" fmla="*/ 548640 w 2960370"/>
              <a:gd name="connsiteY5" fmla="*/ 125730 h 205740"/>
              <a:gd name="connsiteX6" fmla="*/ 582930 w 2960370"/>
              <a:gd name="connsiteY6" fmla="*/ 102870 h 205740"/>
              <a:gd name="connsiteX7" fmla="*/ 640080 w 2960370"/>
              <a:gd name="connsiteY7" fmla="*/ 91440 h 205740"/>
              <a:gd name="connsiteX8" fmla="*/ 674370 w 2960370"/>
              <a:gd name="connsiteY8" fmla="*/ 80010 h 205740"/>
              <a:gd name="connsiteX9" fmla="*/ 891540 w 2960370"/>
              <a:gd name="connsiteY9" fmla="*/ 91440 h 205740"/>
              <a:gd name="connsiteX10" fmla="*/ 925830 w 2960370"/>
              <a:gd name="connsiteY10" fmla="*/ 68580 h 205740"/>
              <a:gd name="connsiteX11" fmla="*/ 1131570 w 2960370"/>
              <a:gd name="connsiteY11" fmla="*/ 57150 h 205740"/>
              <a:gd name="connsiteX12" fmla="*/ 1245870 w 2960370"/>
              <a:gd name="connsiteY12" fmla="*/ 0 h 205740"/>
              <a:gd name="connsiteX13" fmla="*/ 1405890 w 2960370"/>
              <a:gd name="connsiteY13" fmla="*/ 11430 h 205740"/>
              <a:gd name="connsiteX14" fmla="*/ 1520190 w 2960370"/>
              <a:gd name="connsiteY14" fmla="*/ 91440 h 205740"/>
              <a:gd name="connsiteX15" fmla="*/ 1623060 w 2960370"/>
              <a:gd name="connsiteY15" fmla="*/ 137160 h 205740"/>
              <a:gd name="connsiteX16" fmla="*/ 1657350 w 2960370"/>
              <a:gd name="connsiteY16" fmla="*/ 148590 h 205740"/>
              <a:gd name="connsiteX17" fmla="*/ 1771650 w 2960370"/>
              <a:gd name="connsiteY17" fmla="*/ 137160 h 205740"/>
              <a:gd name="connsiteX18" fmla="*/ 1874520 w 2960370"/>
              <a:gd name="connsiteY18" fmla="*/ 91440 h 205740"/>
              <a:gd name="connsiteX19" fmla="*/ 1908810 w 2960370"/>
              <a:gd name="connsiteY19" fmla="*/ 80010 h 205740"/>
              <a:gd name="connsiteX20" fmla="*/ 1988820 w 2960370"/>
              <a:gd name="connsiteY20" fmla="*/ 45720 h 205740"/>
              <a:gd name="connsiteX21" fmla="*/ 2023110 w 2960370"/>
              <a:gd name="connsiteY21" fmla="*/ 22860 h 205740"/>
              <a:gd name="connsiteX22" fmla="*/ 2240280 w 2960370"/>
              <a:gd name="connsiteY22" fmla="*/ 22860 h 205740"/>
              <a:gd name="connsiteX23" fmla="*/ 2308860 w 2960370"/>
              <a:gd name="connsiteY23" fmla="*/ 80010 h 205740"/>
              <a:gd name="connsiteX24" fmla="*/ 2423160 w 2960370"/>
              <a:gd name="connsiteY24" fmla="*/ 114300 h 205740"/>
              <a:gd name="connsiteX25" fmla="*/ 2800350 w 2960370"/>
              <a:gd name="connsiteY25" fmla="*/ 114300 h 205740"/>
              <a:gd name="connsiteX26" fmla="*/ 2868930 w 2960370"/>
              <a:gd name="connsiteY26" fmla="*/ 137160 h 205740"/>
              <a:gd name="connsiteX27" fmla="*/ 2960370 w 2960370"/>
              <a:gd name="connsiteY27" fmla="*/ 13716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0370" h="205740">
                <a:moveTo>
                  <a:pt x="0" y="148590"/>
                </a:moveTo>
                <a:cubicBezTo>
                  <a:pt x="19050" y="163830"/>
                  <a:pt x="36462" y="181380"/>
                  <a:pt x="57150" y="194310"/>
                </a:cubicBezTo>
                <a:cubicBezTo>
                  <a:pt x="67367" y="200696"/>
                  <a:pt x="79392" y="205740"/>
                  <a:pt x="91440" y="205740"/>
                </a:cubicBezTo>
                <a:cubicBezTo>
                  <a:pt x="190573" y="205740"/>
                  <a:pt x="289560" y="198120"/>
                  <a:pt x="388620" y="194310"/>
                </a:cubicBezTo>
                <a:cubicBezTo>
                  <a:pt x="469036" y="167505"/>
                  <a:pt x="369761" y="202392"/>
                  <a:pt x="468630" y="160020"/>
                </a:cubicBezTo>
                <a:cubicBezTo>
                  <a:pt x="532746" y="132542"/>
                  <a:pt x="472823" y="169054"/>
                  <a:pt x="548640" y="125730"/>
                </a:cubicBezTo>
                <a:cubicBezTo>
                  <a:pt x="560567" y="118914"/>
                  <a:pt x="570068" y="107693"/>
                  <a:pt x="582930" y="102870"/>
                </a:cubicBezTo>
                <a:cubicBezTo>
                  <a:pt x="601120" y="96049"/>
                  <a:pt x="621233" y="96152"/>
                  <a:pt x="640080" y="91440"/>
                </a:cubicBezTo>
                <a:cubicBezTo>
                  <a:pt x="651769" y="88518"/>
                  <a:pt x="662940" y="83820"/>
                  <a:pt x="674370" y="80010"/>
                </a:cubicBezTo>
                <a:cubicBezTo>
                  <a:pt x="746760" y="83820"/>
                  <a:pt x="819125" y="94732"/>
                  <a:pt x="891540" y="91440"/>
                </a:cubicBezTo>
                <a:cubicBezTo>
                  <a:pt x="905263" y="90816"/>
                  <a:pt x="912231" y="70523"/>
                  <a:pt x="925830" y="68580"/>
                </a:cubicBezTo>
                <a:cubicBezTo>
                  <a:pt x="993825" y="58866"/>
                  <a:pt x="1062990" y="60960"/>
                  <a:pt x="1131570" y="57150"/>
                </a:cubicBezTo>
                <a:cubicBezTo>
                  <a:pt x="1213221" y="2716"/>
                  <a:pt x="1173496" y="18093"/>
                  <a:pt x="1245870" y="0"/>
                </a:cubicBezTo>
                <a:cubicBezTo>
                  <a:pt x="1299210" y="3810"/>
                  <a:pt x="1353561" y="413"/>
                  <a:pt x="1405890" y="11430"/>
                </a:cubicBezTo>
                <a:cubicBezTo>
                  <a:pt x="1433885" y="17324"/>
                  <a:pt x="1500680" y="76808"/>
                  <a:pt x="1520190" y="91440"/>
                </a:cubicBezTo>
                <a:cubicBezTo>
                  <a:pt x="1563662" y="124044"/>
                  <a:pt x="1560511" y="116310"/>
                  <a:pt x="1623060" y="137160"/>
                </a:cubicBezTo>
                <a:lnTo>
                  <a:pt x="1657350" y="148590"/>
                </a:lnTo>
                <a:cubicBezTo>
                  <a:pt x="1695450" y="144780"/>
                  <a:pt x="1734104" y="144669"/>
                  <a:pt x="1771650" y="137160"/>
                </a:cubicBezTo>
                <a:cubicBezTo>
                  <a:pt x="1804881" y="130514"/>
                  <a:pt x="1843450" y="104756"/>
                  <a:pt x="1874520" y="91440"/>
                </a:cubicBezTo>
                <a:cubicBezTo>
                  <a:pt x="1885594" y="86694"/>
                  <a:pt x="1898034" y="85398"/>
                  <a:pt x="1908810" y="80010"/>
                </a:cubicBezTo>
                <a:cubicBezTo>
                  <a:pt x="1987745" y="40543"/>
                  <a:pt x="1893667" y="69508"/>
                  <a:pt x="1988820" y="45720"/>
                </a:cubicBezTo>
                <a:cubicBezTo>
                  <a:pt x="2000250" y="38100"/>
                  <a:pt x="2010248" y="27683"/>
                  <a:pt x="2023110" y="22860"/>
                </a:cubicBezTo>
                <a:cubicBezTo>
                  <a:pt x="2089739" y="-2126"/>
                  <a:pt x="2179130" y="18492"/>
                  <a:pt x="2240280" y="22860"/>
                </a:cubicBezTo>
                <a:cubicBezTo>
                  <a:pt x="2261814" y="44394"/>
                  <a:pt x="2280216" y="67279"/>
                  <a:pt x="2308860" y="80010"/>
                </a:cubicBezTo>
                <a:cubicBezTo>
                  <a:pt x="2344638" y="95912"/>
                  <a:pt x="2385162" y="104801"/>
                  <a:pt x="2423160" y="114300"/>
                </a:cubicBezTo>
                <a:cubicBezTo>
                  <a:pt x="2583086" y="94309"/>
                  <a:pt x="2564917" y="91516"/>
                  <a:pt x="2800350" y="114300"/>
                </a:cubicBezTo>
                <a:cubicBezTo>
                  <a:pt x="2824335" y="116621"/>
                  <a:pt x="2844833" y="137160"/>
                  <a:pt x="2868930" y="137160"/>
                </a:cubicBezTo>
                <a:lnTo>
                  <a:pt x="2960370" y="1371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Proposed Policy Change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1495794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the minimum set-aside.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Convert from relative proposal ratings to absolute ratings.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Fund all proposals that rate as excellent or very </a:t>
            </a:r>
            <a:r>
              <a:rPr lang="en-US" sz="2000" dirty="0" smtClean="0"/>
              <a:t>good, while funding is available.</a:t>
            </a:r>
            <a:endParaRPr lang="en-US" sz="2000" dirty="0" smtClean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 </a:t>
            </a:r>
            <a:r>
              <a:rPr lang="en-US" sz="2000" dirty="0" smtClean="0"/>
              <a:t>total annual SBIR funding </a:t>
            </a:r>
            <a:r>
              <a:rPr lang="en-US" sz="2000" dirty="0"/>
              <a:t>at </a:t>
            </a:r>
            <a:r>
              <a:rPr lang="en-US" sz="2000" dirty="0" smtClean="0"/>
              <a:t>15</a:t>
            </a:r>
            <a:r>
              <a:rPr lang="en-US" sz="2000" dirty="0" smtClean="0"/>
              <a:t>% </a:t>
            </a:r>
            <a:r>
              <a:rPr lang="en-US" sz="2000" dirty="0"/>
              <a:t>of extramural R&amp;D funding.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2473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SBIR/STTR Dashboard [data] (</a:t>
            </a:r>
            <a:r>
              <a:rPr lang="en-US" dirty="0" err="1" smtClean="0"/>
              <a:t>n.d.</a:t>
            </a:r>
            <a:r>
              <a:rPr lang="en-US" dirty="0" smtClean="0"/>
              <a:t>). Retrieved April 18, 2019, from https://www.sbir.gov/awards/annual-reports?view_by=Year</a:t>
            </a:r>
          </a:p>
          <a:p>
            <a:endParaRPr lang="en-US" dirty="0"/>
          </a:p>
          <a:p>
            <a:r>
              <a:rPr lang="en-US" dirty="0" smtClean="0"/>
              <a:t>Small Business Innovation Act: 11th Annual Report. (1993). Retrieved from https://www.sbir.gov/sites/default/files/SBIR_1993.pdf</a:t>
            </a:r>
          </a:p>
          <a:p>
            <a:endParaRPr lang="en-US" dirty="0"/>
          </a:p>
          <a:p>
            <a:r>
              <a:rPr lang="en-US" dirty="0" smtClean="0"/>
              <a:t>User: Robert. </a:t>
            </a:r>
            <a:r>
              <a:rPr lang="en-US" dirty="0"/>
              <a:t>(2001). North face south tower after plane strike </a:t>
            </a:r>
            <a:r>
              <a:rPr lang="en-US" dirty="0" smtClean="0"/>
              <a:t>9-11 </a:t>
            </a:r>
            <a:r>
              <a:rPr lang="en-US" dirty="0"/>
              <a:t>[Image]. </a:t>
            </a:r>
            <a:r>
              <a:rPr lang="en-US" dirty="0" smtClean="0"/>
              <a:t>[CC </a:t>
            </a:r>
            <a:r>
              <a:rPr lang="en-US" dirty="0"/>
              <a:t>BY-SA 2.0 https://</a:t>
            </a:r>
            <a:r>
              <a:rPr lang="en-US" dirty="0" smtClean="0"/>
              <a:t>creativecommons.org/licenses/by-sa/2.0] . No changes made. Retrieved April 19, 2019</a:t>
            </a:r>
            <a:r>
              <a:rPr lang="en-US" dirty="0"/>
              <a:t>, from https://commons.wikimedia.org/wiki/Category:Terrorism#/</a:t>
            </a:r>
            <a:r>
              <a:rPr lang="en-US" dirty="0" smtClean="0"/>
              <a:t>media/File:North_face_south_tower_after_plane_strike_9-11.jpg</a:t>
            </a:r>
          </a:p>
          <a:p>
            <a:endParaRPr lang="en-US" dirty="0"/>
          </a:p>
          <a:p>
            <a:r>
              <a:rPr lang="en-US" dirty="0" smtClean="0"/>
              <a:t>User: </a:t>
            </a:r>
            <a:r>
              <a:rPr lang="en-US" dirty="0" err="1" smtClean="0"/>
              <a:t>DavidBailey</a:t>
            </a:r>
            <a:r>
              <a:rPr lang="en-US" dirty="0" smtClean="0"/>
              <a:t>. (2009). A dry riverbed in California [Image]. No changes made. Retrieved April 19, 2019</a:t>
            </a:r>
            <a:r>
              <a:rPr lang="en-US" dirty="0"/>
              <a:t>, from https://commons.wikimedia.org/wiki/File:California_Drought_Dry_Riverbed_2009.jpg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693319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User: </a:t>
            </a:r>
            <a:r>
              <a:rPr lang="en-US" dirty="0" err="1" smtClean="0"/>
              <a:t>Lokal_Profil</a:t>
            </a:r>
            <a:r>
              <a:rPr lang="en-US" dirty="0" smtClean="0"/>
              <a:t>. (2007). Blank outline of the US [Image]. </a:t>
            </a:r>
            <a:r>
              <a:rPr lang="en-US" dirty="0"/>
              <a:t>CC-BY-SA 2.5 [https://</a:t>
            </a:r>
            <a:r>
              <a:rPr lang="en-US" dirty="0" smtClean="0"/>
              <a:t>creativecommons.org/licenses/by-sa/2.5].  Photocopy effect added. Retrieved April 19, 2019</a:t>
            </a:r>
            <a:r>
              <a:rPr lang="en-US" dirty="0"/>
              <a:t>, from https://commons.wikimedia.org/wiki/United_States#/media/File:Blank_US_Map,_</a:t>
            </a:r>
            <a:r>
              <a:rPr lang="en-US" dirty="0" smtClean="0"/>
              <a:t>Mainland_with_no_States.svg</a:t>
            </a:r>
          </a:p>
          <a:p>
            <a:endParaRPr lang="en-US" dirty="0"/>
          </a:p>
          <a:p>
            <a:r>
              <a:rPr lang="en-US" dirty="0" smtClean="0"/>
              <a:t>User: Kremlin.ru. (2006). Official portrait of </a:t>
            </a:r>
            <a:r>
              <a:rPr lang="en-US" dirty="0" err="1" smtClean="0"/>
              <a:t>Vladmir</a:t>
            </a:r>
            <a:r>
              <a:rPr lang="en-US" dirty="0" smtClean="0"/>
              <a:t> Putin [Image]. </a:t>
            </a:r>
            <a:r>
              <a:rPr lang="en-US" dirty="0"/>
              <a:t>CC-BY 4.0 [https://</a:t>
            </a:r>
            <a:r>
              <a:rPr lang="en-US" dirty="0" smtClean="0"/>
              <a:t>creativecommons.org/licenses/by/4.0]. No changes made. Retrieved April 19, 2019</a:t>
            </a:r>
            <a:r>
              <a:rPr lang="en-US" dirty="0"/>
              <a:t>, from https://commons.wikimedia.org/w/index.php?title=Special:Search&amp;limit=500&amp;offset=0&amp;profile=default&amp;search=putin&amp;advancedSearch-current=%7B%7D&amp;ns0=1&amp;ns6=1&amp;ns12=1&amp;ns14=1&amp;ns100=1&amp;ns106=1&amp;searchToken=bcmpm63q76wb4lqzinwofwy4t#%2Fmedia%2FFile%3AVladimir_Putin_-_2006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66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307</Words>
  <Application>Microsoft Office PowerPoint</Application>
  <PresentationFormat>On-screen Show (16:10)</PresentationFormat>
  <Paragraphs>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41</cp:revision>
  <cp:lastPrinted>2019-04-19T16:39:17Z</cp:lastPrinted>
  <dcterms:created xsi:type="dcterms:W3CDTF">2019-04-19T00:20:44Z</dcterms:created>
  <dcterms:modified xsi:type="dcterms:W3CDTF">2019-04-19T20:49:26Z</dcterms:modified>
</cp:coreProperties>
</file>