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08" y="-2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46A8BC1-56BB-4D12-80B7-05C9DC15A9A3}" type="datetimeFigureOut">
              <a:rPr lang="en-US" smtClean="0"/>
              <a:t>3/25/2019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08CDD07-F444-402A-94E3-9F02F676AAC3}" type="slidenum">
              <a:rPr lang="en-US" smtClean="0"/>
              <a:t>‹#›</a:t>
            </a:fld>
            <a:endParaRPr lang="en-US"/>
          </a:p>
        </p:txBody>
      </p:sp>
    </p:spTree>
    <p:extLst>
      <p:ext uri="{BB962C8B-B14F-4D97-AF65-F5344CB8AC3E}">
        <p14:creationId xmlns:p14="http://schemas.microsoft.com/office/powerpoint/2010/main" val="2684196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1C6D7CF-34C5-4F08-A61F-00AD21B25D04}" type="datetimeFigureOut">
              <a:rPr lang="en-US" smtClean="0"/>
              <a:t>3/25/2019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E96C642-8276-4EC5-99E7-D4EDAA9D39B9}" type="slidenum">
              <a:rPr lang="en-US" smtClean="0"/>
              <a:t>‹#›</a:t>
            </a:fld>
            <a:endParaRPr lang="en-US"/>
          </a:p>
        </p:txBody>
      </p:sp>
    </p:spTree>
    <p:extLst>
      <p:ext uri="{BB962C8B-B14F-4D97-AF65-F5344CB8AC3E}">
        <p14:creationId xmlns:p14="http://schemas.microsoft.com/office/powerpoint/2010/main" val="63506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88A3DA-8BC0-1F4C-8EEE-8703F4C21E93}" type="slidenum">
              <a:rPr lang="en-US" smtClean="0"/>
              <a:t>10</a:t>
            </a:fld>
            <a:endParaRPr lang="en-US"/>
          </a:p>
        </p:txBody>
      </p:sp>
    </p:spTree>
    <p:extLst>
      <p:ext uri="{BB962C8B-B14F-4D97-AF65-F5344CB8AC3E}">
        <p14:creationId xmlns:p14="http://schemas.microsoft.com/office/powerpoint/2010/main" val="3681465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0DA851-1B2E-4641-B125-8DD54FDDD4E0}"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683CE-BA8D-4566-AA0E-1803C3C5AAF2}" type="slidenum">
              <a:rPr lang="en-US" smtClean="0"/>
              <a:t>‹#›</a:t>
            </a:fld>
            <a:endParaRPr lang="en-US"/>
          </a:p>
        </p:txBody>
      </p:sp>
    </p:spTree>
    <p:extLst>
      <p:ext uri="{BB962C8B-B14F-4D97-AF65-F5344CB8AC3E}">
        <p14:creationId xmlns:p14="http://schemas.microsoft.com/office/powerpoint/2010/main" val="187849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DA851-1B2E-4641-B125-8DD54FDDD4E0}"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683CE-BA8D-4566-AA0E-1803C3C5AAF2}" type="slidenum">
              <a:rPr lang="en-US" smtClean="0"/>
              <a:t>‹#›</a:t>
            </a:fld>
            <a:endParaRPr lang="en-US"/>
          </a:p>
        </p:txBody>
      </p:sp>
    </p:spTree>
    <p:extLst>
      <p:ext uri="{BB962C8B-B14F-4D97-AF65-F5344CB8AC3E}">
        <p14:creationId xmlns:p14="http://schemas.microsoft.com/office/powerpoint/2010/main" val="29825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DA851-1B2E-4641-B125-8DD54FDDD4E0}"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683CE-BA8D-4566-AA0E-1803C3C5AAF2}" type="slidenum">
              <a:rPr lang="en-US" smtClean="0"/>
              <a:t>‹#›</a:t>
            </a:fld>
            <a:endParaRPr lang="en-US"/>
          </a:p>
        </p:txBody>
      </p:sp>
    </p:spTree>
    <p:extLst>
      <p:ext uri="{BB962C8B-B14F-4D97-AF65-F5344CB8AC3E}">
        <p14:creationId xmlns:p14="http://schemas.microsoft.com/office/powerpoint/2010/main" val="410553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DA851-1B2E-4641-B125-8DD54FDDD4E0}"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683CE-BA8D-4566-AA0E-1803C3C5AAF2}" type="slidenum">
              <a:rPr lang="en-US" smtClean="0"/>
              <a:t>‹#›</a:t>
            </a:fld>
            <a:endParaRPr lang="en-US"/>
          </a:p>
        </p:txBody>
      </p:sp>
    </p:spTree>
    <p:extLst>
      <p:ext uri="{BB962C8B-B14F-4D97-AF65-F5344CB8AC3E}">
        <p14:creationId xmlns:p14="http://schemas.microsoft.com/office/powerpoint/2010/main" val="51588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DA851-1B2E-4641-B125-8DD54FDDD4E0}"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683CE-BA8D-4566-AA0E-1803C3C5AAF2}" type="slidenum">
              <a:rPr lang="en-US" smtClean="0"/>
              <a:t>‹#›</a:t>
            </a:fld>
            <a:endParaRPr lang="en-US"/>
          </a:p>
        </p:txBody>
      </p:sp>
    </p:spTree>
    <p:extLst>
      <p:ext uri="{BB962C8B-B14F-4D97-AF65-F5344CB8AC3E}">
        <p14:creationId xmlns:p14="http://schemas.microsoft.com/office/powerpoint/2010/main" val="235399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0DA851-1B2E-4641-B125-8DD54FDDD4E0}"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683CE-BA8D-4566-AA0E-1803C3C5AAF2}" type="slidenum">
              <a:rPr lang="en-US" smtClean="0"/>
              <a:t>‹#›</a:t>
            </a:fld>
            <a:endParaRPr lang="en-US"/>
          </a:p>
        </p:txBody>
      </p:sp>
    </p:spTree>
    <p:extLst>
      <p:ext uri="{BB962C8B-B14F-4D97-AF65-F5344CB8AC3E}">
        <p14:creationId xmlns:p14="http://schemas.microsoft.com/office/powerpoint/2010/main" val="70983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0DA851-1B2E-4641-B125-8DD54FDDD4E0}"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683CE-BA8D-4566-AA0E-1803C3C5AAF2}" type="slidenum">
              <a:rPr lang="en-US" smtClean="0"/>
              <a:t>‹#›</a:t>
            </a:fld>
            <a:endParaRPr lang="en-US"/>
          </a:p>
        </p:txBody>
      </p:sp>
    </p:spTree>
    <p:extLst>
      <p:ext uri="{BB962C8B-B14F-4D97-AF65-F5344CB8AC3E}">
        <p14:creationId xmlns:p14="http://schemas.microsoft.com/office/powerpoint/2010/main" val="99078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0DA851-1B2E-4641-B125-8DD54FDDD4E0}"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683CE-BA8D-4566-AA0E-1803C3C5AAF2}" type="slidenum">
              <a:rPr lang="en-US" smtClean="0"/>
              <a:t>‹#›</a:t>
            </a:fld>
            <a:endParaRPr lang="en-US"/>
          </a:p>
        </p:txBody>
      </p:sp>
    </p:spTree>
    <p:extLst>
      <p:ext uri="{BB962C8B-B14F-4D97-AF65-F5344CB8AC3E}">
        <p14:creationId xmlns:p14="http://schemas.microsoft.com/office/powerpoint/2010/main" val="132690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DA851-1B2E-4641-B125-8DD54FDDD4E0}"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683CE-BA8D-4566-AA0E-1803C3C5AAF2}" type="slidenum">
              <a:rPr lang="en-US" smtClean="0"/>
              <a:t>‹#›</a:t>
            </a:fld>
            <a:endParaRPr lang="en-US"/>
          </a:p>
        </p:txBody>
      </p:sp>
    </p:spTree>
    <p:extLst>
      <p:ext uri="{BB962C8B-B14F-4D97-AF65-F5344CB8AC3E}">
        <p14:creationId xmlns:p14="http://schemas.microsoft.com/office/powerpoint/2010/main" val="252552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DA851-1B2E-4641-B125-8DD54FDDD4E0}"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683CE-BA8D-4566-AA0E-1803C3C5AAF2}" type="slidenum">
              <a:rPr lang="en-US" smtClean="0"/>
              <a:t>‹#›</a:t>
            </a:fld>
            <a:endParaRPr lang="en-US"/>
          </a:p>
        </p:txBody>
      </p:sp>
    </p:spTree>
    <p:extLst>
      <p:ext uri="{BB962C8B-B14F-4D97-AF65-F5344CB8AC3E}">
        <p14:creationId xmlns:p14="http://schemas.microsoft.com/office/powerpoint/2010/main" val="612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DA851-1B2E-4641-B125-8DD54FDDD4E0}"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683CE-BA8D-4566-AA0E-1803C3C5AAF2}" type="slidenum">
              <a:rPr lang="en-US" smtClean="0"/>
              <a:t>‹#›</a:t>
            </a:fld>
            <a:endParaRPr lang="en-US"/>
          </a:p>
        </p:txBody>
      </p:sp>
    </p:spTree>
    <p:extLst>
      <p:ext uri="{BB962C8B-B14F-4D97-AF65-F5344CB8AC3E}">
        <p14:creationId xmlns:p14="http://schemas.microsoft.com/office/powerpoint/2010/main" val="80727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DA851-1B2E-4641-B125-8DD54FDDD4E0}" type="datetimeFigureOut">
              <a:rPr lang="en-US" smtClean="0"/>
              <a:t>3/25/2019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683CE-BA8D-4566-AA0E-1803C3C5AAF2}" type="slidenum">
              <a:rPr lang="en-US" smtClean="0"/>
              <a:t>‹#›</a:t>
            </a:fld>
            <a:endParaRPr lang="en-US"/>
          </a:p>
        </p:txBody>
      </p:sp>
    </p:spTree>
    <p:extLst>
      <p:ext uri="{BB962C8B-B14F-4D97-AF65-F5344CB8AC3E}">
        <p14:creationId xmlns:p14="http://schemas.microsoft.com/office/powerpoint/2010/main" val="757723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Deconstruction of the Administrative State</a:t>
            </a:r>
            <a:endParaRPr lang="en-US" dirty="0"/>
          </a:p>
        </p:txBody>
      </p:sp>
      <p:sp>
        <p:nvSpPr>
          <p:cNvPr id="3" name="Subtitle 2"/>
          <p:cNvSpPr>
            <a:spLocks noGrp="1"/>
          </p:cNvSpPr>
          <p:nvPr>
            <p:ph type="subTitle" idx="1"/>
          </p:nvPr>
        </p:nvSpPr>
        <p:spPr/>
        <p:txBody>
          <a:bodyPr/>
          <a:lstStyle/>
          <a:p>
            <a:r>
              <a:rPr lang="en-US" dirty="0" smtClean="0"/>
              <a:t>Potential Impacts on the Financial Regulatory </a:t>
            </a:r>
            <a:r>
              <a:rPr lang="en-US" dirty="0" smtClean="0"/>
              <a:t>Environment</a:t>
            </a:r>
            <a:endParaRPr lang="en-US" dirty="0"/>
          </a:p>
        </p:txBody>
      </p:sp>
    </p:spTree>
    <p:extLst>
      <p:ext uri="{BB962C8B-B14F-4D97-AF65-F5344CB8AC3E}">
        <p14:creationId xmlns:p14="http://schemas.microsoft.com/office/powerpoint/2010/main" val="170562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the first round with the passage of the Financial </a:t>
            </a:r>
            <a:r>
              <a:rPr lang="en-US" dirty="0" smtClean="0"/>
              <a:t>Choice </a:t>
            </a:r>
            <a:r>
              <a:rPr lang="en-US" dirty="0" smtClean="0"/>
              <a:t>Act </a:t>
            </a:r>
            <a:r>
              <a:rPr lang="en-US" dirty="0" smtClean="0"/>
              <a:t>by US House of Representatives June 7, </a:t>
            </a:r>
            <a:r>
              <a:rPr lang="en-US" dirty="0" smtClean="0"/>
              <a:t>2017, it appeared that the Jeffersonian won</a:t>
            </a:r>
          </a:p>
          <a:p>
            <a:r>
              <a:rPr lang="en-US" dirty="0" smtClean="0"/>
              <a:t>The act represented a significant roll back in regulatory oversight of banks and in consumer protection</a:t>
            </a:r>
          </a:p>
          <a:p>
            <a:r>
              <a:rPr lang="en-US" dirty="0" smtClean="0"/>
              <a:t>However, the Senate did not go along with the radical reforms of the House</a:t>
            </a:r>
            <a:endParaRPr lang="en-US" dirty="0"/>
          </a:p>
        </p:txBody>
      </p:sp>
    </p:spTree>
    <p:extLst>
      <p:ext uri="{BB962C8B-B14F-4D97-AF65-F5344CB8AC3E}">
        <p14:creationId xmlns:p14="http://schemas.microsoft.com/office/powerpoint/2010/main" val="233120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Senate Version Which Was Adopted into law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Essentially keeps the Dodd Frank Framework for unwinding failed financial institutions</a:t>
            </a:r>
          </a:p>
          <a:p>
            <a:r>
              <a:rPr lang="en-US" dirty="0" smtClean="0"/>
              <a:t>Also kept the Consumer Financial Protection Bureau</a:t>
            </a:r>
          </a:p>
          <a:p>
            <a:r>
              <a:rPr lang="en-US" dirty="0" smtClean="0"/>
              <a:t>Gives some relief to smaller community banks</a:t>
            </a:r>
          </a:p>
          <a:p>
            <a:r>
              <a:rPr lang="en-US" dirty="0" smtClean="0"/>
              <a:t>Now that the Democrats are in control of the House, further roll back is unlikely</a:t>
            </a:r>
          </a:p>
          <a:p>
            <a:r>
              <a:rPr lang="en-US" dirty="0" smtClean="0"/>
              <a:t>But policy change is also accomplished at the agency level </a:t>
            </a:r>
          </a:p>
          <a:p>
            <a:r>
              <a:rPr lang="en-US" dirty="0" smtClean="0"/>
              <a:t>Hence the impact of appointing people hostile to a policy </a:t>
            </a:r>
            <a:endParaRPr lang="en-US" dirty="0"/>
          </a:p>
        </p:txBody>
      </p:sp>
    </p:spTree>
    <p:extLst>
      <p:ext uri="{BB962C8B-B14F-4D97-AF65-F5344CB8AC3E}">
        <p14:creationId xmlns:p14="http://schemas.microsoft.com/office/powerpoint/2010/main" val="135435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George Washington has been </a:t>
            </a:r>
            <a:r>
              <a:rPr lang="en-US" smtClean="0"/>
              <a:t>characterized as </a:t>
            </a:r>
            <a:r>
              <a:rPr lang="en-US" dirty="0" smtClean="0"/>
              <a:t>the father of the country</a:t>
            </a:r>
          </a:p>
          <a:p>
            <a:r>
              <a:rPr lang="en-US" dirty="0" smtClean="0"/>
              <a:t>Thomas Jefferson as father of the Declaration of Independence </a:t>
            </a:r>
          </a:p>
          <a:p>
            <a:r>
              <a:rPr lang="en-US" dirty="0" smtClean="0"/>
              <a:t>But Alexander Hamilton has been termed the father of the government</a:t>
            </a:r>
          </a:p>
          <a:p>
            <a:r>
              <a:rPr lang="en-US" dirty="0" smtClean="0"/>
              <a:t>And from its founding the U.S. has tried to manage the tension between Independence and Bureaucracy</a:t>
            </a:r>
          </a:p>
          <a:p>
            <a:r>
              <a:rPr lang="en-US" dirty="0" smtClean="0"/>
              <a:t>Illustrated by the bitter rivalry between Jefferson and Hamilton.   </a:t>
            </a:r>
          </a:p>
          <a:p>
            <a:endParaRPr lang="en-US" dirty="0"/>
          </a:p>
        </p:txBody>
      </p:sp>
    </p:spTree>
    <p:extLst>
      <p:ext uri="{BB962C8B-B14F-4D97-AF65-F5344CB8AC3E}">
        <p14:creationId xmlns:p14="http://schemas.microsoft.com/office/powerpoint/2010/main" val="299353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Hamilton established a strong central banking system and the Department of Treasury </a:t>
            </a:r>
          </a:p>
          <a:p>
            <a:r>
              <a:rPr lang="en-US" dirty="0" smtClean="0"/>
              <a:t>Jefferson saw these as an encroachment on the fundamental liberties of individuals,  pitting urban bankers and government bureaucrats against the agrarian interests of rural land owners, with Main Street being swindled by Wall Street</a:t>
            </a:r>
          </a:p>
        </p:txBody>
      </p:sp>
    </p:spTree>
    <p:extLst>
      <p:ext uri="{BB962C8B-B14F-4D97-AF65-F5344CB8AC3E}">
        <p14:creationId xmlns:p14="http://schemas.microsoft.com/office/powerpoint/2010/main" val="156769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forward</a:t>
            </a:r>
            <a:endParaRPr lang="en-US" dirty="0"/>
          </a:p>
        </p:txBody>
      </p:sp>
      <p:sp>
        <p:nvSpPr>
          <p:cNvPr id="3" name="Content Placeholder 2"/>
          <p:cNvSpPr>
            <a:spLocks noGrp="1"/>
          </p:cNvSpPr>
          <p:nvPr>
            <p:ph idx="1"/>
          </p:nvPr>
        </p:nvSpPr>
        <p:spPr/>
        <p:txBody>
          <a:bodyPr>
            <a:normAutofit fontScale="92500"/>
          </a:bodyPr>
          <a:lstStyle/>
          <a:p>
            <a:r>
              <a:rPr lang="en-US" dirty="0" smtClean="0"/>
              <a:t>The Deconstruction of the Administrative State is a key goal of the Trump Administration</a:t>
            </a:r>
          </a:p>
          <a:p>
            <a:r>
              <a:rPr lang="en-US" dirty="0" smtClean="0"/>
              <a:t>The appointment of Neil Gorsuch to the Supreme court may hasten the achievement of that goal</a:t>
            </a:r>
          </a:p>
          <a:p>
            <a:r>
              <a:rPr lang="en-US" dirty="0" smtClean="0"/>
              <a:t>Chevron v. the Natural Resource Defense Council (1984) gave deference to the expertise of government agencies and their interpretation of legislative intent through the rule making process</a:t>
            </a:r>
            <a:endParaRPr lang="en-US" dirty="0"/>
          </a:p>
        </p:txBody>
      </p:sp>
    </p:spTree>
    <p:extLst>
      <p:ext uri="{BB962C8B-B14F-4D97-AF65-F5344CB8AC3E}">
        <p14:creationId xmlns:p14="http://schemas.microsoft.com/office/powerpoint/2010/main" val="63259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Justice Gorsuch has questioned the validity of the Chevron decision and favors giving back to Congress the major responsibility for determining appropriate rules for legislative implementation and their interpretation </a:t>
            </a:r>
          </a:p>
          <a:p>
            <a:r>
              <a:rPr lang="en-US" dirty="0" smtClean="0"/>
              <a:t>Probably not feasible given the unwieldy nature of the legislative branch and the lack of technical expertise across a variety of policy areas  </a:t>
            </a:r>
          </a:p>
          <a:p>
            <a:r>
              <a:rPr lang="en-US" dirty="0" smtClean="0"/>
              <a:t>Nevertheless, his appointment illustrates the mind set of the current administration </a:t>
            </a:r>
            <a:endParaRPr lang="en-US" dirty="0"/>
          </a:p>
        </p:txBody>
      </p:sp>
    </p:spTree>
    <p:extLst>
      <p:ext uri="{BB962C8B-B14F-4D97-AF65-F5344CB8AC3E}">
        <p14:creationId xmlns:p14="http://schemas.microsoft.com/office/powerpoint/2010/main" val="217699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Dismantling Dodd-Frank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 The 2010 final passage of the Bill garnered only three Republican votes in the House and only three Republican votes in the Senate</a:t>
            </a:r>
          </a:p>
          <a:p>
            <a:r>
              <a:rPr lang="en-US" dirty="0" smtClean="0"/>
              <a:t>In keeping with the anti regulatory preference of the Republican Party (Jefferson revisited)</a:t>
            </a:r>
          </a:p>
          <a:p>
            <a:r>
              <a:rPr lang="en-US" dirty="0" smtClean="0"/>
              <a:t>Up until January, 2019, Republicans controlled  both legislative branches of Congress and the Executive branch and so the administrative state was in the legislative cross hairs generally with financial regulation being a particular target </a:t>
            </a:r>
            <a:endParaRPr lang="en-US" dirty="0"/>
          </a:p>
        </p:txBody>
      </p:sp>
    </p:spTree>
    <p:extLst>
      <p:ext uri="{BB962C8B-B14F-4D97-AF65-F5344CB8AC3E}">
        <p14:creationId xmlns:p14="http://schemas.microsoft.com/office/powerpoint/2010/main" val="22672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economic positions filled by Wall Street Insiders</a:t>
            </a:r>
            <a:endParaRPr lang="en-US" dirty="0"/>
          </a:p>
        </p:txBody>
      </p:sp>
      <p:sp>
        <p:nvSpPr>
          <p:cNvPr id="3" name="Content Placeholder 2"/>
          <p:cNvSpPr>
            <a:spLocks noGrp="1"/>
          </p:cNvSpPr>
          <p:nvPr>
            <p:ph idx="1"/>
          </p:nvPr>
        </p:nvSpPr>
        <p:spPr/>
        <p:txBody>
          <a:bodyPr/>
          <a:lstStyle/>
          <a:p>
            <a:r>
              <a:rPr lang="en-US" dirty="0" smtClean="0"/>
              <a:t>Steven </a:t>
            </a:r>
            <a:r>
              <a:rPr lang="en-US" dirty="0" err="1" smtClean="0"/>
              <a:t>Mnuchin</a:t>
            </a:r>
            <a:r>
              <a:rPr lang="en-US" dirty="0" smtClean="0"/>
              <a:t> former Golden Sachs trader and hedge fund manager - Treasury Secretary</a:t>
            </a:r>
          </a:p>
          <a:p>
            <a:r>
              <a:rPr lang="en-US" dirty="0" smtClean="0"/>
              <a:t>Wilbur Ross billionaire investor in distressed assets – Commerce Secretary </a:t>
            </a:r>
            <a:endParaRPr lang="en-US" dirty="0"/>
          </a:p>
        </p:txBody>
      </p:sp>
    </p:spTree>
    <p:extLst>
      <p:ext uri="{BB962C8B-B14F-4D97-AF65-F5344CB8AC3E}">
        <p14:creationId xmlns:p14="http://schemas.microsoft.com/office/powerpoint/2010/main" val="81523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immediate targets</a:t>
            </a:r>
            <a:endParaRPr lang="en-US" dirty="0"/>
          </a:p>
        </p:txBody>
      </p:sp>
      <p:sp>
        <p:nvSpPr>
          <p:cNvPr id="3" name="Content Placeholder 2"/>
          <p:cNvSpPr>
            <a:spLocks noGrp="1"/>
          </p:cNvSpPr>
          <p:nvPr>
            <p:ph idx="1"/>
          </p:nvPr>
        </p:nvSpPr>
        <p:spPr/>
        <p:txBody>
          <a:bodyPr/>
          <a:lstStyle/>
          <a:p>
            <a:r>
              <a:rPr lang="en-US" dirty="0" smtClean="0"/>
              <a:t>Dodd-Frank’s provisions on Systemic Risk</a:t>
            </a:r>
          </a:p>
          <a:p>
            <a:pPr lvl="1"/>
            <a:r>
              <a:rPr lang="en-US" dirty="0" smtClean="0"/>
              <a:t>Orderly Liquidation Authority ( OLA) </a:t>
            </a:r>
          </a:p>
          <a:p>
            <a:pPr lvl="1"/>
            <a:r>
              <a:rPr lang="en-US" dirty="0" smtClean="0"/>
              <a:t>Systemically Important Financial Institution designation process</a:t>
            </a:r>
          </a:p>
          <a:p>
            <a:pPr lvl="1"/>
            <a:r>
              <a:rPr lang="en-US" dirty="0" smtClean="0"/>
              <a:t>The Financial Stability Oversight Council (FSOC)  </a:t>
            </a:r>
            <a:endParaRPr lang="en-US" dirty="0"/>
          </a:p>
        </p:txBody>
      </p:sp>
    </p:spTree>
    <p:extLst>
      <p:ext uri="{BB962C8B-B14F-4D97-AF65-F5344CB8AC3E}">
        <p14:creationId xmlns:p14="http://schemas.microsoft.com/office/powerpoint/2010/main" val="193078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has been push back, however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Speaking at an annual conference this past August, Janet Yellen, referring to the global recession,  stated:</a:t>
            </a:r>
          </a:p>
          <a:p>
            <a:pPr lvl="1"/>
            <a:r>
              <a:rPr lang="en-US" dirty="0" smtClean="0"/>
              <a:t>“Already</a:t>
            </a:r>
            <a:r>
              <a:rPr lang="en-US" dirty="0"/>
              <a:t>, for some, memories of this experience may be fading — memories of just how costly the financial crisis was and why certain steps were taken in response,” </a:t>
            </a:r>
            <a:endParaRPr lang="en-US" dirty="0" smtClean="0"/>
          </a:p>
          <a:p>
            <a:r>
              <a:rPr lang="en-US" dirty="0" smtClean="0"/>
              <a:t>She then went on to strongly defend the regulatory structure created by Dodd </a:t>
            </a:r>
            <a:r>
              <a:rPr lang="en-US" smtClean="0"/>
              <a:t>– Frank</a:t>
            </a:r>
          </a:p>
          <a:p>
            <a:pPr marL="0" indent="0">
              <a:buNone/>
            </a:pPr>
            <a:endParaRPr lang="en-US" dirty="0" smtClean="0"/>
          </a:p>
          <a:p>
            <a:r>
              <a:rPr lang="en-US" dirty="0" smtClean="0"/>
              <a:t>The Federal Bank’s chairwoman’s strong Hamiltonian defense of Dodd – Frank sets in motion a show down between those who claim the administrative state has stifled economic growth and those who don’t want to forget the lessons learned from the 2008 financial crisis   </a:t>
            </a:r>
            <a:endParaRPr lang="en-US" dirty="0"/>
          </a:p>
        </p:txBody>
      </p:sp>
    </p:spTree>
    <p:extLst>
      <p:ext uri="{BB962C8B-B14F-4D97-AF65-F5344CB8AC3E}">
        <p14:creationId xmlns:p14="http://schemas.microsoft.com/office/powerpoint/2010/main" val="1028713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629</Words>
  <Application>Microsoft Office PowerPoint</Application>
  <PresentationFormat>On-screen Show (4:3)</PresentationFormat>
  <Paragraphs>46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The Deconstruction of the Administrative State</vt:lpstr>
      <vt:lpstr>Background</vt:lpstr>
      <vt:lpstr>PowerPoint Presentation</vt:lpstr>
      <vt:lpstr>Fast forward</vt:lpstr>
      <vt:lpstr>PowerPoint Presentation</vt:lpstr>
      <vt:lpstr>Dismantling Dodd-Frank</vt:lpstr>
      <vt:lpstr>Key economic positions filled by Wall Street Insiders</vt:lpstr>
      <vt:lpstr>The immediate targets</vt:lpstr>
      <vt:lpstr>There has been push back, however </vt:lpstr>
      <vt:lpstr>PowerPoint Presentation</vt:lpstr>
      <vt:lpstr>The Senate Version Which Was Adopted into law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Deconstruction of the Administrative State</dc:title>
  <dc:creator>Gil</dc:creator>
  <cp:lastModifiedBy>Gil</cp:lastModifiedBy>
  <cp:revision>10</cp:revision>
  <cp:lastPrinted>2019-03-25T15:50:23Z</cp:lastPrinted>
  <dcterms:created xsi:type="dcterms:W3CDTF">2017-04-25T15:52:58Z</dcterms:created>
  <dcterms:modified xsi:type="dcterms:W3CDTF">2019-03-25T16:10:01Z</dcterms:modified>
</cp:coreProperties>
</file>