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74" r:id="rId4"/>
    <p:sldId id="257" r:id="rId5"/>
    <p:sldId id="259" r:id="rId6"/>
    <p:sldId id="265" r:id="rId7"/>
    <p:sldId id="266" r:id="rId8"/>
    <p:sldId id="262" r:id="rId9"/>
    <p:sldId id="270" r:id="rId10"/>
    <p:sldId id="261" r:id="rId11"/>
    <p:sldId id="267" r:id="rId12"/>
    <p:sldId id="271" r:id="rId13"/>
    <p:sldId id="258" r:id="rId14"/>
    <p:sldId id="263" r:id="rId15"/>
    <p:sldId id="273" r:id="rId16"/>
    <p:sldId id="272" r:id="rId17"/>
    <p:sldId id="264" r:id="rId18"/>
    <p:sldId id="269" r:id="rId1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-984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Small Business Percentage of Federal R&amp;D Obligations to Industry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Chart!$B$1</c:f>
              <c:strCache>
                <c:ptCount val="1"/>
                <c:pt idx="0">
                  <c:v>Actual SBIR Pct of Industry</c:v>
                </c:pt>
              </c:strCache>
            </c:strRef>
          </c:tx>
          <c:dLbls>
            <c:delete val="1"/>
          </c:dLbls>
          <c:xVal>
            <c:numRef>
              <c:f>Chart!$A$2:$A$27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Chart!$B$2:$B$27</c:f>
              <c:numCache>
                <c:formatCode>0.00%</c:formatCode>
                <c:ptCount val="26"/>
                <c:pt idx="0">
                  <c:v>1.5687027579162412E-2</c:v>
                </c:pt>
                <c:pt idx="1">
                  <c:v>1.8284217618070749E-2</c:v>
                </c:pt>
                <c:pt idx="2">
                  <c:v>1.7092164008498965E-2</c:v>
                </c:pt>
                <c:pt idx="3">
                  <c:v>2.3096859591647638E-2</c:v>
                </c:pt>
                <c:pt idx="4">
                  <c:v>2.3564254028087435E-2</c:v>
                </c:pt>
                <c:pt idx="5">
                  <c:v>2.8593270957563973E-2</c:v>
                </c:pt>
                <c:pt idx="6">
                  <c:v>3.0167446944406033E-2</c:v>
                </c:pt>
                <c:pt idx="7">
                  <c:v>3.5233025560722234E-2</c:v>
                </c:pt>
                <c:pt idx="8">
                  <c:v>3.5297669273030692E-2</c:v>
                </c:pt>
                <c:pt idx="9">
                  <c:v>3.4372024061413653E-2</c:v>
                </c:pt>
                <c:pt idx="10">
                  <c:v>3.9052028113747105E-2</c:v>
                </c:pt>
                <c:pt idx="11">
                  <c:v>4.8837151650157416E-2</c:v>
                </c:pt>
                <c:pt idx="12">
                  <c:v>4.0877259972808007E-2</c:v>
                </c:pt>
                <c:pt idx="13">
                  <c:v>4.4030667534924864E-2</c:v>
                </c:pt>
                <c:pt idx="14">
                  <c:v>4.4765475208358566E-2</c:v>
                </c:pt>
                <c:pt idx="15">
                  <c:v>4.1536939381475367E-2</c:v>
                </c:pt>
                <c:pt idx="16">
                  <c:v>4.0072430526595142E-2</c:v>
                </c:pt>
                <c:pt idx="17">
                  <c:v>3.7588499213079329E-2</c:v>
                </c:pt>
                <c:pt idx="18">
                  <c:v>3.7889508960268097E-2</c:v>
                </c:pt>
                <c:pt idx="19">
                  <c:v>5.1054109277875501E-2</c:v>
                </c:pt>
                <c:pt idx="20">
                  <c:v>5.5241337110587443E-2</c:v>
                </c:pt>
                <c:pt idx="21">
                  <c:v>4.4343699260644381E-2</c:v>
                </c:pt>
                <c:pt idx="22">
                  <c:v>3.7907077296420941E-2</c:v>
                </c:pt>
                <c:pt idx="23">
                  <c:v>4.2656195131108195E-2</c:v>
                </c:pt>
                <c:pt idx="24">
                  <c:v>4.5385307495546069E-2</c:v>
                </c:pt>
                <c:pt idx="25">
                  <c:v>4.4417976133047585E-2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Chart!$C$1</c:f>
              <c:strCache>
                <c:ptCount val="1"/>
                <c:pt idx="0">
                  <c:v>Set-aside</c:v>
                </c:pt>
              </c:strCache>
            </c:strRef>
          </c:tx>
          <c:dLbls>
            <c:delete val="1"/>
          </c:dLbls>
          <c:xVal>
            <c:numRef>
              <c:f>Chart!$A$2:$A$27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Chart!$C$2:$C$27</c:f>
              <c:numCache>
                <c:formatCode>0.00%</c:formatCode>
                <c:ptCount val="26"/>
                <c:pt idx="0">
                  <c:v>1.2500000000000001E-2</c:v>
                </c:pt>
                <c:pt idx="1">
                  <c:v>1.2500000000000001E-2</c:v>
                </c:pt>
                <c:pt idx="2">
                  <c:v>1.2500000000000001E-2</c:v>
                </c:pt>
                <c:pt idx="3">
                  <c:v>2.5000000000000001E-2</c:v>
                </c:pt>
                <c:pt idx="4">
                  <c:v>2.5000000000000001E-2</c:v>
                </c:pt>
                <c:pt idx="5">
                  <c:v>2.5000000000000001E-2</c:v>
                </c:pt>
                <c:pt idx="6">
                  <c:v>2.5000000000000001E-2</c:v>
                </c:pt>
                <c:pt idx="7">
                  <c:v>2.5000000000000001E-2</c:v>
                </c:pt>
                <c:pt idx="8">
                  <c:v>2.5000000000000001E-2</c:v>
                </c:pt>
                <c:pt idx="9">
                  <c:v>2.5000000000000001E-2</c:v>
                </c:pt>
                <c:pt idx="10">
                  <c:v>2.5000000000000001E-2</c:v>
                </c:pt>
                <c:pt idx="11">
                  <c:v>2.5000000000000001E-2</c:v>
                </c:pt>
                <c:pt idx="12">
                  <c:v>2.5000000000000001E-2</c:v>
                </c:pt>
                <c:pt idx="13">
                  <c:v>2.5000000000000001E-2</c:v>
                </c:pt>
                <c:pt idx="14">
                  <c:v>2.5000000000000001E-2</c:v>
                </c:pt>
                <c:pt idx="15">
                  <c:v>2.5000000000000001E-2</c:v>
                </c:pt>
                <c:pt idx="16">
                  <c:v>2.5000000000000001E-2</c:v>
                </c:pt>
                <c:pt idx="17">
                  <c:v>2.5000000000000001E-2</c:v>
                </c:pt>
                <c:pt idx="18">
                  <c:v>2.5000000000000001E-2</c:v>
                </c:pt>
                <c:pt idx="19">
                  <c:v>2.5000000000000001E-2</c:v>
                </c:pt>
                <c:pt idx="20">
                  <c:v>2.5000000000000001E-2</c:v>
                </c:pt>
                <c:pt idx="21">
                  <c:v>2.5000000000000001E-2</c:v>
                </c:pt>
                <c:pt idx="22">
                  <c:v>2.5999999999999999E-2</c:v>
                </c:pt>
                <c:pt idx="23">
                  <c:v>2.7E-2</c:v>
                </c:pt>
                <c:pt idx="24">
                  <c:v>2.8000000000000001E-2</c:v>
                </c:pt>
                <c:pt idx="25">
                  <c:v>2.9000000000000001E-2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08351872"/>
        <c:axId val="108353408"/>
      </c:scatterChart>
      <c:valAx>
        <c:axId val="108351872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108353408"/>
        <c:crosses val="autoZero"/>
        <c:crossBetween val="midCat"/>
        <c:minorUnit val="1"/>
      </c:valAx>
      <c:valAx>
        <c:axId val="10835340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0835187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Utilization Efficiency</a:t>
            </a:r>
            <a:r>
              <a:rPr lang="en-US" baseline="0"/>
              <a:t> of </a:t>
            </a:r>
            <a:r>
              <a:rPr lang="en-US"/>
              <a:t>Small Business for </a:t>
            </a:r>
            <a:r>
              <a:rPr lang="en-US" baseline="0"/>
              <a:t>Federally-Funded R&amp;D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Chart!$T$1</c:f>
              <c:strCache>
                <c:ptCount val="1"/>
                <c:pt idx="0">
                  <c:v>SBIR Pct of Potential</c:v>
                </c:pt>
              </c:strCache>
            </c:strRef>
          </c:tx>
          <c:xVal>
            <c:numRef>
              <c:f>Chart!$S$2:$S$27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Chart!$T$2:$T$27</c:f>
              <c:numCache>
                <c:formatCode>0.00%</c:formatCode>
                <c:ptCount val="26"/>
                <c:pt idx="0">
                  <c:v>0.31291336079903176</c:v>
                </c:pt>
                <c:pt idx="1">
                  <c:v>0.31696110663001692</c:v>
                </c:pt>
                <c:pt idx="2">
                  <c:v>0.31870133940698325</c:v>
                </c:pt>
                <c:pt idx="3">
                  <c:v>0.31870133940698325</c:v>
                </c:pt>
                <c:pt idx="4">
                  <c:v>0.29695819850537519</c:v>
                </c:pt>
                <c:pt idx="5">
                  <c:v>0.31417322434052192</c:v>
                </c:pt>
                <c:pt idx="6">
                  <c:v>0.32517907384116584</c:v>
                </c:pt>
                <c:pt idx="7">
                  <c:v>0.32281249471455076</c:v>
                </c:pt>
                <c:pt idx="8">
                  <c:v>0.33640808016064533</c:v>
                </c:pt>
                <c:pt idx="9">
                  <c:v>0.33640808016064533</c:v>
                </c:pt>
                <c:pt idx="10">
                  <c:v>0.30303721931421135</c:v>
                </c:pt>
                <c:pt idx="11">
                  <c:v>0.33893339454943977</c:v>
                </c:pt>
                <c:pt idx="12">
                  <c:v>0.29501687736228793</c:v>
                </c:pt>
                <c:pt idx="13">
                  <c:v>0.32784927351810844</c:v>
                </c:pt>
                <c:pt idx="14">
                  <c:v>0.32311974698661361</c:v>
                </c:pt>
                <c:pt idx="15">
                  <c:v>0.34497296569717978</c:v>
                </c:pt>
                <c:pt idx="16">
                  <c:v>0.37183833435567315</c:v>
                </c:pt>
                <c:pt idx="17">
                  <c:v>0.38686490932385847</c:v>
                </c:pt>
                <c:pt idx="18">
                  <c:v>0.38033887264106064</c:v>
                </c:pt>
                <c:pt idx="19">
                  <c:v>0.3777798937824654</c:v>
                </c:pt>
                <c:pt idx="20">
                  <c:v>0.3618273688942481</c:v>
                </c:pt>
                <c:pt idx="21">
                  <c:v>0.43454022001553017</c:v>
                </c:pt>
                <c:pt idx="22">
                  <c:v>0.40209987908471057</c:v>
                </c:pt>
                <c:pt idx="23">
                  <c:v>0.42696431913244037</c:v>
                </c:pt>
                <c:pt idx="24">
                  <c:v>0.41602855319559939</c:v>
                </c:pt>
                <c:pt idx="25">
                  <c:v>0.45636985906238581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024256"/>
        <c:axId val="157027328"/>
      </c:scatterChart>
      <c:valAx>
        <c:axId val="157024256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157027328"/>
        <c:crosses val="autoZero"/>
        <c:crossBetween val="midCat"/>
      </c:valAx>
      <c:valAx>
        <c:axId val="15702732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57024256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Small</a:t>
            </a:r>
            <a:r>
              <a:rPr lang="en-US" baseline="0" dirty="0"/>
              <a:t> Business </a:t>
            </a:r>
            <a:r>
              <a:rPr lang="en-US" baseline="0" dirty="0" smtClean="0"/>
              <a:t>Fair Share </a:t>
            </a:r>
            <a:r>
              <a:rPr lang="en-US" baseline="0" dirty="0"/>
              <a:t>Federally Funded R&amp;D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Chart!$AM$1</c:f>
              <c:strCache>
                <c:ptCount val="1"/>
                <c:pt idx="0">
                  <c:v>Actual SBIR Pct of Industry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Chart!$AM$2:$AM$27</c:f>
              <c:numCache>
                <c:formatCode>0.00%</c:formatCode>
                <c:ptCount val="26"/>
                <c:pt idx="0">
                  <c:v>1.5687027579162412E-2</c:v>
                </c:pt>
                <c:pt idx="1">
                  <c:v>1.8284217618070749E-2</c:v>
                </c:pt>
                <c:pt idx="2">
                  <c:v>1.7092164008498965E-2</c:v>
                </c:pt>
                <c:pt idx="3">
                  <c:v>2.3096859591647638E-2</c:v>
                </c:pt>
                <c:pt idx="4">
                  <c:v>2.3564254028087435E-2</c:v>
                </c:pt>
                <c:pt idx="5">
                  <c:v>2.8593270957563973E-2</c:v>
                </c:pt>
                <c:pt idx="6">
                  <c:v>3.0167446944406033E-2</c:v>
                </c:pt>
                <c:pt idx="7">
                  <c:v>3.5233025560722234E-2</c:v>
                </c:pt>
                <c:pt idx="8">
                  <c:v>3.5297669273030692E-2</c:v>
                </c:pt>
                <c:pt idx="9">
                  <c:v>3.4372024061413653E-2</c:v>
                </c:pt>
                <c:pt idx="10">
                  <c:v>3.9052028113747105E-2</c:v>
                </c:pt>
                <c:pt idx="11">
                  <c:v>4.8837151650157416E-2</c:v>
                </c:pt>
                <c:pt idx="12">
                  <c:v>4.0877259972808007E-2</c:v>
                </c:pt>
                <c:pt idx="13">
                  <c:v>4.4030667534924864E-2</c:v>
                </c:pt>
                <c:pt idx="14">
                  <c:v>4.4765475208358566E-2</c:v>
                </c:pt>
                <c:pt idx="15">
                  <c:v>4.1536939381475367E-2</c:v>
                </c:pt>
                <c:pt idx="16">
                  <c:v>4.0072430526595142E-2</c:v>
                </c:pt>
                <c:pt idx="17">
                  <c:v>3.7588499213079329E-2</c:v>
                </c:pt>
                <c:pt idx="18">
                  <c:v>3.7889508960268097E-2</c:v>
                </c:pt>
                <c:pt idx="19">
                  <c:v>5.1054109277875501E-2</c:v>
                </c:pt>
                <c:pt idx="20">
                  <c:v>5.5241337110587443E-2</c:v>
                </c:pt>
                <c:pt idx="21">
                  <c:v>4.4343699260644381E-2</c:v>
                </c:pt>
                <c:pt idx="22">
                  <c:v>3.7907077296420941E-2</c:v>
                </c:pt>
                <c:pt idx="23">
                  <c:v>4.2656195131108195E-2</c:v>
                </c:pt>
                <c:pt idx="24">
                  <c:v>4.5385307495546069E-2</c:v>
                </c:pt>
                <c:pt idx="25">
                  <c:v>4.4417976133047585E-2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Chart!$AN$1</c:f>
              <c:strCache>
                <c:ptCount val="1"/>
                <c:pt idx="0">
                  <c:v>SBIR Potential as Pct of Industry Ideal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pPr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Chart!$AN$2:$AN$27</c:f>
              <c:numCache>
                <c:formatCode>0.00%</c:formatCode>
                <c:ptCount val="26"/>
                <c:pt idx="0">
                  <c:v>2.5710550768848112E-2</c:v>
                </c:pt>
                <c:pt idx="1">
                  <c:v>2.9699625019090455E-2</c:v>
                </c:pt>
                <c:pt idx="2">
                  <c:v>2.7554206482956603E-2</c:v>
                </c:pt>
                <c:pt idx="3">
                  <c:v>3.7598308316348257E-2</c:v>
                </c:pt>
                <c:pt idx="4">
                  <c:v>4.1315272184054404E-2</c:v>
                </c:pt>
                <c:pt idx="5">
                  <c:v>4.7675063708869737E-2</c:v>
                </c:pt>
                <c:pt idx="6">
                  <c:v>4.8642211030432578E-2</c:v>
                </c:pt>
                <c:pt idx="7">
                  <c:v>5.7721968253696798E-2</c:v>
                </c:pt>
                <c:pt idx="8">
                  <c:v>5.5367287017810858E-2</c:v>
                </c:pt>
                <c:pt idx="9">
                  <c:v>5.3837167747786491E-2</c:v>
                </c:pt>
                <c:pt idx="10">
                  <c:v>6.8872106974220498E-2</c:v>
                </c:pt>
                <c:pt idx="11">
                  <c:v>7.7638872229034789E-2</c:v>
                </c:pt>
                <c:pt idx="12">
                  <c:v>7.4436450016466676E-2</c:v>
                </c:pt>
                <c:pt idx="13">
                  <c:v>7.1984599830261092E-2</c:v>
                </c:pt>
                <c:pt idx="14">
                  <c:v>7.4426282452373926E-2</c:v>
                </c:pt>
                <c:pt idx="15">
                  <c:v>6.4059783089266603E-2</c:v>
                </c:pt>
                <c:pt idx="16">
                  <c:v>5.6953082929089745E-2</c:v>
                </c:pt>
                <c:pt idx="17">
                  <c:v>5.1061526123744261E-2</c:v>
                </c:pt>
                <c:pt idx="18">
                  <c:v>5.2421313818112741E-2</c:v>
                </c:pt>
                <c:pt idx="19">
                  <c:v>7.2467988337594602E-2</c:v>
                </c:pt>
                <c:pt idx="20">
                  <c:v>8.2645466195862244E-2</c:v>
                </c:pt>
                <c:pt idx="21">
                  <c:v>5.3767095690706534E-2</c:v>
                </c:pt>
                <c:pt idx="22">
                  <c:v>4.9468144799758806E-2</c:v>
                </c:pt>
                <c:pt idx="23">
                  <c:v>5.2579371445597739E-2</c:v>
                </c:pt>
                <c:pt idx="24">
                  <c:v>5.7692811105290613E-2</c:v>
                </c:pt>
                <c:pt idx="25">
                  <c:v>5.1153822350645375E-2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Chart!$AO$1</c:f>
              <c:strCache>
                <c:ptCount val="1"/>
                <c:pt idx="0">
                  <c:v>Set-aside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Chart!$AO$2:$AO$27</c:f>
              <c:numCache>
                <c:formatCode>0.00%</c:formatCode>
                <c:ptCount val="26"/>
                <c:pt idx="0">
                  <c:v>1.2500000000000001E-2</c:v>
                </c:pt>
                <c:pt idx="1">
                  <c:v>1.2500000000000001E-2</c:v>
                </c:pt>
                <c:pt idx="2">
                  <c:v>1.2500000000000001E-2</c:v>
                </c:pt>
                <c:pt idx="3">
                  <c:v>2.5000000000000001E-2</c:v>
                </c:pt>
                <c:pt idx="4">
                  <c:v>2.5000000000000001E-2</c:v>
                </c:pt>
                <c:pt idx="5">
                  <c:v>2.5000000000000001E-2</c:v>
                </c:pt>
                <c:pt idx="6">
                  <c:v>2.5000000000000001E-2</c:v>
                </c:pt>
                <c:pt idx="7">
                  <c:v>2.5000000000000001E-2</c:v>
                </c:pt>
                <c:pt idx="8">
                  <c:v>2.5000000000000001E-2</c:v>
                </c:pt>
                <c:pt idx="9">
                  <c:v>2.5000000000000001E-2</c:v>
                </c:pt>
                <c:pt idx="10">
                  <c:v>2.5000000000000001E-2</c:v>
                </c:pt>
                <c:pt idx="11">
                  <c:v>2.5000000000000001E-2</c:v>
                </c:pt>
                <c:pt idx="12">
                  <c:v>2.5000000000000001E-2</c:v>
                </c:pt>
                <c:pt idx="13">
                  <c:v>2.5000000000000001E-2</c:v>
                </c:pt>
                <c:pt idx="14">
                  <c:v>2.5000000000000001E-2</c:v>
                </c:pt>
                <c:pt idx="15">
                  <c:v>2.5000000000000001E-2</c:v>
                </c:pt>
                <c:pt idx="16">
                  <c:v>2.5000000000000001E-2</c:v>
                </c:pt>
                <c:pt idx="17">
                  <c:v>2.5000000000000001E-2</c:v>
                </c:pt>
                <c:pt idx="18">
                  <c:v>2.5000000000000001E-2</c:v>
                </c:pt>
                <c:pt idx="19">
                  <c:v>2.5000000000000001E-2</c:v>
                </c:pt>
                <c:pt idx="20">
                  <c:v>2.5000000000000001E-2</c:v>
                </c:pt>
                <c:pt idx="21">
                  <c:v>2.5000000000000001E-2</c:v>
                </c:pt>
                <c:pt idx="22">
                  <c:v>2.5999999999999999E-2</c:v>
                </c:pt>
                <c:pt idx="23">
                  <c:v>2.7E-2</c:v>
                </c:pt>
                <c:pt idx="24">
                  <c:v>2.8000000000000001E-2</c:v>
                </c:pt>
                <c:pt idx="25">
                  <c:v>2.9000000000000001E-2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872448"/>
        <c:axId val="108874368"/>
      </c:scatterChart>
      <c:valAx>
        <c:axId val="108872448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108874368"/>
        <c:crosses val="autoZero"/>
        <c:crossBetween val="midCat"/>
      </c:valAx>
      <c:valAx>
        <c:axId val="108874368"/>
        <c:scaling>
          <c:orientation val="minMax"/>
        </c:scaling>
        <c:delete val="0"/>
        <c:axPos val="l"/>
        <c:majorGridlines/>
        <c:numFmt formatCode="0.00%" sourceLinked="1"/>
        <c:majorTickMark val="cross"/>
        <c:minorTickMark val="out"/>
        <c:tickLblPos val="nextTo"/>
        <c:crossAx val="108872448"/>
        <c:crosses val="autoZero"/>
        <c:crossBetween val="midCat"/>
        <c:minorUnit val="1.0000000000000002E-2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1DDE1E71-8F58-4980-B6E2-DAE065DEDC1F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859DE06D-F133-4988-97F6-9372E6CB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one problem definition over another?</a:t>
            </a:r>
          </a:p>
          <a:p>
            <a:r>
              <a:rPr lang="en-US" dirty="0" smtClean="0"/>
              <a:t>How the politics surrounding the issue can be managed?</a:t>
            </a:r>
          </a:p>
          <a:p>
            <a:r>
              <a:rPr lang="en-US" dirty="0" smtClean="0"/>
              <a:t>What model of policy process are you assuming and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1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four T’s (tyrants, terrorism,</a:t>
            </a:r>
            <a:r>
              <a:rPr lang="en-US" baseline="0" dirty="0" smtClean="0"/>
              <a:t> techno-criminals, and temperature)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0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 a boat on rough waters with a storm barreling down on us.  We’re running one of our engines at only 30 percent of capacity.  Even worse, we’ve inadvertently dropped our anchor.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1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r>
              <a:rPr lang="en-US" baseline="0" dirty="0" smtClean="0"/>
              <a:t> chart a</a:t>
            </a:r>
            <a:r>
              <a:rPr lang="en-US" dirty="0" smtClean="0"/>
              <a:t>s of March 2019.</a:t>
            </a:r>
          </a:p>
          <a:p>
            <a:r>
              <a:rPr lang="en-US" dirty="0" smtClean="0"/>
              <a:t>Use a branch approach and pilot the proposed policy change in one of the directorates.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 a high stakes speedboat race but we’re running one of our engines at only 30 percent and we’ve inadvertently dropped our boat</a:t>
            </a:r>
            <a:r>
              <a:rPr lang="en-US" baseline="0" dirty="0" smtClean="0"/>
              <a:t> </a:t>
            </a:r>
            <a:r>
              <a:rPr lang="en-US" dirty="0" smtClean="0"/>
              <a:t>anchor.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 a boat on rough</a:t>
            </a:r>
            <a:r>
              <a:rPr lang="en-US" baseline="0" dirty="0" smtClean="0"/>
              <a:t> waters with a storm barreling down on us.  W</a:t>
            </a:r>
            <a:r>
              <a:rPr lang="en-US" dirty="0" smtClean="0"/>
              <a:t>e’re running one of our engines at only 30 percent of capacity.</a:t>
            </a:r>
            <a:r>
              <a:rPr lang="en-US" baseline="0" dirty="0" smtClean="0"/>
              <a:t>  Even worse,</a:t>
            </a:r>
            <a:r>
              <a:rPr lang="en-US" dirty="0" smtClean="0"/>
              <a:t> we’ve inadvertently dropped</a:t>
            </a:r>
            <a:r>
              <a:rPr lang="en-US" baseline="0" dirty="0" smtClean="0"/>
              <a:t> our anchor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8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3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2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E564-8FF3-43DC-B0C7-D811F2D95778}" type="datetimeFigureOut">
              <a:rPr lang="en-US" smtClean="0"/>
              <a:t>04/24/2019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5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24.png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0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12" Type="http://schemas.openxmlformats.org/officeDocument/2006/relationships/image" Target="../media/image9.jpeg"/><Relationship Id="rId17" Type="http://schemas.openxmlformats.org/officeDocument/2006/relationships/image" Target="../media/image14.jpeg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openxmlformats.org/officeDocument/2006/relationships/image" Target="../media/image12.jpe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Relationship Id="rId1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97280"/>
            <a:ext cx="9144000" cy="1323439"/>
          </a:xfrm>
          <a:prstGeom prst="rect">
            <a:avLst/>
          </a:prstGeom>
          <a:noFill/>
        </p:spPr>
        <p:txBody>
          <a:bodyPr wrap="square" lIns="457200" rIns="457200" rtlCol="0">
            <a:spAutoFit/>
          </a:bodyPr>
          <a:lstStyle/>
          <a:p>
            <a:pPr algn="ctr"/>
            <a:r>
              <a:rPr lang="en-US" sz="4000" b="1" dirty="0" smtClean="0"/>
              <a:t>Improving </a:t>
            </a:r>
            <a:r>
              <a:rPr lang="en-US" sz="4000" b="1" dirty="0" smtClean="0"/>
              <a:t>the </a:t>
            </a:r>
          </a:p>
          <a:p>
            <a:pPr algn="ctr"/>
            <a:r>
              <a:rPr lang="en-US" sz="4000" b="1" dirty="0" smtClean="0"/>
              <a:t>Small </a:t>
            </a:r>
            <a:r>
              <a:rPr lang="en-US" sz="4000" b="1" dirty="0" smtClean="0"/>
              <a:t>Business Innovation Act of 1982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81300"/>
            <a:ext cx="9144000" cy="1143070"/>
          </a:xfrm>
          <a:prstGeom prst="rect">
            <a:avLst/>
          </a:prstGeom>
          <a:noFill/>
        </p:spPr>
        <p:txBody>
          <a:bodyPr wrap="square" lIns="457200" rIns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Malcolm Townes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Saint Louis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1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5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Proposed Policy Change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07715"/>
            <a:ext cx="9144000" cy="1495794"/>
          </a:xfrm>
          <a:prstGeom prst="rect">
            <a:avLst/>
          </a:prstGeom>
          <a:noFill/>
        </p:spPr>
        <p:txBody>
          <a:bodyPr wrap="square" lIns="365760" rIns="182880" rtlCol="0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Maintain the minimum set-aside.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Convert from </a:t>
            </a:r>
            <a:r>
              <a:rPr lang="en-US" sz="2000" i="1" dirty="0" smtClean="0"/>
              <a:t>de facto </a:t>
            </a:r>
            <a:r>
              <a:rPr lang="en-US" sz="2000" dirty="0" smtClean="0"/>
              <a:t>relative proposal ratings to absolute ratings.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Fund all proposals that rate as excellent or very good, while funding is available.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Cap </a:t>
            </a:r>
            <a:r>
              <a:rPr lang="en-US" sz="2000" dirty="0" smtClean="0"/>
              <a:t>total annual SBIR funding </a:t>
            </a:r>
            <a:r>
              <a:rPr lang="en-US" sz="2000" dirty="0"/>
              <a:t>at </a:t>
            </a:r>
            <a:r>
              <a:rPr lang="en-US" sz="2000" dirty="0" smtClean="0"/>
              <a:t>10% </a:t>
            </a:r>
            <a:r>
              <a:rPr lang="en-US" sz="2000" dirty="0"/>
              <a:t>of extramural R&amp;D funding.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2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" t="2595" r="1840" b="1680"/>
          <a:stretch/>
        </p:blipFill>
        <p:spPr bwMode="auto">
          <a:xfrm>
            <a:off x="51435" y="754380"/>
            <a:ext cx="9041130" cy="477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ttps://www.nsf.gov/images/logos/NSF_4-Color_bitmap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160020"/>
            <a:ext cx="227150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Suggestions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3970318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US" dirty="0" smtClean="0"/>
              <a:t>“Federal Funds for Research and Development, Detailed Historical Tables: Fiscal Years 1951-2002” (2015). </a:t>
            </a:r>
            <a:r>
              <a:rPr lang="en-US" dirty="0"/>
              <a:t>Available from https://wayback.archive-it.org/5902/20150627201426/http://www.nsf.gov/statistics/nsf03325/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“Federal obligations for research, development, and R&amp;D plant, by category of obligation, performer, and field of </a:t>
            </a:r>
            <a:r>
              <a:rPr lang="en-US" dirty="0" err="1" smtClean="0"/>
              <a:t>scence</a:t>
            </a:r>
            <a:r>
              <a:rPr lang="en-US" dirty="0" smtClean="0"/>
              <a:t> and engineering: Fiscal years 2009 through 2017”. (2018). </a:t>
            </a:r>
            <a:r>
              <a:rPr lang="en-US" dirty="0"/>
              <a:t>Available from https://</a:t>
            </a:r>
            <a:r>
              <a:rPr lang="en-US" dirty="0" smtClean="0"/>
              <a:t>nces.ed.gov/programs/digest/d17/tables/dt17_402.10.asp</a:t>
            </a:r>
          </a:p>
          <a:p>
            <a:endParaRPr lang="en-US" dirty="0"/>
          </a:p>
          <a:p>
            <a:r>
              <a:rPr lang="en-US" dirty="0" smtClean="0"/>
              <a:t>The National Academies of Sciences, Engineering, and Medicine. (2000). Chapter F: National Science </a:t>
            </a:r>
            <a:r>
              <a:rPr lang="en-US" dirty="0" err="1" smtClean="0"/>
              <a:t>Foudnation</a:t>
            </a:r>
            <a:r>
              <a:rPr lang="en-US" dirty="0" smtClean="0"/>
              <a:t> Proposal Success Rates. </a:t>
            </a:r>
            <a:r>
              <a:rPr lang="en-US" i="1" dirty="0" smtClean="0"/>
              <a:t>Federal Funding of Astronomical Research</a:t>
            </a:r>
            <a:r>
              <a:rPr lang="en-US" dirty="0" smtClean="0"/>
              <a:t>. </a:t>
            </a:r>
            <a:r>
              <a:rPr lang="en-US" dirty="0"/>
              <a:t>Retrieved from https://www.nap.edu/read/9954/chapter/16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SBIR/STTR </a:t>
            </a:r>
            <a:r>
              <a:rPr lang="en-US" dirty="0" smtClean="0"/>
              <a:t>Dashboard [data] (</a:t>
            </a:r>
            <a:r>
              <a:rPr lang="en-US" dirty="0" err="1" smtClean="0"/>
              <a:t>n.d.</a:t>
            </a:r>
            <a:r>
              <a:rPr lang="en-US" dirty="0" smtClean="0"/>
              <a:t>). Retrieved April 18, 2019, from https://</a:t>
            </a:r>
            <a:r>
              <a:rPr lang="en-US" dirty="0" smtClean="0"/>
              <a:t>www.sbir.gov/awards/annual-reports?view_by=Year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3416320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Small </a:t>
            </a:r>
            <a:r>
              <a:rPr lang="en-US" dirty="0">
                <a:solidFill>
                  <a:prstClr val="black"/>
                </a:solidFill>
              </a:rPr>
              <a:t>Business Innovation Act: 11th Annual Report. (1993). Retrieved from https://www.sbir.gov/sites/default/files/SBIR_1993.pdf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User</a:t>
            </a:r>
            <a:r>
              <a:rPr lang="en-US" dirty="0">
                <a:solidFill>
                  <a:prstClr val="black"/>
                </a:solidFill>
              </a:rPr>
              <a:t>: Robert. (2001). North face south tower after plane strike 9-11 [Image]. [CC BY-SA 2.0 https://creativecommons.org/licenses/by-sa/2.0] . No changes made. Retrieved April 19, 2019, from https://commons.wikimedia.org/wiki/Category:Terrorism#/media/File:North_face_south_tower_after_plane_strike_9-11.jpg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User: </a:t>
            </a:r>
            <a:r>
              <a:rPr lang="en-US" dirty="0" err="1">
                <a:solidFill>
                  <a:prstClr val="black"/>
                </a:solidFill>
              </a:rPr>
              <a:t>DavidBailey</a:t>
            </a:r>
            <a:r>
              <a:rPr lang="en-US" dirty="0">
                <a:solidFill>
                  <a:prstClr val="black"/>
                </a:solidFill>
              </a:rPr>
              <a:t>. (2009). A dry riverbed in California [Image]. No changes made. Retrieved April 19, 2019, from https://</a:t>
            </a:r>
            <a:r>
              <a:rPr lang="en-US" dirty="0" smtClean="0">
                <a:solidFill>
                  <a:prstClr val="black"/>
                </a:solidFill>
              </a:rPr>
              <a:t>commons.wikimedia.org/wiki/File:California_Drought_Dry_Riverbed_2009.jpg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3693319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User</a:t>
            </a:r>
            <a:r>
              <a:rPr lang="en-US" dirty="0">
                <a:solidFill>
                  <a:prstClr val="black"/>
                </a:solidFill>
              </a:rPr>
              <a:t>: </a:t>
            </a:r>
            <a:r>
              <a:rPr lang="en-US" dirty="0" err="1">
                <a:solidFill>
                  <a:prstClr val="black"/>
                </a:solidFill>
              </a:rPr>
              <a:t>Lokal_Profil</a:t>
            </a:r>
            <a:r>
              <a:rPr lang="en-US" dirty="0">
                <a:solidFill>
                  <a:prstClr val="black"/>
                </a:solidFill>
              </a:rPr>
              <a:t>. (2007). Blank outline of the US [Image]. CC-BY-SA 2.5 [https://creativecommons.org/licenses/by-sa/2.5].  Photocopy effect added. Retrieved April 19, 2019, from https://commons.wikimedia.org/wiki/United_States#/media/File:Blank_US_Map,_Mainland_with_no_States.svg</a:t>
            </a:r>
          </a:p>
          <a:p>
            <a:endParaRPr lang="en-US" dirty="0" smtClean="0"/>
          </a:p>
          <a:p>
            <a:r>
              <a:rPr lang="en-US" dirty="0" smtClean="0"/>
              <a:t>User</a:t>
            </a:r>
            <a:r>
              <a:rPr lang="en-US" dirty="0" smtClean="0"/>
              <a:t>: Kremlin.ru. (2006). Official portrait of </a:t>
            </a:r>
            <a:r>
              <a:rPr lang="en-US" dirty="0" err="1" smtClean="0"/>
              <a:t>Vladmir</a:t>
            </a:r>
            <a:r>
              <a:rPr lang="en-US" dirty="0" smtClean="0"/>
              <a:t> Putin [Image]. </a:t>
            </a:r>
            <a:r>
              <a:rPr lang="en-US" dirty="0"/>
              <a:t>CC-BY 4.0 [https://</a:t>
            </a:r>
            <a:r>
              <a:rPr lang="en-US" dirty="0" smtClean="0"/>
              <a:t>creativecommons.org/licenses/by/4.0]. No changes made. Retrieved April 19, 2019</a:t>
            </a:r>
            <a:r>
              <a:rPr lang="en-US" dirty="0"/>
              <a:t>, from https://commons.wikimedia.org/w/index.php?title=Special:Search&amp;limit=500&amp;offset=0&amp;profile=default&amp;search=putin&amp;advancedSearch-current=%7B%7D&amp;ns0=1&amp;ns6=1&amp;ns12=1&amp;ns14=1&amp;ns100=1&amp;ns106=1&amp;searchToken=bcmpm63q76wb4lqzinwofwy4t#%2Fmedia%2FFile%3AVladimir_Putin_-_2006.jpg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705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Supplemental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 Pcs Cute Cartoon Cat Kitten Fish Sailing Boat Anchor Brooch Pins with Chain DIY Button Pin Denim Jacket Pin Badge Gift Jewelr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2" t="33875" r="57500" b="6125"/>
          <a:stretch/>
        </p:blipFill>
        <p:spPr bwMode="auto">
          <a:xfrm rot="2307582">
            <a:off x="4892119" y="2686610"/>
            <a:ext cx="49291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POLS6310\FinalProject\Docs\CCI04192019_0000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37" t="22838" r="11257" b="28346"/>
          <a:stretch/>
        </p:blipFill>
        <p:spPr bwMode="auto">
          <a:xfrm>
            <a:off x="4690110" y="1409700"/>
            <a:ext cx="4149090" cy="195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18229" y="1562100"/>
            <a:ext cx="222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Small business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840" y="114681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Big business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7355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Academic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cxnSp>
        <p:nvCxnSpPr>
          <p:cNvPr id="6" name="Straight Connector 5"/>
          <p:cNvCxnSpPr>
            <a:stCxn id="3" idx="3"/>
          </p:cNvCxnSpPr>
          <p:nvPr/>
        </p:nvCxnSpPr>
        <p:spPr>
          <a:xfrm>
            <a:off x="4343400" y="1746766"/>
            <a:ext cx="457201" cy="668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4206240" y="1331476"/>
            <a:ext cx="594360" cy="900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</p:cNvCxnSpPr>
          <p:nvPr/>
        </p:nvCxnSpPr>
        <p:spPr>
          <a:xfrm>
            <a:off x="4191000" y="920234"/>
            <a:ext cx="685800" cy="1188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1095396">
            <a:off x="5745414" y="2345734"/>
            <a:ext cx="222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 ITC" panose="03070402050302030203" pitchFamily="66" charset="0"/>
              </a:rPr>
              <a:t>United States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4152900"/>
            <a:ext cx="2225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 ITC" panose="03070402050302030203" pitchFamily="66" charset="0"/>
              </a:rPr>
              <a:t>SBIR </a:t>
            </a:r>
          </a:p>
          <a:p>
            <a:r>
              <a:rPr lang="en-US" b="1" dirty="0">
                <a:latin typeface="Bradley Hand ITC" panose="03070402050302030203" pitchFamily="66" charset="0"/>
              </a:rPr>
              <a:t>m</a:t>
            </a:r>
            <a:r>
              <a:rPr lang="en-US" b="1" dirty="0" smtClean="0">
                <a:latin typeface="Bradley Hand ITC" panose="03070402050302030203" pitchFamily="66" charset="0"/>
              </a:rPr>
              <a:t>inimum </a:t>
            </a:r>
          </a:p>
          <a:p>
            <a:r>
              <a:rPr lang="en-US" b="1" dirty="0" smtClean="0">
                <a:latin typeface="Bradley Hand ITC" panose="03070402050302030203" pitchFamily="66" charset="0"/>
              </a:rPr>
              <a:t>set-aside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cxnSp>
        <p:nvCxnSpPr>
          <p:cNvPr id="23" name="Straight Connector 22"/>
          <p:cNvCxnSpPr>
            <a:stCxn id="22" idx="1"/>
          </p:cNvCxnSpPr>
          <p:nvPr/>
        </p:nvCxnSpPr>
        <p:spPr>
          <a:xfrm flipH="1" flipV="1">
            <a:off x="4876800" y="4522232"/>
            <a:ext cx="685800" cy="92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-1" y="2425065"/>
            <a:ext cx="4876801" cy="241935"/>
          </a:xfrm>
          <a:custGeom>
            <a:avLst/>
            <a:gdLst>
              <a:gd name="connsiteX0" fmla="*/ 0 w 2869990"/>
              <a:gd name="connsiteY0" fmla="*/ 228600 h 228600"/>
              <a:gd name="connsiteX1" fmla="*/ 57150 w 2869990"/>
              <a:gd name="connsiteY1" fmla="*/ 182880 h 228600"/>
              <a:gd name="connsiteX2" fmla="*/ 125730 w 2869990"/>
              <a:gd name="connsiteY2" fmla="*/ 114300 h 228600"/>
              <a:gd name="connsiteX3" fmla="*/ 205740 w 2869990"/>
              <a:gd name="connsiteY3" fmla="*/ 57150 h 228600"/>
              <a:gd name="connsiteX4" fmla="*/ 297180 w 2869990"/>
              <a:gd name="connsiteY4" fmla="*/ 22860 h 228600"/>
              <a:gd name="connsiteX5" fmla="*/ 365760 w 2869990"/>
              <a:gd name="connsiteY5" fmla="*/ 0 h 228600"/>
              <a:gd name="connsiteX6" fmla="*/ 560070 w 2869990"/>
              <a:gd name="connsiteY6" fmla="*/ 11430 h 228600"/>
              <a:gd name="connsiteX7" fmla="*/ 640080 w 2869990"/>
              <a:gd name="connsiteY7" fmla="*/ 57150 h 228600"/>
              <a:gd name="connsiteX8" fmla="*/ 765810 w 2869990"/>
              <a:gd name="connsiteY8" fmla="*/ 114300 h 228600"/>
              <a:gd name="connsiteX9" fmla="*/ 857250 w 2869990"/>
              <a:gd name="connsiteY9" fmla="*/ 125730 h 228600"/>
              <a:gd name="connsiteX10" fmla="*/ 1051560 w 2869990"/>
              <a:gd name="connsiteY10" fmla="*/ 125730 h 228600"/>
              <a:gd name="connsiteX11" fmla="*/ 1097280 w 2869990"/>
              <a:gd name="connsiteY11" fmla="*/ 91440 h 228600"/>
              <a:gd name="connsiteX12" fmla="*/ 1211580 w 2869990"/>
              <a:gd name="connsiteY12" fmla="*/ 22860 h 228600"/>
              <a:gd name="connsiteX13" fmla="*/ 1463040 w 2869990"/>
              <a:gd name="connsiteY13" fmla="*/ 34290 h 228600"/>
              <a:gd name="connsiteX14" fmla="*/ 1531620 w 2869990"/>
              <a:gd name="connsiteY14" fmla="*/ 57150 h 228600"/>
              <a:gd name="connsiteX15" fmla="*/ 1565910 w 2869990"/>
              <a:gd name="connsiteY15" fmla="*/ 68580 h 228600"/>
              <a:gd name="connsiteX16" fmla="*/ 1885950 w 2869990"/>
              <a:gd name="connsiteY16" fmla="*/ 80010 h 228600"/>
              <a:gd name="connsiteX17" fmla="*/ 1954530 w 2869990"/>
              <a:gd name="connsiteY17" fmla="*/ 102870 h 228600"/>
              <a:gd name="connsiteX18" fmla="*/ 1988820 w 2869990"/>
              <a:gd name="connsiteY18" fmla="*/ 114300 h 228600"/>
              <a:gd name="connsiteX19" fmla="*/ 2091690 w 2869990"/>
              <a:gd name="connsiteY19" fmla="*/ 102870 h 228600"/>
              <a:gd name="connsiteX20" fmla="*/ 2125980 w 2869990"/>
              <a:gd name="connsiteY20" fmla="*/ 57150 h 228600"/>
              <a:gd name="connsiteX21" fmla="*/ 2194560 w 2869990"/>
              <a:gd name="connsiteY21" fmla="*/ 34290 h 228600"/>
              <a:gd name="connsiteX22" fmla="*/ 2354580 w 2869990"/>
              <a:gd name="connsiteY22" fmla="*/ 45720 h 228600"/>
              <a:gd name="connsiteX23" fmla="*/ 2423160 w 2869990"/>
              <a:gd name="connsiteY23" fmla="*/ 114300 h 228600"/>
              <a:gd name="connsiteX24" fmla="*/ 2457450 w 2869990"/>
              <a:gd name="connsiteY24" fmla="*/ 125730 h 228600"/>
              <a:gd name="connsiteX25" fmla="*/ 2640330 w 2869990"/>
              <a:gd name="connsiteY25" fmla="*/ 91440 h 228600"/>
              <a:gd name="connsiteX26" fmla="*/ 2766060 w 2869990"/>
              <a:gd name="connsiteY26" fmla="*/ 102870 h 228600"/>
              <a:gd name="connsiteX27" fmla="*/ 2834640 w 2869990"/>
              <a:gd name="connsiteY27" fmla="*/ 137160 h 228600"/>
              <a:gd name="connsiteX28" fmla="*/ 2868930 w 2869990"/>
              <a:gd name="connsiteY28" fmla="*/ 160020 h 228600"/>
              <a:gd name="connsiteX29" fmla="*/ 2846070 w 2869990"/>
              <a:gd name="connsiteY29" fmla="*/ 14859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69990" h="228600">
                <a:moveTo>
                  <a:pt x="0" y="228600"/>
                </a:moveTo>
                <a:cubicBezTo>
                  <a:pt x="19050" y="213360"/>
                  <a:pt x="39098" y="199290"/>
                  <a:pt x="57150" y="182880"/>
                </a:cubicBezTo>
                <a:cubicBezTo>
                  <a:pt x="81071" y="161133"/>
                  <a:pt x="99867" y="133697"/>
                  <a:pt x="125730" y="114300"/>
                </a:cubicBezTo>
                <a:cubicBezTo>
                  <a:pt x="145356" y="99581"/>
                  <a:pt x="182341" y="70521"/>
                  <a:pt x="205740" y="57150"/>
                </a:cubicBezTo>
                <a:cubicBezTo>
                  <a:pt x="262219" y="24876"/>
                  <a:pt x="237964" y="40625"/>
                  <a:pt x="297180" y="22860"/>
                </a:cubicBezTo>
                <a:cubicBezTo>
                  <a:pt x="320260" y="15936"/>
                  <a:pt x="365760" y="0"/>
                  <a:pt x="365760" y="0"/>
                </a:cubicBezTo>
                <a:cubicBezTo>
                  <a:pt x="430530" y="3810"/>
                  <a:pt x="495840" y="2254"/>
                  <a:pt x="560070" y="11430"/>
                </a:cubicBezTo>
                <a:cubicBezTo>
                  <a:pt x="584719" y="14951"/>
                  <a:pt x="618507" y="45383"/>
                  <a:pt x="640080" y="57150"/>
                </a:cubicBezTo>
                <a:cubicBezTo>
                  <a:pt x="651008" y="63111"/>
                  <a:pt x="731466" y="108056"/>
                  <a:pt x="765810" y="114300"/>
                </a:cubicBezTo>
                <a:cubicBezTo>
                  <a:pt x="796032" y="119795"/>
                  <a:pt x="826770" y="121920"/>
                  <a:pt x="857250" y="125730"/>
                </a:cubicBezTo>
                <a:cubicBezTo>
                  <a:pt x="931751" y="150564"/>
                  <a:pt x="926218" y="153584"/>
                  <a:pt x="1051560" y="125730"/>
                </a:cubicBezTo>
                <a:cubicBezTo>
                  <a:pt x="1070156" y="121597"/>
                  <a:pt x="1081674" y="102364"/>
                  <a:pt x="1097280" y="91440"/>
                </a:cubicBezTo>
                <a:cubicBezTo>
                  <a:pt x="1166244" y="43165"/>
                  <a:pt x="1149840" y="53730"/>
                  <a:pt x="1211580" y="22860"/>
                </a:cubicBezTo>
                <a:cubicBezTo>
                  <a:pt x="1295400" y="26670"/>
                  <a:pt x="1379611" y="25351"/>
                  <a:pt x="1463040" y="34290"/>
                </a:cubicBezTo>
                <a:cubicBezTo>
                  <a:pt x="1486999" y="36857"/>
                  <a:pt x="1508760" y="49530"/>
                  <a:pt x="1531620" y="57150"/>
                </a:cubicBezTo>
                <a:cubicBezTo>
                  <a:pt x="1543050" y="60960"/>
                  <a:pt x="1553869" y="68150"/>
                  <a:pt x="1565910" y="68580"/>
                </a:cubicBezTo>
                <a:lnTo>
                  <a:pt x="1885950" y="80010"/>
                </a:lnTo>
                <a:lnTo>
                  <a:pt x="1954530" y="102870"/>
                </a:lnTo>
                <a:lnTo>
                  <a:pt x="1988820" y="114300"/>
                </a:lnTo>
                <a:cubicBezTo>
                  <a:pt x="2023110" y="110490"/>
                  <a:pt x="2059843" y="116140"/>
                  <a:pt x="2091690" y="102870"/>
                </a:cubicBezTo>
                <a:cubicBezTo>
                  <a:pt x="2109275" y="95543"/>
                  <a:pt x="2110129" y="67717"/>
                  <a:pt x="2125980" y="57150"/>
                </a:cubicBezTo>
                <a:cubicBezTo>
                  <a:pt x="2146030" y="43784"/>
                  <a:pt x="2194560" y="34290"/>
                  <a:pt x="2194560" y="34290"/>
                </a:cubicBezTo>
                <a:cubicBezTo>
                  <a:pt x="2247900" y="38100"/>
                  <a:pt x="2301918" y="36427"/>
                  <a:pt x="2354580" y="45720"/>
                </a:cubicBezTo>
                <a:cubicBezTo>
                  <a:pt x="2390648" y="52085"/>
                  <a:pt x="2400142" y="95119"/>
                  <a:pt x="2423160" y="114300"/>
                </a:cubicBezTo>
                <a:cubicBezTo>
                  <a:pt x="2432416" y="122013"/>
                  <a:pt x="2446020" y="121920"/>
                  <a:pt x="2457450" y="125730"/>
                </a:cubicBezTo>
                <a:cubicBezTo>
                  <a:pt x="2529852" y="105044"/>
                  <a:pt x="2560618" y="91440"/>
                  <a:pt x="2640330" y="91440"/>
                </a:cubicBezTo>
                <a:cubicBezTo>
                  <a:pt x="2682413" y="91440"/>
                  <a:pt x="2724150" y="99060"/>
                  <a:pt x="2766060" y="102870"/>
                </a:cubicBezTo>
                <a:cubicBezTo>
                  <a:pt x="2864330" y="168384"/>
                  <a:pt x="2739996" y="89838"/>
                  <a:pt x="2834640" y="137160"/>
                </a:cubicBezTo>
                <a:cubicBezTo>
                  <a:pt x="2846927" y="143303"/>
                  <a:pt x="2859216" y="150306"/>
                  <a:pt x="2868930" y="160020"/>
                </a:cubicBezTo>
                <a:cubicBezTo>
                  <a:pt x="2874954" y="166044"/>
                  <a:pt x="2853690" y="152400"/>
                  <a:pt x="2846070" y="148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985630" y="2373630"/>
            <a:ext cx="1158370" cy="102870"/>
          </a:xfrm>
          <a:custGeom>
            <a:avLst/>
            <a:gdLst>
              <a:gd name="connsiteX0" fmla="*/ 0 w 2960370"/>
              <a:gd name="connsiteY0" fmla="*/ 148590 h 205740"/>
              <a:gd name="connsiteX1" fmla="*/ 57150 w 2960370"/>
              <a:gd name="connsiteY1" fmla="*/ 194310 h 205740"/>
              <a:gd name="connsiteX2" fmla="*/ 91440 w 2960370"/>
              <a:gd name="connsiteY2" fmla="*/ 205740 h 205740"/>
              <a:gd name="connsiteX3" fmla="*/ 388620 w 2960370"/>
              <a:gd name="connsiteY3" fmla="*/ 194310 h 205740"/>
              <a:gd name="connsiteX4" fmla="*/ 468630 w 2960370"/>
              <a:gd name="connsiteY4" fmla="*/ 160020 h 205740"/>
              <a:gd name="connsiteX5" fmla="*/ 548640 w 2960370"/>
              <a:gd name="connsiteY5" fmla="*/ 125730 h 205740"/>
              <a:gd name="connsiteX6" fmla="*/ 582930 w 2960370"/>
              <a:gd name="connsiteY6" fmla="*/ 102870 h 205740"/>
              <a:gd name="connsiteX7" fmla="*/ 640080 w 2960370"/>
              <a:gd name="connsiteY7" fmla="*/ 91440 h 205740"/>
              <a:gd name="connsiteX8" fmla="*/ 674370 w 2960370"/>
              <a:gd name="connsiteY8" fmla="*/ 80010 h 205740"/>
              <a:gd name="connsiteX9" fmla="*/ 891540 w 2960370"/>
              <a:gd name="connsiteY9" fmla="*/ 91440 h 205740"/>
              <a:gd name="connsiteX10" fmla="*/ 925830 w 2960370"/>
              <a:gd name="connsiteY10" fmla="*/ 68580 h 205740"/>
              <a:gd name="connsiteX11" fmla="*/ 1131570 w 2960370"/>
              <a:gd name="connsiteY11" fmla="*/ 57150 h 205740"/>
              <a:gd name="connsiteX12" fmla="*/ 1245870 w 2960370"/>
              <a:gd name="connsiteY12" fmla="*/ 0 h 205740"/>
              <a:gd name="connsiteX13" fmla="*/ 1405890 w 2960370"/>
              <a:gd name="connsiteY13" fmla="*/ 11430 h 205740"/>
              <a:gd name="connsiteX14" fmla="*/ 1520190 w 2960370"/>
              <a:gd name="connsiteY14" fmla="*/ 91440 h 205740"/>
              <a:gd name="connsiteX15" fmla="*/ 1623060 w 2960370"/>
              <a:gd name="connsiteY15" fmla="*/ 137160 h 205740"/>
              <a:gd name="connsiteX16" fmla="*/ 1657350 w 2960370"/>
              <a:gd name="connsiteY16" fmla="*/ 148590 h 205740"/>
              <a:gd name="connsiteX17" fmla="*/ 1771650 w 2960370"/>
              <a:gd name="connsiteY17" fmla="*/ 137160 h 205740"/>
              <a:gd name="connsiteX18" fmla="*/ 1874520 w 2960370"/>
              <a:gd name="connsiteY18" fmla="*/ 91440 h 205740"/>
              <a:gd name="connsiteX19" fmla="*/ 1908810 w 2960370"/>
              <a:gd name="connsiteY19" fmla="*/ 80010 h 205740"/>
              <a:gd name="connsiteX20" fmla="*/ 1988820 w 2960370"/>
              <a:gd name="connsiteY20" fmla="*/ 45720 h 205740"/>
              <a:gd name="connsiteX21" fmla="*/ 2023110 w 2960370"/>
              <a:gd name="connsiteY21" fmla="*/ 22860 h 205740"/>
              <a:gd name="connsiteX22" fmla="*/ 2240280 w 2960370"/>
              <a:gd name="connsiteY22" fmla="*/ 22860 h 205740"/>
              <a:gd name="connsiteX23" fmla="*/ 2308860 w 2960370"/>
              <a:gd name="connsiteY23" fmla="*/ 80010 h 205740"/>
              <a:gd name="connsiteX24" fmla="*/ 2423160 w 2960370"/>
              <a:gd name="connsiteY24" fmla="*/ 114300 h 205740"/>
              <a:gd name="connsiteX25" fmla="*/ 2800350 w 2960370"/>
              <a:gd name="connsiteY25" fmla="*/ 114300 h 205740"/>
              <a:gd name="connsiteX26" fmla="*/ 2868930 w 2960370"/>
              <a:gd name="connsiteY26" fmla="*/ 137160 h 205740"/>
              <a:gd name="connsiteX27" fmla="*/ 2960370 w 2960370"/>
              <a:gd name="connsiteY27" fmla="*/ 13716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60370" h="205740">
                <a:moveTo>
                  <a:pt x="0" y="148590"/>
                </a:moveTo>
                <a:cubicBezTo>
                  <a:pt x="19050" y="163830"/>
                  <a:pt x="36462" y="181380"/>
                  <a:pt x="57150" y="194310"/>
                </a:cubicBezTo>
                <a:cubicBezTo>
                  <a:pt x="67367" y="200696"/>
                  <a:pt x="79392" y="205740"/>
                  <a:pt x="91440" y="205740"/>
                </a:cubicBezTo>
                <a:cubicBezTo>
                  <a:pt x="190573" y="205740"/>
                  <a:pt x="289560" y="198120"/>
                  <a:pt x="388620" y="194310"/>
                </a:cubicBezTo>
                <a:cubicBezTo>
                  <a:pt x="469036" y="167505"/>
                  <a:pt x="369761" y="202392"/>
                  <a:pt x="468630" y="160020"/>
                </a:cubicBezTo>
                <a:cubicBezTo>
                  <a:pt x="532746" y="132542"/>
                  <a:pt x="472823" y="169054"/>
                  <a:pt x="548640" y="125730"/>
                </a:cubicBezTo>
                <a:cubicBezTo>
                  <a:pt x="560567" y="118914"/>
                  <a:pt x="570068" y="107693"/>
                  <a:pt x="582930" y="102870"/>
                </a:cubicBezTo>
                <a:cubicBezTo>
                  <a:pt x="601120" y="96049"/>
                  <a:pt x="621233" y="96152"/>
                  <a:pt x="640080" y="91440"/>
                </a:cubicBezTo>
                <a:cubicBezTo>
                  <a:pt x="651769" y="88518"/>
                  <a:pt x="662940" y="83820"/>
                  <a:pt x="674370" y="80010"/>
                </a:cubicBezTo>
                <a:cubicBezTo>
                  <a:pt x="746760" y="83820"/>
                  <a:pt x="819125" y="94732"/>
                  <a:pt x="891540" y="91440"/>
                </a:cubicBezTo>
                <a:cubicBezTo>
                  <a:pt x="905263" y="90816"/>
                  <a:pt x="912231" y="70523"/>
                  <a:pt x="925830" y="68580"/>
                </a:cubicBezTo>
                <a:cubicBezTo>
                  <a:pt x="993825" y="58866"/>
                  <a:pt x="1062990" y="60960"/>
                  <a:pt x="1131570" y="57150"/>
                </a:cubicBezTo>
                <a:cubicBezTo>
                  <a:pt x="1213221" y="2716"/>
                  <a:pt x="1173496" y="18093"/>
                  <a:pt x="1245870" y="0"/>
                </a:cubicBezTo>
                <a:cubicBezTo>
                  <a:pt x="1299210" y="3810"/>
                  <a:pt x="1353561" y="413"/>
                  <a:pt x="1405890" y="11430"/>
                </a:cubicBezTo>
                <a:cubicBezTo>
                  <a:pt x="1433885" y="17324"/>
                  <a:pt x="1500680" y="76808"/>
                  <a:pt x="1520190" y="91440"/>
                </a:cubicBezTo>
                <a:cubicBezTo>
                  <a:pt x="1563662" y="124044"/>
                  <a:pt x="1560511" y="116310"/>
                  <a:pt x="1623060" y="137160"/>
                </a:cubicBezTo>
                <a:lnTo>
                  <a:pt x="1657350" y="148590"/>
                </a:lnTo>
                <a:cubicBezTo>
                  <a:pt x="1695450" y="144780"/>
                  <a:pt x="1734104" y="144669"/>
                  <a:pt x="1771650" y="137160"/>
                </a:cubicBezTo>
                <a:cubicBezTo>
                  <a:pt x="1804881" y="130514"/>
                  <a:pt x="1843450" y="104756"/>
                  <a:pt x="1874520" y="91440"/>
                </a:cubicBezTo>
                <a:cubicBezTo>
                  <a:pt x="1885594" y="86694"/>
                  <a:pt x="1898034" y="85398"/>
                  <a:pt x="1908810" y="80010"/>
                </a:cubicBezTo>
                <a:cubicBezTo>
                  <a:pt x="1987745" y="40543"/>
                  <a:pt x="1893667" y="69508"/>
                  <a:pt x="1988820" y="45720"/>
                </a:cubicBezTo>
                <a:cubicBezTo>
                  <a:pt x="2000250" y="38100"/>
                  <a:pt x="2010248" y="27683"/>
                  <a:pt x="2023110" y="22860"/>
                </a:cubicBezTo>
                <a:cubicBezTo>
                  <a:pt x="2089739" y="-2126"/>
                  <a:pt x="2179130" y="18492"/>
                  <a:pt x="2240280" y="22860"/>
                </a:cubicBezTo>
                <a:cubicBezTo>
                  <a:pt x="2261814" y="44394"/>
                  <a:pt x="2280216" y="67279"/>
                  <a:pt x="2308860" y="80010"/>
                </a:cubicBezTo>
                <a:cubicBezTo>
                  <a:pt x="2344638" y="95912"/>
                  <a:pt x="2385162" y="104801"/>
                  <a:pt x="2423160" y="114300"/>
                </a:cubicBezTo>
                <a:cubicBezTo>
                  <a:pt x="2583086" y="94309"/>
                  <a:pt x="2564917" y="91516"/>
                  <a:pt x="2800350" y="114300"/>
                </a:cubicBezTo>
                <a:cubicBezTo>
                  <a:pt x="2824335" y="116621"/>
                  <a:pt x="2844833" y="137160"/>
                  <a:pt x="2868930" y="137160"/>
                </a:cubicBezTo>
                <a:lnTo>
                  <a:pt x="2960370" y="13716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navy ship in ocean st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9062"/>
            <a:ext cx="9144000" cy="685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753" y="980677"/>
            <a:ext cx="411480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Requires federal agencies with R&amp;D budgets in excess of $100 million to set-aside a percentage for awards to small businesses. 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0.20% in fiscal year 1983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0.60% in fiscal year 1984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1.00% in fiscal year 1985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1.25% thereafter</a:t>
            </a:r>
          </a:p>
          <a:p>
            <a:pPr marL="285750" lvl="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prstClr val="black"/>
                </a:solidFill>
              </a:rPr>
              <a:t>Requires federal agencies with </a:t>
            </a:r>
            <a:r>
              <a:rPr lang="en-US" sz="1600" dirty="0" smtClean="0">
                <a:solidFill>
                  <a:prstClr val="black"/>
                </a:solidFill>
              </a:rPr>
              <a:t>R&amp;D budgets </a:t>
            </a:r>
            <a:r>
              <a:rPr lang="en-US" sz="1600" dirty="0">
                <a:solidFill>
                  <a:prstClr val="black"/>
                </a:solidFill>
              </a:rPr>
              <a:t>in excess of $</a:t>
            </a:r>
            <a:r>
              <a:rPr lang="en-US" sz="1600" dirty="0" smtClean="0">
                <a:solidFill>
                  <a:prstClr val="black"/>
                </a:solidFill>
              </a:rPr>
              <a:t>10 billion </a:t>
            </a:r>
            <a:r>
              <a:rPr lang="en-US" sz="1600" dirty="0">
                <a:solidFill>
                  <a:prstClr val="black"/>
                </a:solidFill>
              </a:rPr>
              <a:t>to set-aside a percentage for awards to small businesses. 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0.10% </a:t>
            </a:r>
            <a:r>
              <a:rPr lang="en-US" sz="1600" dirty="0">
                <a:solidFill>
                  <a:prstClr val="black"/>
                </a:solidFill>
              </a:rPr>
              <a:t>in fiscal year 1983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0.30% </a:t>
            </a:r>
            <a:r>
              <a:rPr lang="en-US" sz="1600" dirty="0">
                <a:solidFill>
                  <a:prstClr val="black"/>
                </a:solidFill>
              </a:rPr>
              <a:t>in fiscal year 1984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0.50% </a:t>
            </a:r>
            <a:r>
              <a:rPr lang="en-US" sz="1600" dirty="0">
                <a:solidFill>
                  <a:prstClr val="black"/>
                </a:solidFill>
              </a:rPr>
              <a:t>in fiscal year </a:t>
            </a:r>
            <a:r>
              <a:rPr lang="en-US" sz="1600" dirty="0" smtClean="0">
                <a:solidFill>
                  <a:prstClr val="black"/>
                </a:solidFill>
              </a:rPr>
              <a:t>1985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1.00% in fiscal year 1986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prstClr val="black"/>
                </a:solidFill>
              </a:rPr>
              <a:t>1.25% thereafter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Must be periodically reauthorized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8853" y="61496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Original Design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94520" y="984296"/>
            <a:ext cx="41148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Requires federal agencies with R&amp;D budgets in excess of $100 million to set-aside 2.6% for awards to small businesses. 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Set-aside increases 0.1 percentage point each fiscal year until it reaches 3.2%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Phase I Awards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Project duration up to 6 months</a:t>
            </a:r>
            <a:endParaRPr lang="en-US" sz="1600" dirty="0" smtClean="0"/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Project </a:t>
            </a:r>
            <a:r>
              <a:rPr lang="en-US" sz="1600" dirty="0"/>
              <a:t>b</a:t>
            </a:r>
            <a:r>
              <a:rPr lang="en-US" sz="1600" dirty="0" smtClean="0"/>
              <a:t>udget up </a:t>
            </a:r>
            <a:r>
              <a:rPr lang="en-US" sz="1600" dirty="0" smtClean="0"/>
              <a:t>to $</a:t>
            </a:r>
            <a:r>
              <a:rPr lang="en-US" sz="1600" dirty="0" smtClean="0"/>
              <a:t>150,000</a:t>
            </a:r>
            <a:endParaRPr lang="en-US" sz="1600" dirty="0" smtClean="0"/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Phase II Awards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Project duration u</a:t>
            </a:r>
            <a:r>
              <a:rPr lang="en-US" sz="1600" dirty="0" smtClean="0"/>
              <a:t>p to 24 </a:t>
            </a:r>
            <a:r>
              <a:rPr lang="en-US" sz="1600" dirty="0" smtClean="0"/>
              <a:t>months </a:t>
            </a:r>
            <a:endParaRPr lang="en-US" sz="1600" dirty="0" smtClean="0"/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Project budget u</a:t>
            </a:r>
            <a:r>
              <a:rPr lang="en-US" sz="1600" dirty="0" smtClean="0"/>
              <a:t>p </a:t>
            </a:r>
            <a:r>
              <a:rPr lang="en-US" sz="1600" dirty="0" smtClean="0"/>
              <a:t>to $1 </a:t>
            </a:r>
            <a:r>
              <a:rPr lang="en-US" sz="1600" dirty="0" smtClean="0"/>
              <a:t>million</a:t>
            </a:r>
            <a:endParaRPr lang="en-US" sz="1600" dirty="0" smtClean="0"/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Must be periodically reauthorized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932620" y="61496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Current Design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2886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6576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Problem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007715"/>
            <a:ext cx="9144000" cy="3951851"/>
          </a:xfrm>
          <a:prstGeom prst="rect">
            <a:avLst/>
          </a:prstGeom>
          <a:noFill/>
        </p:spPr>
        <p:txBody>
          <a:bodyPr wrap="square" lIns="365760" r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/>
              <a:t>The </a:t>
            </a:r>
            <a:r>
              <a:rPr lang="en-US" sz="2000" dirty="0" smtClean="0"/>
              <a:t>minimum set-aside acts like an anchor holding down small business participation in federally-funded research and development.</a:t>
            </a:r>
          </a:p>
          <a:p>
            <a:pPr>
              <a:lnSpc>
                <a:spcPct val="114000"/>
              </a:lnSpc>
            </a:pPr>
            <a:endParaRPr lang="en-US" sz="2000" dirty="0" smtClean="0"/>
          </a:p>
          <a:p>
            <a:pPr>
              <a:lnSpc>
                <a:spcPct val="114000"/>
              </a:lnSpc>
            </a:pPr>
            <a:r>
              <a:rPr lang="en-US" sz="2000" dirty="0" smtClean="0"/>
              <a:t>Small businesses are not receiving their fair share of federally-funded research and development awards.</a:t>
            </a:r>
            <a:endParaRPr lang="en-US" sz="2000" dirty="0"/>
          </a:p>
          <a:p>
            <a:pPr>
              <a:lnSpc>
                <a:spcPct val="114000"/>
              </a:lnSpc>
            </a:pP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 smtClean="0"/>
              <a:t>The development of valuable innovations by small businesses is being systematically impeded.</a:t>
            </a:r>
          </a:p>
          <a:p>
            <a:pPr>
              <a:lnSpc>
                <a:spcPct val="114000"/>
              </a:lnSpc>
            </a:pP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 smtClean="0"/>
              <a:t>The participation rate of small businesses in federally-funded research and development is no different than it was prior to 1982.</a:t>
            </a:r>
          </a:p>
        </p:txBody>
      </p:sp>
    </p:spTree>
    <p:extLst>
      <p:ext uri="{BB962C8B-B14F-4D97-AF65-F5344CB8AC3E}">
        <p14:creationId xmlns:p14="http://schemas.microsoft.com/office/powerpoint/2010/main" val="251570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05039"/>
              </p:ext>
            </p:extLst>
          </p:nvPr>
        </p:nvGraphicFramePr>
        <p:xfrm>
          <a:off x="548640" y="365760"/>
          <a:ext cx="804672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2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657692"/>
              </p:ext>
            </p:extLst>
          </p:nvPr>
        </p:nvGraphicFramePr>
        <p:xfrm>
          <a:off x="532637" y="365760"/>
          <a:ext cx="8078726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6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589968"/>
              </p:ext>
            </p:extLst>
          </p:nvPr>
        </p:nvGraphicFramePr>
        <p:xfrm>
          <a:off x="599757" y="365760"/>
          <a:ext cx="7944486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39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wnesm\AppData\Local\Temp\Kitty_hawk_gro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454" y="190500"/>
            <a:ext cx="2237146" cy="16459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upload.wikimedia.org/wikipedia/commons/1/15/1896_telepho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45" y="3848100"/>
            <a:ext cx="17818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Samsung Galaxy W (GT-I8150) front 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64" b="98409" l="3273" r="963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62300"/>
            <a:ext cx="1142167" cy="1828800"/>
          </a:xfrm>
          <a:prstGeom prst="rect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mage result for garrett morgan inven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3900487"/>
            <a:ext cx="2581275" cy="1685926"/>
          </a:xfrm>
          <a:prstGeom prst="rect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 result for traffic light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7" t="9572" r="35746" b="21857"/>
          <a:stretch/>
        </p:blipFill>
        <p:spPr bwMode="auto">
          <a:xfrm>
            <a:off x="457200" y="672854"/>
            <a:ext cx="109728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 result for garrett morgan traffic signa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" y="54487"/>
            <a:ext cx="673492" cy="182880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Image result for gas mask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0" r="24377"/>
          <a:stretch/>
        </p:blipFill>
        <p:spPr bwMode="auto">
          <a:xfrm>
            <a:off x="7695942" y="2705100"/>
            <a:ext cx="137185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townesm\AppData\Local\Temp\Macintosh_classic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506" b="96128" l="583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807" y="3924300"/>
            <a:ext cx="2138950" cy="1828800"/>
          </a:xfrm>
          <a:prstGeom prst="rect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upload.wikimedia.org/wikipedia/commons/thumb/c/c4/Southwest737-700N913WN_SANFebruary2019.jpg/800px-Southwest737-700N913WN_SANFebruary2019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224" y="1485900"/>
            <a:ext cx="2134776" cy="1371600"/>
          </a:xfrm>
          <a:prstGeom prst="rect">
            <a:avLst/>
          </a:prstGeom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999" y="2430780"/>
            <a:ext cx="1784201" cy="118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Windows 95 box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690264"/>
            <a:ext cx="1005840" cy="12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885Benz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59" y="1285603"/>
            <a:ext cx="2194560" cy="17242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4/Karl_Benz_1869.png/180px-Karl_Benz_1869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571500"/>
            <a:ext cx="1371599" cy="164592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8/82/Tesla_Model_S_%28Facelift_ab_04-2016%29_trimmed.jpg/1024px-Tesla_Model_S_%28Facelift_ab_04-2016%29_trimmed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0" y="370303"/>
            <a:ext cx="2468880" cy="1344197"/>
          </a:xfrm>
          <a:prstGeom prst="rect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3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9363"/>
            <a:ext cx="2743200" cy="169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219200" y="2217420"/>
            <a:ext cx="1828800" cy="12801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Techno-criminals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flipH="1">
            <a:off x="6019800" y="2204831"/>
            <a:ext cx="1828800" cy="12801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Tyrants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3931920" y="86471"/>
            <a:ext cx="1280160" cy="1828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flipV="1">
            <a:off x="3931920" y="3771900"/>
            <a:ext cx="1280160" cy="1828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Terrorism</a:t>
            </a:r>
            <a:endParaRPr lang="en-US" dirty="0"/>
          </a:p>
        </p:txBody>
      </p:sp>
      <p:pic>
        <p:nvPicPr>
          <p:cNvPr id="1027" name="Picture 3" descr="C:\Users\townesm\AppData\Local\Temp\California_Drought_Dry_Riverbed_200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-38100"/>
            <a:ext cx="2011680" cy="15087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ownesm\AppData\Local\Temp\North_face_south_tower_after_plane_strike_9-1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40" y="3687984"/>
            <a:ext cx="1737360" cy="19966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ownesm\AppData\Local\Temp\Vladimir_Putin_-_200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79" y="571500"/>
            <a:ext cx="1272921" cy="1828800"/>
          </a:xfrm>
          <a:prstGeom prst="ellipse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Image result for hacki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67100"/>
            <a:ext cx="2743200" cy="1541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oat in storm evening — stock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500"/>
            <a:ext cx="9144000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7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821</Words>
  <Application>Microsoft Office PowerPoint</Application>
  <PresentationFormat>On-screen Show (16:10)</PresentationFormat>
  <Paragraphs>92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 and Suggestions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79</cp:revision>
  <cp:lastPrinted>2019-04-19T16:39:17Z</cp:lastPrinted>
  <dcterms:created xsi:type="dcterms:W3CDTF">2019-04-19T00:20:44Z</dcterms:created>
  <dcterms:modified xsi:type="dcterms:W3CDTF">2019-04-24T20:35:27Z</dcterms:modified>
</cp:coreProperties>
</file>