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420" y="61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789903-61AF-4F8F-9430-490306DDBEA0}" type="doc">
      <dgm:prSet loTypeId="urn:microsoft.com/office/officeart/2011/layout/Tab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B0EF60D-A0B1-46C5-9677-4BEA810977D2}">
      <dgm:prSet phldrT="[Text]" custT="1"/>
      <dgm:spPr/>
      <dgm:t>
        <a:bodyPr/>
        <a:lstStyle/>
        <a:p>
          <a:r>
            <a:rPr lang="en-US" sz="1000" dirty="0" smtClean="0"/>
            <a:t>Decline </a:t>
          </a:r>
          <a:r>
            <a:rPr lang="en-US" sz="1000" dirty="0" smtClean="0"/>
            <a:t>Narrative</a:t>
          </a:r>
          <a:endParaRPr lang="en-US" sz="1000" dirty="0"/>
        </a:p>
      </dgm:t>
    </dgm:pt>
    <dgm:pt modelId="{DF3844A8-4E17-463F-BAAD-4ACB2C215D90}" type="parTrans" cxnId="{96A20728-4B71-426D-8207-8D974A3F5B06}">
      <dgm:prSet/>
      <dgm:spPr/>
      <dgm:t>
        <a:bodyPr/>
        <a:lstStyle/>
        <a:p>
          <a:endParaRPr lang="en-US"/>
        </a:p>
      </dgm:t>
    </dgm:pt>
    <dgm:pt modelId="{9DADB796-DA90-4478-BCA3-5929CA4ED0C6}" type="sibTrans" cxnId="{96A20728-4B71-426D-8207-8D974A3F5B06}">
      <dgm:prSet/>
      <dgm:spPr/>
      <dgm:t>
        <a:bodyPr/>
        <a:lstStyle/>
        <a:p>
          <a:endParaRPr lang="en-US"/>
        </a:p>
      </dgm:t>
    </dgm:pt>
    <dgm:pt modelId="{FCB9211A-ECAF-4092-9AF3-4A80464FEEEF}">
      <dgm:prSet phldrT="[Text]" custT="1"/>
      <dgm:spPr/>
      <dgm:t>
        <a:bodyPr/>
        <a:lstStyle/>
        <a:p>
          <a:r>
            <a:rPr lang="en-US" sz="1000" dirty="0" smtClean="0"/>
            <a:t>America used to have a growing economy and unquestioned global dominance.</a:t>
          </a:r>
          <a:endParaRPr lang="en-US" sz="1000" dirty="0"/>
        </a:p>
      </dgm:t>
    </dgm:pt>
    <dgm:pt modelId="{96E2E2CF-28EB-47BD-B8D8-43FB5B4BBC76}" type="parTrans" cxnId="{08D37855-A906-4ED9-B03D-BFDBE60EF8C7}">
      <dgm:prSet/>
      <dgm:spPr/>
      <dgm:t>
        <a:bodyPr/>
        <a:lstStyle/>
        <a:p>
          <a:endParaRPr lang="en-US"/>
        </a:p>
      </dgm:t>
    </dgm:pt>
    <dgm:pt modelId="{80A46D5D-E138-4619-973A-52836DB4B626}" type="sibTrans" cxnId="{08D37855-A906-4ED9-B03D-BFDBE60EF8C7}">
      <dgm:prSet/>
      <dgm:spPr/>
      <dgm:t>
        <a:bodyPr/>
        <a:lstStyle/>
        <a:p>
          <a:endParaRPr lang="en-US"/>
        </a:p>
      </dgm:t>
    </dgm:pt>
    <dgm:pt modelId="{432382F3-03DD-4963-A6A5-C32D1C07F990}">
      <dgm:prSet phldrT="[Text]" custT="1"/>
      <dgm:spPr/>
      <dgm:t>
        <a:bodyPr/>
        <a:lstStyle/>
        <a:p>
          <a:r>
            <a:rPr lang="en-US" sz="1000" dirty="0" smtClean="0"/>
            <a:t>Small business owners</a:t>
          </a:r>
          <a:endParaRPr lang="en-US" sz="1000" dirty="0"/>
        </a:p>
      </dgm:t>
    </dgm:pt>
    <dgm:pt modelId="{428261C4-B743-4CC1-8298-2B59764B7274}" type="parTrans" cxnId="{272F4F47-B6F0-44E6-BE53-1E568010F73F}">
      <dgm:prSet/>
      <dgm:spPr/>
      <dgm:t>
        <a:bodyPr/>
        <a:lstStyle/>
        <a:p>
          <a:endParaRPr lang="en-US"/>
        </a:p>
      </dgm:t>
    </dgm:pt>
    <dgm:pt modelId="{19522E25-3C1D-4596-9D61-BE8AA7854562}" type="sibTrans" cxnId="{272F4F47-B6F0-44E6-BE53-1E568010F73F}">
      <dgm:prSet/>
      <dgm:spPr/>
      <dgm:t>
        <a:bodyPr/>
        <a:lstStyle/>
        <a:p>
          <a:endParaRPr lang="en-US"/>
        </a:p>
      </dgm:t>
    </dgm:pt>
    <dgm:pt modelId="{DCB77698-D8A7-43AE-8C12-88D22546D4E0}">
      <dgm:prSet phldrT="[Text]" custT="1"/>
      <dgm:spPr/>
      <dgm:t>
        <a:bodyPr/>
        <a:lstStyle/>
        <a:p>
          <a:r>
            <a:rPr lang="en-US" sz="1000" dirty="0" smtClean="0"/>
            <a:t>Efficiency Narrative</a:t>
          </a:r>
          <a:endParaRPr lang="en-US" sz="1000" dirty="0"/>
        </a:p>
      </dgm:t>
    </dgm:pt>
    <dgm:pt modelId="{0256383B-FBF2-49F0-935C-E17EB2C4D7C4}" type="parTrans" cxnId="{E50B4537-4222-4FA6-86D6-900B232A905B}">
      <dgm:prSet/>
      <dgm:spPr/>
      <dgm:t>
        <a:bodyPr/>
        <a:lstStyle/>
        <a:p>
          <a:endParaRPr lang="en-US"/>
        </a:p>
      </dgm:t>
    </dgm:pt>
    <dgm:pt modelId="{866D160B-DB4E-4FF6-BF8A-FD0216203DA1}" type="sibTrans" cxnId="{E50B4537-4222-4FA6-86D6-900B232A905B}">
      <dgm:prSet/>
      <dgm:spPr/>
      <dgm:t>
        <a:bodyPr/>
        <a:lstStyle/>
        <a:p>
          <a:endParaRPr lang="en-US"/>
        </a:p>
      </dgm:t>
    </dgm:pt>
    <dgm:pt modelId="{54C77FC2-06D5-494F-88FF-639A9A2ADF2B}">
      <dgm:prSet phldrT="[Text]" custT="1"/>
      <dgm:spPr/>
      <dgm:t>
        <a:bodyPr/>
        <a:lstStyle/>
        <a:p>
          <a:r>
            <a:rPr lang="en-US" sz="1000" dirty="0" smtClean="0"/>
            <a:t>Small businesses are much more efficient innovators than large businesses.</a:t>
          </a:r>
          <a:endParaRPr lang="en-US" sz="1000" dirty="0"/>
        </a:p>
      </dgm:t>
    </dgm:pt>
    <dgm:pt modelId="{59058AE7-0BCA-42FD-8DA7-9E303C2F3598}" type="parTrans" cxnId="{2896DAC6-E607-42B4-9D8E-740D71F49BEA}">
      <dgm:prSet/>
      <dgm:spPr/>
      <dgm:t>
        <a:bodyPr/>
        <a:lstStyle/>
        <a:p>
          <a:endParaRPr lang="en-US"/>
        </a:p>
      </dgm:t>
    </dgm:pt>
    <dgm:pt modelId="{DD5B0AF5-4F1F-4F54-9327-3F9C5FD2ADF5}" type="sibTrans" cxnId="{2896DAC6-E607-42B4-9D8E-740D71F49BEA}">
      <dgm:prSet/>
      <dgm:spPr/>
      <dgm:t>
        <a:bodyPr/>
        <a:lstStyle/>
        <a:p>
          <a:endParaRPr lang="en-US"/>
        </a:p>
      </dgm:t>
    </dgm:pt>
    <dgm:pt modelId="{F6CCDE68-20A3-48C9-9929-36D9326E50C7}">
      <dgm:prSet phldrT="[Text]" custT="1"/>
      <dgm:spPr/>
      <dgm:t>
        <a:bodyPr/>
        <a:lstStyle/>
        <a:p>
          <a:r>
            <a:rPr lang="en-US" sz="1000" dirty="0" smtClean="0"/>
            <a:t>Small business owners</a:t>
          </a:r>
          <a:endParaRPr lang="en-US" sz="1000" dirty="0"/>
        </a:p>
      </dgm:t>
    </dgm:pt>
    <dgm:pt modelId="{6D777BDB-A14B-4CB9-848E-609F2B89797D}" type="parTrans" cxnId="{6AEA36B3-723E-4C26-991B-32293EC4977D}">
      <dgm:prSet/>
      <dgm:spPr/>
      <dgm:t>
        <a:bodyPr/>
        <a:lstStyle/>
        <a:p>
          <a:endParaRPr lang="en-US"/>
        </a:p>
      </dgm:t>
    </dgm:pt>
    <dgm:pt modelId="{E73E6EC1-A77B-4806-AF59-F300788A17A6}" type="sibTrans" cxnId="{6AEA36B3-723E-4C26-991B-32293EC4977D}">
      <dgm:prSet/>
      <dgm:spPr/>
      <dgm:t>
        <a:bodyPr/>
        <a:lstStyle/>
        <a:p>
          <a:endParaRPr lang="en-US"/>
        </a:p>
      </dgm:t>
    </dgm:pt>
    <dgm:pt modelId="{2F4105CE-F831-4489-A38E-EA308F965E1A}">
      <dgm:prSet phldrT="[Text]" custT="1"/>
      <dgm:spPr/>
      <dgm:t>
        <a:bodyPr/>
        <a:lstStyle/>
        <a:p>
          <a:r>
            <a:rPr lang="en-US" sz="900" dirty="0" smtClean="0"/>
            <a:t>Mob at </a:t>
          </a:r>
          <a:r>
            <a:rPr lang="en-US" sz="1000" dirty="0" smtClean="0"/>
            <a:t>the Gates</a:t>
          </a:r>
          <a:endParaRPr lang="en-US" sz="1000" dirty="0"/>
        </a:p>
      </dgm:t>
    </dgm:pt>
    <dgm:pt modelId="{B2367E5B-DF6B-423A-8C73-6C51AA905F42}" type="parTrans" cxnId="{EC26D4FA-8D0A-4965-860E-E576DA3FE7C2}">
      <dgm:prSet/>
      <dgm:spPr/>
      <dgm:t>
        <a:bodyPr/>
        <a:lstStyle/>
        <a:p>
          <a:endParaRPr lang="en-US"/>
        </a:p>
      </dgm:t>
    </dgm:pt>
    <dgm:pt modelId="{42FAF69B-DD6C-4C4C-A008-7959F807FCD6}" type="sibTrans" cxnId="{EC26D4FA-8D0A-4965-860E-E576DA3FE7C2}">
      <dgm:prSet/>
      <dgm:spPr/>
      <dgm:t>
        <a:bodyPr/>
        <a:lstStyle/>
        <a:p>
          <a:endParaRPr lang="en-US"/>
        </a:p>
      </dgm:t>
    </dgm:pt>
    <dgm:pt modelId="{8B2750EB-B434-41DC-A189-8424894B839C}">
      <dgm:prSet phldrT="[Text]" custT="1"/>
      <dgm:spPr/>
      <dgm:t>
        <a:bodyPr/>
        <a:lstStyle/>
        <a:p>
          <a:r>
            <a:rPr lang="en-US" sz="1000" dirty="0" smtClean="0"/>
            <a:t>America’s enemies will take advantage of this situation and eradicate our way of life.</a:t>
          </a:r>
          <a:endParaRPr lang="en-US" sz="1000" dirty="0"/>
        </a:p>
      </dgm:t>
    </dgm:pt>
    <dgm:pt modelId="{FFC1F60D-411F-463B-80BE-8626FCEE6E20}" type="parTrans" cxnId="{5F094A65-8D03-4DE2-90BC-845E0B1DF3F3}">
      <dgm:prSet/>
      <dgm:spPr/>
      <dgm:t>
        <a:bodyPr/>
        <a:lstStyle/>
        <a:p>
          <a:endParaRPr lang="en-US"/>
        </a:p>
      </dgm:t>
    </dgm:pt>
    <dgm:pt modelId="{1C68FAD9-F9C9-4D4A-9B81-2E6FECE526EB}" type="sibTrans" cxnId="{5F094A65-8D03-4DE2-90BC-845E0B1DF3F3}">
      <dgm:prSet/>
      <dgm:spPr/>
      <dgm:t>
        <a:bodyPr/>
        <a:lstStyle/>
        <a:p>
          <a:endParaRPr lang="en-US"/>
        </a:p>
      </dgm:t>
    </dgm:pt>
    <dgm:pt modelId="{A990AE2A-665D-4A90-91E6-8CAE69B9C799}">
      <dgm:prSet phldrT="[Text]" custT="1"/>
      <dgm:spPr/>
      <dgm:t>
        <a:bodyPr/>
        <a:lstStyle/>
        <a:p>
          <a:r>
            <a:rPr lang="en-US" sz="1000" dirty="0" smtClean="0"/>
            <a:t>Administrator of the U.S. Small Business Administration</a:t>
          </a:r>
          <a:endParaRPr lang="en-US" sz="1000" dirty="0"/>
        </a:p>
      </dgm:t>
    </dgm:pt>
    <dgm:pt modelId="{C4D8ABC1-84E3-45E5-AE1D-9D540D360E76}" type="parTrans" cxnId="{C40B86E0-D802-4C2B-9B30-FF087E46B20A}">
      <dgm:prSet/>
      <dgm:spPr/>
      <dgm:t>
        <a:bodyPr/>
        <a:lstStyle/>
        <a:p>
          <a:endParaRPr lang="en-US"/>
        </a:p>
      </dgm:t>
    </dgm:pt>
    <dgm:pt modelId="{6B7AAB65-DFF8-472A-BB24-DFEC163070BA}" type="sibTrans" cxnId="{C40B86E0-D802-4C2B-9B30-FF087E46B20A}">
      <dgm:prSet/>
      <dgm:spPr/>
      <dgm:t>
        <a:bodyPr/>
        <a:lstStyle/>
        <a:p>
          <a:endParaRPr lang="en-US"/>
        </a:p>
      </dgm:t>
    </dgm:pt>
    <dgm:pt modelId="{07DB5E9F-F9E2-4866-A92E-0046A90428A8}">
      <dgm:prSet phldrT="[Text]" custT="1"/>
      <dgm:spPr/>
      <dgm:t>
        <a:bodyPr/>
        <a:lstStyle/>
        <a:p>
          <a:r>
            <a:rPr lang="en-US" sz="1000" dirty="0" smtClean="0"/>
            <a:t>Small business advocacy organizations</a:t>
          </a:r>
          <a:endParaRPr lang="en-US" sz="1000" dirty="0"/>
        </a:p>
      </dgm:t>
    </dgm:pt>
    <dgm:pt modelId="{5F3A5809-A99D-4946-9529-2713AD09E5EA}" type="parTrans" cxnId="{2694D95A-2CBA-4FD2-B966-932CA25C4405}">
      <dgm:prSet/>
      <dgm:spPr/>
      <dgm:t>
        <a:bodyPr/>
        <a:lstStyle/>
        <a:p>
          <a:endParaRPr lang="en-US"/>
        </a:p>
      </dgm:t>
    </dgm:pt>
    <dgm:pt modelId="{9CAE03CD-36E6-4523-A376-CDA7F2B72A17}" type="sibTrans" cxnId="{2694D95A-2CBA-4FD2-B966-932CA25C4405}">
      <dgm:prSet/>
      <dgm:spPr/>
      <dgm:t>
        <a:bodyPr/>
        <a:lstStyle/>
        <a:p>
          <a:endParaRPr lang="en-US"/>
        </a:p>
      </dgm:t>
    </dgm:pt>
    <dgm:pt modelId="{DF89817A-F481-4972-86A6-4FC93177785A}">
      <dgm:prSet phldrT="[Text]" custT="1"/>
      <dgm:spPr/>
      <dgm:t>
        <a:bodyPr/>
        <a:lstStyle/>
        <a:p>
          <a:r>
            <a:rPr lang="en-US" sz="1000" dirty="0" smtClean="0"/>
            <a:t>Executives of large businesses</a:t>
          </a:r>
          <a:endParaRPr lang="en-US" sz="1000" dirty="0"/>
        </a:p>
      </dgm:t>
    </dgm:pt>
    <dgm:pt modelId="{87806EBA-732D-4B48-A8D1-FFAEC4A46986}" type="parTrans" cxnId="{E35350BB-BDDC-40B8-8B06-6BD0C23E1079}">
      <dgm:prSet/>
      <dgm:spPr/>
      <dgm:t>
        <a:bodyPr/>
        <a:lstStyle/>
        <a:p>
          <a:endParaRPr lang="en-US"/>
        </a:p>
      </dgm:t>
    </dgm:pt>
    <dgm:pt modelId="{06202192-C6B3-4A73-B569-80A15FAB58D4}" type="sibTrans" cxnId="{E35350BB-BDDC-40B8-8B06-6BD0C23E1079}">
      <dgm:prSet/>
      <dgm:spPr/>
      <dgm:t>
        <a:bodyPr/>
        <a:lstStyle/>
        <a:p>
          <a:endParaRPr lang="en-US"/>
        </a:p>
      </dgm:t>
    </dgm:pt>
    <dgm:pt modelId="{19EF64AF-D0D9-429E-86D3-4CE7A62D9930}">
      <dgm:prSet phldrT="[Text]" custT="1"/>
      <dgm:spPr/>
      <dgm:t>
        <a:bodyPr/>
        <a:lstStyle/>
        <a:p>
          <a:r>
            <a:rPr lang="en-US" sz="1000" dirty="0" smtClean="0"/>
            <a:t>Rot at the Top</a:t>
          </a:r>
          <a:endParaRPr lang="en-US" sz="1000" dirty="0"/>
        </a:p>
      </dgm:t>
    </dgm:pt>
    <dgm:pt modelId="{65F72764-603C-4BEA-9757-C2D922CDE6E7}" type="parTrans" cxnId="{BC8D3C2F-C842-4AEF-9163-91FCF0A63C32}">
      <dgm:prSet/>
      <dgm:spPr/>
      <dgm:t>
        <a:bodyPr/>
        <a:lstStyle/>
        <a:p>
          <a:endParaRPr lang="en-US"/>
        </a:p>
      </dgm:t>
    </dgm:pt>
    <dgm:pt modelId="{A59A006A-971D-4A33-AB31-4CEE6264B4C5}" type="sibTrans" cxnId="{BC8D3C2F-C842-4AEF-9163-91FCF0A63C32}">
      <dgm:prSet/>
      <dgm:spPr/>
      <dgm:t>
        <a:bodyPr/>
        <a:lstStyle/>
        <a:p>
          <a:endParaRPr lang="en-US"/>
        </a:p>
      </dgm:t>
    </dgm:pt>
    <dgm:pt modelId="{6992769E-C929-46E1-B5DC-0D224D6E5340}">
      <dgm:prSet phldrT="[Text]" custT="1"/>
      <dgm:spPr/>
      <dgm:t>
        <a:bodyPr/>
        <a:lstStyle/>
        <a:p>
          <a:r>
            <a:rPr lang="en-US" sz="1000" dirty="0" smtClean="0"/>
            <a:t>Contract </a:t>
          </a:r>
          <a:r>
            <a:rPr lang="en-US" sz="1000" dirty="0" smtClean="0"/>
            <a:t>administrators are discriminating </a:t>
          </a:r>
          <a:r>
            <a:rPr lang="en-US" sz="1000" dirty="0" smtClean="0"/>
            <a:t>against small </a:t>
          </a:r>
          <a:r>
            <a:rPr lang="en-US" sz="1000" dirty="0" smtClean="0"/>
            <a:t>businesses to make things easier for themselves.</a:t>
          </a:r>
          <a:endParaRPr lang="en-US" sz="1000" dirty="0"/>
        </a:p>
      </dgm:t>
    </dgm:pt>
    <dgm:pt modelId="{37B9B495-CA51-4955-9418-9A2A7D83A101}" type="parTrans" cxnId="{59C1BA7D-4D40-4BB3-8566-6C1139A98E64}">
      <dgm:prSet/>
      <dgm:spPr/>
      <dgm:t>
        <a:bodyPr/>
        <a:lstStyle/>
        <a:p>
          <a:endParaRPr lang="en-US"/>
        </a:p>
      </dgm:t>
    </dgm:pt>
    <dgm:pt modelId="{025A960F-A828-4BA1-B49F-B19476EFF631}" type="sibTrans" cxnId="{59C1BA7D-4D40-4BB3-8566-6C1139A98E64}">
      <dgm:prSet/>
      <dgm:spPr/>
      <dgm:t>
        <a:bodyPr/>
        <a:lstStyle/>
        <a:p>
          <a:endParaRPr lang="en-US"/>
        </a:p>
      </dgm:t>
    </dgm:pt>
    <dgm:pt modelId="{D4A5DE5E-27AD-4B23-B1EC-53CFB1739A11}">
      <dgm:prSet phldrT="[Text]" custT="1"/>
      <dgm:spPr/>
      <dgm:t>
        <a:bodyPr/>
        <a:lstStyle/>
        <a:p>
          <a:r>
            <a:rPr lang="en-US" sz="1000" dirty="0" smtClean="0"/>
            <a:t>Small business owners</a:t>
          </a:r>
          <a:endParaRPr lang="en-US" sz="1000" dirty="0"/>
        </a:p>
      </dgm:t>
    </dgm:pt>
    <dgm:pt modelId="{C42F195C-72E6-4357-8789-A7DF85FC0BFF}" type="parTrans" cxnId="{A993A3EF-AF47-4DBB-90D8-CF06FBF70E61}">
      <dgm:prSet/>
      <dgm:spPr/>
      <dgm:t>
        <a:bodyPr/>
        <a:lstStyle/>
        <a:p>
          <a:endParaRPr lang="en-US"/>
        </a:p>
      </dgm:t>
    </dgm:pt>
    <dgm:pt modelId="{D861C33F-DAAB-4018-91B9-D602CB0B9349}" type="sibTrans" cxnId="{A993A3EF-AF47-4DBB-90D8-CF06FBF70E61}">
      <dgm:prSet/>
      <dgm:spPr/>
      <dgm:t>
        <a:bodyPr/>
        <a:lstStyle/>
        <a:p>
          <a:endParaRPr lang="en-US"/>
        </a:p>
      </dgm:t>
    </dgm:pt>
    <dgm:pt modelId="{14D29AC4-9FA0-444D-8EE4-E85DEB5E57A2}">
      <dgm:prSet phldrT="[Text]" custT="1"/>
      <dgm:spPr/>
      <dgm:t>
        <a:bodyPr/>
        <a:lstStyle/>
        <a:p>
          <a:r>
            <a:rPr lang="en-US" sz="1000" dirty="0" smtClean="0"/>
            <a:t>Executives of large businesses</a:t>
          </a:r>
          <a:endParaRPr lang="en-US" sz="1000" dirty="0"/>
        </a:p>
      </dgm:t>
    </dgm:pt>
    <dgm:pt modelId="{8F845681-B05B-4E32-AD5D-21295FC02A07}" type="parTrans" cxnId="{5B81B842-285D-4C21-BC2F-2555AB323F47}">
      <dgm:prSet/>
      <dgm:spPr/>
      <dgm:t>
        <a:bodyPr/>
        <a:lstStyle/>
        <a:p>
          <a:endParaRPr lang="en-US"/>
        </a:p>
      </dgm:t>
    </dgm:pt>
    <dgm:pt modelId="{EE9BAB10-D308-456A-ADB5-78C6FFFB97E6}" type="sibTrans" cxnId="{5B81B842-285D-4C21-BC2F-2555AB323F47}">
      <dgm:prSet/>
      <dgm:spPr/>
      <dgm:t>
        <a:bodyPr/>
        <a:lstStyle/>
        <a:p>
          <a:endParaRPr lang="en-US"/>
        </a:p>
      </dgm:t>
    </dgm:pt>
    <dgm:pt modelId="{FE62CC10-8CF2-4881-99D7-957FE196BC91}">
      <dgm:prSet phldrT="[Text]" custT="1"/>
      <dgm:spPr/>
      <dgm:t>
        <a:bodyPr/>
        <a:lstStyle/>
        <a:p>
          <a:r>
            <a:rPr lang="en-US" sz="1000" dirty="0" smtClean="0"/>
            <a:t>Administrator of the U.S. Small Business Administration</a:t>
          </a:r>
          <a:endParaRPr lang="en-US" sz="1000" dirty="0"/>
        </a:p>
      </dgm:t>
    </dgm:pt>
    <dgm:pt modelId="{663733EB-EE34-440A-A1A1-32F6187E79F6}" type="parTrans" cxnId="{6DFC3B4A-AE77-45DF-92CA-03D88A6F4B39}">
      <dgm:prSet/>
      <dgm:spPr/>
      <dgm:t>
        <a:bodyPr/>
        <a:lstStyle/>
        <a:p>
          <a:endParaRPr lang="en-US"/>
        </a:p>
      </dgm:t>
    </dgm:pt>
    <dgm:pt modelId="{0EB8362C-5677-4DB9-8AEE-75EF1BC8AFEA}" type="sibTrans" cxnId="{6DFC3B4A-AE77-45DF-92CA-03D88A6F4B39}">
      <dgm:prSet/>
      <dgm:spPr/>
      <dgm:t>
        <a:bodyPr/>
        <a:lstStyle/>
        <a:p>
          <a:endParaRPr lang="en-US"/>
        </a:p>
      </dgm:t>
    </dgm:pt>
    <dgm:pt modelId="{8CC0DFC7-02D3-4E2B-A09C-639E1EB660BE}">
      <dgm:prSet phldrT="[Text]" custT="1"/>
      <dgm:spPr/>
      <dgm:t>
        <a:bodyPr/>
        <a:lstStyle/>
        <a:p>
          <a:r>
            <a:rPr lang="en-US" sz="1000" dirty="0" smtClean="0"/>
            <a:t>Small business owners</a:t>
          </a:r>
          <a:endParaRPr lang="en-US" sz="1000" dirty="0"/>
        </a:p>
      </dgm:t>
    </dgm:pt>
    <dgm:pt modelId="{184C5872-A51E-4037-98AE-375A39854346}" type="parTrans" cxnId="{9EB38AA7-D723-4187-9208-62A7F8A3B892}">
      <dgm:prSet/>
      <dgm:spPr/>
      <dgm:t>
        <a:bodyPr/>
        <a:lstStyle/>
        <a:p>
          <a:endParaRPr lang="en-US"/>
        </a:p>
      </dgm:t>
    </dgm:pt>
    <dgm:pt modelId="{50B24518-EB28-459F-9B5C-B92C72C093D4}" type="sibTrans" cxnId="{9EB38AA7-D723-4187-9208-62A7F8A3B892}">
      <dgm:prSet/>
      <dgm:spPr/>
      <dgm:t>
        <a:bodyPr/>
        <a:lstStyle/>
        <a:p>
          <a:endParaRPr lang="en-US"/>
        </a:p>
      </dgm:t>
    </dgm:pt>
    <dgm:pt modelId="{8937854E-C94A-470E-AB4D-2D1BF4D6EC0A}" type="pres">
      <dgm:prSet presAssocID="{84789903-61AF-4F8F-9430-490306DDBEA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CC84F79-29AC-420D-9AF4-700F19FD984E}" type="pres">
      <dgm:prSet presAssocID="{2F4105CE-F831-4489-A38E-EA308F965E1A}" presName="composite" presStyleCnt="0"/>
      <dgm:spPr/>
    </dgm:pt>
    <dgm:pt modelId="{89B6103A-0012-428D-9057-99CB1F4B4519}" type="pres">
      <dgm:prSet presAssocID="{2F4105CE-F831-4489-A38E-EA308F965E1A}" presName="FirstChild" presStyleLbl="revTx" presStyleIdx="0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D93B-DC31-4D2E-91E9-BD58313DDF36}" type="pres">
      <dgm:prSet presAssocID="{2F4105CE-F831-4489-A38E-EA308F965E1A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96E7C0-AB51-4C93-9B97-5DD967AD71DC}" type="pres">
      <dgm:prSet presAssocID="{2F4105CE-F831-4489-A38E-EA308F965E1A}" presName="Accent" presStyleLbl="parChTrans1D1" presStyleIdx="0" presStyleCnt="4"/>
      <dgm:spPr/>
    </dgm:pt>
    <dgm:pt modelId="{ABD9F4AA-584A-4C32-8AC6-1F842D5E3471}" type="pres">
      <dgm:prSet presAssocID="{2F4105CE-F831-4489-A38E-EA308F965E1A}" presName="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0A920-B7A8-49BB-8F46-16065B8C480A}" type="pres">
      <dgm:prSet presAssocID="{42FAF69B-DD6C-4C4C-A008-7959F807FCD6}" presName="sibTrans" presStyleCnt="0"/>
      <dgm:spPr/>
    </dgm:pt>
    <dgm:pt modelId="{63CF07DF-294E-4215-9B6C-5C3BCCC45688}" type="pres">
      <dgm:prSet presAssocID="{19EF64AF-D0D9-429E-86D3-4CE7A62D9930}" presName="composite" presStyleCnt="0"/>
      <dgm:spPr/>
    </dgm:pt>
    <dgm:pt modelId="{F82F5449-D542-4810-B467-43A5C2614DD5}" type="pres">
      <dgm:prSet presAssocID="{19EF64AF-D0D9-429E-86D3-4CE7A62D9930}" presName="FirstChild" presStyleLbl="revTx" presStyleIdx="2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197F1-B041-4747-A702-99E72A52C66D}" type="pres">
      <dgm:prSet presAssocID="{19EF64AF-D0D9-429E-86D3-4CE7A62D9930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502142-27D5-4A11-834F-5AED5922ED21}" type="pres">
      <dgm:prSet presAssocID="{19EF64AF-D0D9-429E-86D3-4CE7A62D9930}" presName="Accent" presStyleLbl="parChTrans1D1" presStyleIdx="1" presStyleCnt="4"/>
      <dgm:spPr/>
    </dgm:pt>
    <dgm:pt modelId="{2874E84B-9605-494F-B813-85A702BFCF0F}" type="pres">
      <dgm:prSet presAssocID="{19EF64AF-D0D9-429E-86D3-4CE7A62D9930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6FD676-1B52-43FD-A27E-707789DDC25E}" type="pres">
      <dgm:prSet presAssocID="{A59A006A-971D-4A33-AB31-4CEE6264B4C5}" presName="sibTrans" presStyleCnt="0"/>
      <dgm:spPr/>
    </dgm:pt>
    <dgm:pt modelId="{A6D90BAA-E805-4FDC-90B1-4A2AF68F1693}" type="pres">
      <dgm:prSet presAssocID="{6B0EF60D-A0B1-46C5-9677-4BEA810977D2}" presName="composite" presStyleCnt="0"/>
      <dgm:spPr/>
    </dgm:pt>
    <dgm:pt modelId="{76F4CE38-89D0-4EAB-9E94-FD08C47879E4}" type="pres">
      <dgm:prSet presAssocID="{6B0EF60D-A0B1-46C5-9677-4BEA810977D2}" presName="FirstChild" presStyleLbl="revTx" presStyleIdx="4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569B4D-C26F-4F14-9A58-54D0240E4532}" type="pres">
      <dgm:prSet presAssocID="{6B0EF60D-A0B1-46C5-9677-4BEA810977D2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8214A-F2AE-427F-8EB5-50916B7E6B44}" type="pres">
      <dgm:prSet presAssocID="{6B0EF60D-A0B1-46C5-9677-4BEA810977D2}" presName="Accent" presStyleLbl="parChTrans1D1" presStyleIdx="2" presStyleCnt="4"/>
      <dgm:spPr/>
    </dgm:pt>
    <dgm:pt modelId="{F2E5F12B-CEBA-404F-BC59-D0A75B115C1F}" type="pres">
      <dgm:prSet presAssocID="{6B0EF60D-A0B1-46C5-9677-4BEA810977D2}" presName="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8558E7-6E67-4406-B53D-BD4C0796D45F}" type="pres">
      <dgm:prSet presAssocID="{9DADB796-DA90-4478-BCA3-5929CA4ED0C6}" presName="sibTrans" presStyleCnt="0"/>
      <dgm:spPr/>
    </dgm:pt>
    <dgm:pt modelId="{8F76EA6E-46BD-4D6A-BBB3-905887DDB633}" type="pres">
      <dgm:prSet presAssocID="{DCB77698-D8A7-43AE-8C12-88D22546D4E0}" presName="composite" presStyleCnt="0"/>
      <dgm:spPr/>
    </dgm:pt>
    <dgm:pt modelId="{BDDE8257-E413-4550-9DF4-ACE5D4DAF407}" type="pres">
      <dgm:prSet presAssocID="{DCB77698-D8A7-43AE-8C12-88D22546D4E0}" presName="FirstChild" presStyleLbl="revTx" presStyleIdx="6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9B661-BA02-491A-9141-4597C2088440}" type="pres">
      <dgm:prSet presAssocID="{DCB77698-D8A7-43AE-8C12-88D22546D4E0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8B5826-AEAF-4094-8AE4-12A49ABDE395}" type="pres">
      <dgm:prSet presAssocID="{DCB77698-D8A7-43AE-8C12-88D22546D4E0}" presName="Accent" presStyleLbl="parChTrans1D1" presStyleIdx="3" presStyleCnt="4"/>
      <dgm:spPr/>
    </dgm:pt>
    <dgm:pt modelId="{269C0782-BA35-4C3A-B295-D76ACD031E2B}" type="pres">
      <dgm:prSet presAssocID="{DCB77698-D8A7-43AE-8C12-88D22546D4E0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3478DE-D7B3-4BA6-A758-56ABFF8D546A}" type="presOf" srcId="{8CC0DFC7-02D3-4E2B-A09C-639E1EB660BE}" destId="{ABD9F4AA-584A-4C32-8AC6-1F842D5E3471}" srcOrd="0" destOrd="0" presId="urn:microsoft.com/office/officeart/2011/layout/TabList"/>
    <dgm:cxn modelId="{E35350BB-BDDC-40B8-8B06-6BD0C23E1079}" srcId="{DCB77698-D8A7-43AE-8C12-88D22546D4E0}" destId="{DF89817A-F481-4972-86A6-4FC93177785A}" srcOrd="2" destOrd="0" parTransId="{87806EBA-732D-4B48-A8D1-FFAEC4A46986}" sibTransId="{06202192-C6B3-4A73-B569-80A15FAB58D4}"/>
    <dgm:cxn modelId="{4E02CDDC-86FC-4830-8F12-CCC739F4C38E}" type="presOf" srcId="{D4A5DE5E-27AD-4B23-B1EC-53CFB1739A11}" destId="{2874E84B-9605-494F-B813-85A702BFCF0F}" srcOrd="0" destOrd="0" presId="urn:microsoft.com/office/officeart/2011/layout/TabList"/>
    <dgm:cxn modelId="{E50B4537-4222-4FA6-86D6-900B232A905B}" srcId="{84789903-61AF-4F8F-9430-490306DDBEA0}" destId="{DCB77698-D8A7-43AE-8C12-88D22546D4E0}" srcOrd="3" destOrd="0" parTransId="{0256383B-FBF2-49F0-935C-E17EB2C4D7C4}" sibTransId="{866D160B-DB4E-4FF6-BF8A-FD0216203DA1}"/>
    <dgm:cxn modelId="{B0EC7BCC-A43F-44E9-812F-46898A32FCCB}" type="presOf" srcId="{84789903-61AF-4F8F-9430-490306DDBEA0}" destId="{8937854E-C94A-470E-AB4D-2D1BF4D6EC0A}" srcOrd="0" destOrd="0" presId="urn:microsoft.com/office/officeart/2011/layout/TabList"/>
    <dgm:cxn modelId="{5B81B842-285D-4C21-BC2F-2555AB323F47}" srcId="{19EF64AF-D0D9-429E-86D3-4CE7A62D9930}" destId="{14D29AC4-9FA0-444D-8EE4-E85DEB5E57A2}" srcOrd="2" destOrd="0" parTransId="{8F845681-B05B-4E32-AD5D-21295FC02A07}" sibTransId="{EE9BAB10-D308-456A-ADB5-78C6FFFB97E6}"/>
    <dgm:cxn modelId="{96A20728-4B71-426D-8207-8D974A3F5B06}" srcId="{84789903-61AF-4F8F-9430-490306DDBEA0}" destId="{6B0EF60D-A0B1-46C5-9677-4BEA810977D2}" srcOrd="2" destOrd="0" parTransId="{DF3844A8-4E17-463F-BAAD-4ACB2C215D90}" sibTransId="{9DADB796-DA90-4478-BCA3-5929CA4ED0C6}"/>
    <dgm:cxn modelId="{6207E934-C0CE-47B8-95DE-554217624972}" type="presOf" srcId="{F6CCDE68-20A3-48C9-9929-36D9326E50C7}" destId="{269C0782-BA35-4C3A-B295-D76ACD031E2B}" srcOrd="0" destOrd="0" presId="urn:microsoft.com/office/officeart/2011/layout/TabList"/>
    <dgm:cxn modelId="{5F094A65-8D03-4DE2-90BC-845E0B1DF3F3}" srcId="{2F4105CE-F831-4489-A38E-EA308F965E1A}" destId="{8B2750EB-B434-41DC-A189-8424894B839C}" srcOrd="0" destOrd="0" parTransId="{FFC1F60D-411F-463B-80BE-8626FCEE6E20}" sibTransId="{1C68FAD9-F9C9-4D4A-9B81-2E6FECE526EB}"/>
    <dgm:cxn modelId="{B2DBAA2D-6016-42DE-9EDF-062547F8B621}" type="presOf" srcId="{14D29AC4-9FA0-444D-8EE4-E85DEB5E57A2}" destId="{2874E84B-9605-494F-B813-85A702BFCF0F}" srcOrd="0" destOrd="1" presId="urn:microsoft.com/office/officeart/2011/layout/TabList"/>
    <dgm:cxn modelId="{59C1BA7D-4D40-4BB3-8566-6C1139A98E64}" srcId="{19EF64AF-D0D9-429E-86D3-4CE7A62D9930}" destId="{6992769E-C929-46E1-B5DC-0D224D6E5340}" srcOrd="0" destOrd="0" parTransId="{37B9B495-CA51-4955-9418-9A2A7D83A101}" sibTransId="{025A960F-A828-4BA1-B49F-B19476EFF631}"/>
    <dgm:cxn modelId="{EC26D4FA-8D0A-4965-860E-E576DA3FE7C2}" srcId="{84789903-61AF-4F8F-9430-490306DDBEA0}" destId="{2F4105CE-F831-4489-A38E-EA308F965E1A}" srcOrd="0" destOrd="0" parTransId="{B2367E5B-DF6B-423A-8C73-6C51AA905F42}" sibTransId="{42FAF69B-DD6C-4C4C-A008-7959F807FCD6}"/>
    <dgm:cxn modelId="{08D37855-A906-4ED9-B03D-BFDBE60EF8C7}" srcId="{6B0EF60D-A0B1-46C5-9677-4BEA810977D2}" destId="{FCB9211A-ECAF-4092-9AF3-4A80464FEEEF}" srcOrd="0" destOrd="0" parTransId="{96E2E2CF-28EB-47BD-B8D8-43FB5B4BBC76}" sibTransId="{80A46D5D-E138-4619-973A-52836DB4B626}"/>
    <dgm:cxn modelId="{A993A3EF-AF47-4DBB-90D8-CF06FBF70E61}" srcId="{19EF64AF-D0D9-429E-86D3-4CE7A62D9930}" destId="{D4A5DE5E-27AD-4B23-B1EC-53CFB1739A11}" srcOrd="1" destOrd="0" parTransId="{C42F195C-72E6-4357-8789-A7DF85FC0BFF}" sibTransId="{D861C33F-DAAB-4018-91B9-D602CB0B9349}"/>
    <dgm:cxn modelId="{EF6CFBB7-9C8E-48BF-AA7B-F1AFB3D29272}" type="presOf" srcId="{FCB9211A-ECAF-4092-9AF3-4A80464FEEEF}" destId="{76F4CE38-89D0-4EAB-9E94-FD08C47879E4}" srcOrd="0" destOrd="0" presId="urn:microsoft.com/office/officeart/2011/layout/TabList"/>
    <dgm:cxn modelId="{8145D6F8-74F3-4E1B-ADA9-BFF34757123F}" type="presOf" srcId="{6B0EF60D-A0B1-46C5-9677-4BEA810977D2}" destId="{79569B4D-C26F-4F14-9A58-54D0240E4532}" srcOrd="0" destOrd="0" presId="urn:microsoft.com/office/officeart/2011/layout/TabList"/>
    <dgm:cxn modelId="{6DFC3B4A-AE77-45DF-92CA-03D88A6F4B39}" srcId="{6B0EF60D-A0B1-46C5-9677-4BEA810977D2}" destId="{FE62CC10-8CF2-4881-99D7-957FE196BC91}" srcOrd="3" destOrd="0" parTransId="{663733EB-EE34-440A-A1A1-32F6187E79F6}" sibTransId="{0EB8362C-5677-4DB9-8AEE-75EF1BC8AFEA}"/>
    <dgm:cxn modelId="{BC8D3C2F-C842-4AEF-9163-91FCF0A63C32}" srcId="{84789903-61AF-4F8F-9430-490306DDBEA0}" destId="{19EF64AF-D0D9-429E-86D3-4CE7A62D9930}" srcOrd="1" destOrd="0" parTransId="{65F72764-603C-4BEA-9757-C2D922CDE6E7}" sibTransId="{A59A006A-971D-4A33-AB31-4CEE6264B4C5}"/>
    <dgm:cxn modelId="{9EB38AA7-D723-4187-9208-62A7F8A3B892}" srcId="{2F4105CE-F831-4489-A38E-EA308F965E1A}" destId="{8CC0DFC7-02D3-4E2B-A09C-639E1EB660BE}" srcOrd="1" destOrd="0" parTransId="{184C5872-A51E-4037-98AE-375A39854346}" sibTransId="{50B24518-EB28-459F-9B5C-B92C72C093D4}"/>
    <dgm:cxn modelId="{272F4F47-B6F0-44E6-BE53-1E568010F73F}" srcId="{6B0EF60D-A0B1-46C5-9677-4BEA810977D2}" destId="{432382F3-03DD-4963-A6A5-C32D1C07F990}" srcOrd="1" destOrd="0" parTransId="{428261C4-B743-4CC1-8298-2B59764B7274}" sibTransId="{19522E25-3C1D-4596-9D61-BE8AA7854562}"/>
    <dgm:cxn modelId="{6AEA36B3-723E-4C26-991B-32293EC4977D}" srcId="{DCB77698-D8A7-43AE-8C12-88D22546D4E0}" destId="{F6CCDE68-20A3-48C9-9929-36D9326E50C7}" srcOrd="1" destOrd="0" parTransId="{6D777BDB-A14B-4CB9-848E-609F2B89797D}" sibTransId="{E73E6EC1-A77B-4806-AF59-F300788A17A6}"/>
    <dgm:cxn modelId="{EB996E2F-C94D-4853-8FF4-11C5E13D7817}" type="presOf" srcId="{432382F3-03DD-4963-A6A5-C32D1C07F990}" destId="{F2E5F12B-CEBA-404F-BC59-D0A75B115C1F}" srcOrd="0" destOrd="0" presId="urn:microsoft.com/office/officeart/2011/layout/TabList"/>
    <dgm:cxn modelId="{21B482AC-91FC-4870-8398-7ED99CCC1767}" type="presOf" srcId="{A990AE2A-665D-4A90-91E6-8CAE69B9C799}" destId="{ABD9F4AA-584A-4C32-8AC6-1F842D5E3471}" srcOrd="0" destOrd="1" presId="urn:microsoft.com/office/officeart/2011/layout/TabList"/>
    <dgm:cxn modelId="{1FA0C560-A1F8-445E-A5C6-3D03DA8F8F3B}" type="presOf" srcId="{6992769E-C929-46E1-B5DC-0D224D6E5340}" destId="{F82F5449-D542-4810-B467-43A5C2614DD5}" srcOrd="0" destOrd="0" presId="urn:microsoft.com/office/officeart/2011/layout/TabList"/>
    <dgm:cxn modelId="{003050E9-D243-4501-BA27-030513B9DE1F}" type="presOf" srcId="{DF89817A-F481-4972-86A6-4FC93177785A}" destId="{269C0782-BA35-4C3A-B295-D76ACD031E2B}" srcOrd="0" destOrd="1" presId="urn:microsoft.com/office/officeart/2011/layout/TabList"/>
    <dgm:cxn modelId="{3CB9FD32-A72F-4B76-8E28-C0A42EAAB2D0}" type="presOf" srcId="{FE62CC10-8CF2-4881-99D7-957FE196BC91}" destId="{F2E5F12B-CEBA-404F-BC59-D0A75B115C1F}" srcOrd="0" destOrd="2" presId="urn:microsoft.com/office/officeart/2011/layout/TabList"/>
    <dgm:cxn modelId="{FEABCB08-E69B-4C87-9978-6789EF9A8B1F}" type="presOf" srcId="{DCB77698-D8A7-43AE-8C12-88D22546D4E0}" destId="{9059B661-BA02-491A-9141-4597C2088440}" srcOrd="0" destOrd="0" presId="urn:microsoft.com/office/officeart/2011/layout/TabList"/>
    <dgm:cxn modelId="{9A234CF7-EE90-4B18-BE13-D588C511C444}" type="presOf" srcId="{19EF64AF-D0D9-429E-86D3-4CE7A62D9930}" destId="{B06197F1-B041-4747-A702-99E72A52C66D}" srcOrd="0" destOrd="0" presId="urn:microsoft.com/office/officeart/2011/layout/TabList"/>
    <dgm:cxn modelId="{2896DAC6-E607-42B4-9D8E-740D71F49BEA}" srcId="{DCB77698-D8A7-43AE-8C12-88D22546D4E0}" destId="{54C77FC2-06D5-494F-88FF-639A9A2ADF2B}" srcOrd="0" destOrd="0" parTransId="{59058AE7-0BCA-42FD-8DA7-9E303C2F3598}" sibTransId="{DD5B0AF5-4F1F-4F54-9327-3F9C5FD2ADF5}"/>
    <dgm:cxn modelId="{49173052-4FC5-40D9-9ED3-0EF33A503348}" type="presOf" srcId="{07DB5E9F-F9E2-4866-A92E-0046A90428A8}" destId="{F2E5F12B-CEBA-404F-BC59-D0A75B115C1F}" srcOrd="0" destOrd="1" presId="urn:microsoft.com/office/officeart/2011/layout/TabList"/>
    <dgm:cxn modelId="{C40B86E0-D802-4C2B-9B30-FF087E46B20A}" srcId="{2F4105CE-F831-4489-A38E-EA308F965E1A}" destId="{A990AE2A-665D-4A90-91E6-8CAE69B9C799}" srcOrd="2" destOrd="0" parTransId="{C4D8ABC1-84E3-45E5-AE1D-9D540D360E76}" sibTransId="{6B7AAB65-DFF8-472A-BB24-DFEC163070BA}"/>
    <dgm:cxn modelId="{CB6E97D5-8936-4147-BBD3-8E560E42AC7B}" type="presOf" srcId="{8B2750EB-B434-41DC-A189-8424894B839C}" destId="{89B6103A-0012-428D-9057-99CB1F4B4519}" srcOrd="0" destOrd="0" presId="urn:microsoft.com/office/officeart/2011/layout/TabList"/>
    <dgm:cxn modelId="{70A0944B-25EA-40CB-AB0F-6CD0C085FBBF}" type="presOf" srcId="{54C77FC2-06D5-494F-88FF-639A9A2ADF2B}" destId="{BDDE8257-E413-4550-9DF4-ACE5D4DAF407}" srcOrd="0" destOrd="0" presId="urn:microsoft.com/office/officeart/2011/layout/TabList"/>
    <dgm:cxn modelId="{963A8710-1BD9-46BF-BF1C-8F40A4A66057}" type="presOf" srcId="{2F4105CE-F831-4489-A38E-EA308F965E1A}" destId="{8DF5D93B-DC31-4D2E-91E9-BD58313DDF36}" srcOrd="0" destOrd="0" presId="urn:microsoft.com/office/officeart/2011/layout/TabList"/>
    <dgm:cxn modelId="{2694D95A-2CBA-4FD2-B966-932CA25C4405}" srcId="{6B0EF60D-A0B1-46C5-9677-4BEA810977D2}" destId="{07DB5E9F-F9E2-4866-A92E-0046A90428A8}" srcOrd="2" destOrd="0" parTransId="{5F3A5809-A99D-4946-9529-2713AD09E5EA}" sibTransId="{9CAE03CD-36E6-4523-A376-CDA7F2B72A17}"/>
    <dgm:cxn modelId="{B71BCF9F-D818-4BD0-B080-FF2CB068F53F}" type="presParOf" srcId="{8937854E-C94A-470E-AB4D-2D1BF4D6EC0A}" destId="{1CC84F79-29AC-420D-9AF4-700F19FD984E}" srcOrd="0" destOrd="0" presId="urn:microsoft.com/office/officeart/2011/layout/TabList"/>
    <dgm:cxn modelId="{36125CEE-3F3B-4DFB-812B-94E3A7DF897D}" type="presParOf" srcId="{1CC84F79-29AC-420D-9AF4-700F19FD984E}" destId="{89B6103A-0012-428D-9057-99CB1F4B4519}" srcOrd="0" destOrd="0" presId="urn:microsoft.com/office/officeart/2011/layout/TabList"/>
    <dgm:cxn modelId="{68C98D8D-C91D-4219-AE5E-5A0599EC2566}" type="presParOf" srcId="{1CC84F79-29AC-420D-9AF4-700F19FD984E}" destId="{8DF5D93B-DC31-4D2E-91E9-BD58313DDF36}" srcOrd="1" destOrd="0" presId="urn:microsoft.com/office/officeart/2011/layout/TabList"/>
    <dgm:cxn modelId="{4B1976AA-AB7B-4738-A257-669F8D0F6725}" type="presParOf" srcId="{1CC84F79-29AC-420D-9AF4-700F19FD984E}" destId="{9396E7C0-AB51-4C93-9B97-5DD967AD71DC}" srcOrd="2" destOrd="0" presId="urn:microsoft.com/office/officeart/2011/layout/TabList"/>
    <dgm:cxn modelId="{B16B7E9E-CD30-424E-B0EA-8465B149BFD6}" type="presParOf" srcId="{8937854E-C94A-470E-AB4D-2D1BF4D6EC0A}" destId="{ABD9F4AA-584A-4C32-8AC6-1F842D5E3471}" srcOrd="1" destOrd="0" presId="urn:microsoft.com/office/officeart/2011/layout/TabList"/>
    <dgm:cxn modelId="{68CD356A-9F3A-43B1-BBE4-41DFB9EEE27E}" type="presParOf" srcId="{8937854E-C94A-470E-AB4D-2D1BF4D6EC0A}" destId="{5B40A920-B7A8-49BB-8F46-16065B8C480A}" srcOrd="2" destOrd="0" presId="urn:microsoft.com/office/officeart/2011/layout/TabList"/>
    <dgm:cxn modelId="{D35FBBBF-A03D-4CC4-903A-5B80C3CFE8FB}" type="presParOf" srcId="{8937854E-C94A-470E-AB4D-2D1BF4D6EC0A}" destId="{63CF07DF-294E-4215-9B6C-5C3BCCC45688}" srcOrd="3" destOrd="0" presId="urn:microsoft.com/office/officeart/2011/layout/TabList"/>
    <dgm:cxn modelId="{BF2EAEAE-9C15-48C9-B484-A89FE16FABC3}" type="presParOf" srcId="{63CF07DF-294E-4215-9B6C-5C3BCCC45688}" destId="{F82F5449-D542-4810-B467-43A5C2614DD5}" srcOrd="0" destOrd="0" presId="urn:microsoft.com/office/officeart/2011/layout/TabList"/>
    <dgm:cxn modelId="{083DB5FA-9D46-4905-AE91-FE167F0FA7CD}" type="presParOf" srcId="{63CF07DF-294E-4215-9B6C-5C3BCCC45688}" destId="{B06197F1-B041-4747-A702-99E72A52C66D}" srcOrd="1" destOrd="0" presId="urn:microsoft.com/office/officeart/2011/layout/TabList"/>
    <dgm:cxn modelId="{864E58B6-D973-4CF5-8106-08B3AE5150EB}" type="presParOf" srcId="{63CF07DF-294E-4215-9B6C-5C3BCCC45688}" destId="{A9502142-27D5-4A11-834F-5AED5922ED21}" srcOrd="2" destOrd="0" presId="urn:microsoft.com/office/officeart/2011/layout/TabList"/>
    <dgm:cxn modelId="{E9D1946A-72F6-41D8-8D10-F37C818120F1}" type="presParOf" srcId="{8937854E-C94A-470E-AB4D-2D1BF4D6EC0A}" destId="{2874E84B-9605-494F-B813-85A702BFCF0F}" srcOrd="4" destOrd="0" presId="urn:microsoft.com/office/officeart/2011/layout/TabList"/>
    <dgm:cxn modelId="{C23142FD-F4F4-4127-9A09-B2EDCE624D72}" type="presParOf" srcId="{8937854E-C94A-470E-AB4D-2D1BF4D6EC0A}" destId="{206FD676-1B52-43FD-A27E-707789DDC25E}" srcOrd="5" destOrd="0" presId="urn:microsoft.com/office/officeart/2011/layout/TabList"/>
    <dgm:cxn modelId="{87279E74-8DA1-4CD3-ABE5-8C0652CD9691}" type="presParOf" srcId="{8937854E-C94A-470E-AB4D-2D1BF4D6EC0A}" destId="{A6D90BAA-E805-4FDC-90B1-4A2AF68F1693}" srcOrd="6" destOrd="0" presId="urn:microsoft.com/office/officeart/2011/layout/TabList"/>
    <dgm:cxn modelId="{F8601D35-1FB7-40CB-ACB0-E4A91CF51B90}" type="presParOf" srcId="{A6D90BAA-E805-4FDC-90B1-4A2AF68F1693}" destId="{76F4CE38-89D0-4EAB-9E94-FD08C47879E4}" srcOrd="0" destOrd="0" presId="urn:microsoft.com/office/officeart/2011/layout/TabList"/>
    <dgm:cxn modelId="{1578090B-492C-444E-AB3C-AD8A2A5BE75C}" type="presParOf" srcId="{A6D90BAA-E805-4FDC-90B1-4A2AF68F1693}" destId="{79569B4D-C26F-4F14-9A58-54D0240E4532}" srcOrd="1" destOrd="0" presId="urn:microsoft.com/office/officeart/2011/layout/TabList"/>
    <dgm:cxn modelId="{4BC2725B-F832-498F-A97D-9359E6DB9ED6}" type="presParOf" srcId="{A6D90BAA-E805-4FDC-90B1-4A2AF68F1693}" destId="{89E8214A-F2AE-427F-8EB5-50916B7E6B44}" srcOrd="2" destOrd="0" presId="urn:microsoft.com/office/officeart/2011/layout/TabList"/>
    <dgm:cxn modelId="{0C0D6165-F4BC-497B-9CE4-3AB15F70F1AB}" type="presParOf" srcId="{8937854E-C94A-470E-AB4D-2D1BF4D6EC0A}" destId="{F2E5F12B-CEBA-404F-BC59-D0A75B115C1F}" srcOrd="7" destOrd="0" presId="urn:microsoft.com/office/officeart/2011/layout/TabList"/>
    <dgm:cxn modelId="{6C3922EA-0922-41FB-BD5A-02499BE84E23}" type="presParOf" srcId="{8937854E-C94A-470E-AB4D-2D1BF4D6EC0A}" destId="{C98558E7-6E67-4406-B53D-BD4C0796D45F}" srcOrd="8" destOrd="0" presId="urn:microsoft.com/office/officeart/2011/layout/TabList"/>
    <dgm:cxn modelId="{91573145-8D2E-4B1C-BA6E-CD5625F212CC}" type="presParOf" srcId="{8937854E-C94A-470E-AB4D-2D1BF4D6EC0A}" destId="{8F76EA6E-46BD-4D6A-BBB3-905887DDB633}" srcOrd="9" destOrd="0" presId="urn:microsoft.com/office/officeart/2011/layout/TabList"/>
    <dgm:cxn modelId="{1AE0937B-88FE-45A3-8594-BBCBE1677F57}" type="presParOf" srcId="{8F76EA6E-46BD-4D6A-BBB3-905887DDB633}" destId="{BDDE8257-E413-4550-9DF4-ACE5D4DAF407}" srcOrd="0" destOrd="0" presId="urn:microsoft.com/office/officeart/2011/layout/TabList"/>
    <dgm:cxn modelId="{D822AFBB-AC0A-4371-899E-32FDF8AE27AE}" type="presParOf" srcId="{8F76EA6E-46BD-4D6A-BBB3-905887DDB633}" destId="{9059B661-BA02-491A-9141-4597C2088440}" srcOrd="1" destOrd="0" presId="urn:microsoft.com/office/officeart/2011/layout/TabList"/>
    <dgm:cxn modelId="{E7072033-CC82-4951-8E41-94638CEF5ACB}" type="presParOf" srcId="{8F76EA6E-46BD-4D6A-BBB3-905887DDB633}" destId="{5F8B5826-AEAF-4094-8AE4-12A49ABDE395}" srcOrd="2" destOrd="0" presId="urn:microsoft.com/office/officeart/2011/layout/TabList"/>
    <dgm:cxn modelId="{20574B9D-EDFA-4E1D-99AB-FC2811B5BC42}" type="presParOf" srcId="{8937854E-C94A-470E-AB4D-2D1BF4D6EC0A}" destId="{269C0782-BA35-4C3A-B295-D76ACD031E2B}" srcOrd="1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789903-61AF-4F8F-9430-490306DDBEA0}" type="doc">
      <dgm:prSet loTypeId="urn:microsoft.com/office/officeart/2011/layout/Tab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B0EF60D-A0B1-46C5-9677-4BEA810977D2}">
      <dgm:prSet phldrT="[Text]" custT="1"/>
      <dgm:spPr/>
      <dgm:t>
        <a:bodyPr/>
        <a:lstStyle/>
        <a:p>
          <a:r>
            <a:rPr lang="en-US" sz="1000" dirty="0" smtClean="0"/>
            <a:t>Decline </a:t>
          </a:r>
          <a:r>
            <a:rPr lang="en-US" sz="1000" dirty="0" smtClean="0"/>
            <a:t>Narrative</a:t>
          </a:r>
          <a:endParaRPr lang="en-US" sz="1000" dirty="0"/>
        </a:p>
      </dgm:t>
    </dgm:pt>
    <dgm:pt modelId="{DF3844A8-4E17-463F-BAAD-4ACB2C215D90}" type="parTrans" cxnId="{96A20728-4B71-426D-8207-8D974A3F5B06}">
      <dgm:prSet/>
      <dgm:spPr/>
      <dgm:t>
        <a:bodyPr/>
        <a:lstStyle/>
        <a:p>
          <a:endParaRPr lang="en-US"/>
        </a:p>
      </dgm:t>
    </dgm:pt>
    <dgm:pt modelId="{9DADB796-DA90-4478-BCA3-5929CA4ED0C6}" type="sibTrans" cxnId="{96A20728-4B71-426D-8207-8D974A3F5B06}">
      <dgm:prSet/>
      <dgm:spPr/>
      <dgm:t>
        <a:bodyPr/>
        <a:lstStyle/>
        <a:p>
          <a:endParaRPr lang="en-US"/>
        </a:p>
      </dgm:t>
    </dgm:pt>
    <dgm:pt modelId="{FCB9211A-ECAF-4092-9AF3-4A80464FEEEF}">
      <dgm:prSet phldrT="[Text]" custT="1"/>
      <dgm:spPr/>
      <dgm:t>
        <a:bodyPr/>
        <a:lstStyle/>
        <a:p>
          <a:r>
            <a:rPr lang="en-US" sz="1000" dirty="0" smtClean="0"/>
            <a:t>This policy will take the nation on a path towards to sub-par research and development.</a:t>
          </a:r>
          <a:endParaRPr lang="en-US" sz="1000" dirty="0"/>
        </a:p>
      </dgm:t>
    </dgm:pt>
    <dgm:pt modelId="{96E2E2CF-28EB-47BD-B8D8-43FB5B4BBC76}" type="parTrans" cxnId="{08D37855-A906-4ED9-B03D-BFDBE60EF8C7}">
      <dgm:prSet/>
      <dgm:spPr/>
      <dgm:t>
        <a:bodyPr/>
        <a:lstStyle/>
        <a:p>
          <a:endParaRPr lang="en-US"/>
        </a:p>
      </dgm:t>
    </dgm:pt>
    <dgm:pt modelId="{80A46D5D-E138-4619-973A-52836DB4B626}" type="sibTrans" cxnId="{08D37855-A906-4ED9-B03D-BFDBE60EF8C7}">
      <dgm:prSet/>
      <dgm:spPr/>
      <dgm:t>
        <a:bodyPr/>
        <a:lstStyle/>
        <a:p>
          <a:endParaRPr lang="en-US"/>
        </a:p>
      </dgm:t>
    </dgm:pt>
    <dgm:pt modelId="{432382F3-03DD-4963-A6A5-C32D1C07F990}">
      <dgm:prSet phldrT="[Text]" custT="1"/>
      <dgm:spPr/>
      <dgm:t>
        <a:bodyPr/>
        <a:lstStyle/>
        <a:p>
          <a:r>
            <a:rPr lang="en-US" sz="1000" dirty="0" smtClean="0"/>
            <a:t>Leaders and faculty of research universities</a:t>
          </a:r>
          <a:endParaRPr lang="en-US" sz="1000" dirty="0"/>
        </a:p>
      </dgm:t>
    </dgm:pt>
    <dgm:pt modelId="{428261C4-B743-4CC1-8298-2B59764B7274}" type="parTrans" cxnId="{272F4F47-B6F0-44E6-BE53-1E568010F73F}">
      <dgm:prSet/>
      <dgm:spPr/>
      <dgm:t>
        <a:bodyPr/>
        <a:lstStyle/>
        <a:p>
          <a:endParaRPr lang="en-US"/>
        </a:p>
      </dgm:t>
    </dgm:pt>
    <dgm:pt modelId="{19522E25-3C1D-4596-9D61-BE8AA7854562}" type="sibTrans" cxnId="{272F4F47-B6F0-44E6-BE53-1E568010F73F}">
      <dgm:prSet/>
      <dgm:spPr/>
      <dgm:t>
        <a:bodyPr/>
        <a:lstStyle/>
        <a:p>
          <a:endParaRPr lang="en-US"/>
        </a:p>
      </dgm:t>
    </dgm:pt>
    <dgm:pt modelId="{DCB77698-D8A7-43AE-8C12-88D22546D4E0}">
      <dgm:prSet phldrT="[Text]" custT="1"/>
      <dgm:spPr/>
      <dgm:t>
        <a:bodyPr/>
        <a:lstStyle/>
        <a:p>
          <a:r>
            <a:rPr lang="en-US" sz="1000" dirty="0" smtClean="0"/>
            <a:t>Equity Narrative</a:t>
          </a:r>
          <a:endParaRPr lang="en-US" sz="1000" dirty="0"/>
        </a:p>
      </dgm:t>
    </dgm:pt>
    <dgm:pt modelId="{0256383B-FBF2-49F0-935C-E17EB2C4D7C4}" type="parTrans" cxnId="{E50B4537-4222-4FA6-86D6-900B232A905B}">
      <dgm:prSet/>
      <dgm:spPr/>
      <dgm:t>
        <a:bodyPr/>
        <a:lstStyle/>
        <a:p>
          <a:endParaRPr lang="en-US"/>
        </a:p>
      </dgm:t>
    </dgm:pt>
    <dgm:pt modelId="{866D160B-DB4E-4FF6-BF8A-FD0216203DA1}" type="sibTrans" cxnId="{E50B4537-4222-4FA6-86D6-900B232A905B}">
      <dgm:prSet/>
      <dgm:spPr/>
      <dgm:t>
        <a:bodyPr/>
        <a:lstStyle/>
        <a:p>
          <a:endParaRPr lang="en-US"/>
        </a:p>
      </dgm:t>
    </dgm:pt>
    <dgm:pt modelId="{54C77FC2-06D5-494F-88FF-639A9A2ADF2B}">
      <dgm:prSet phldrT="[Text]" custT="1"/>
      <dgm:spPr/>
      <dgm:t>
        <a:bodyPr/>
        <a:lstStyle/>
        <a:p>
          <a:r>
            <a:rPr lang="en-US" sz="1000" dirty="0" smtClean="0"/>
            <a:t>This policy will unfairly take away opportunities from highly talented and deserving researchers simply because of where they work.</a:t>
          </a:r>
          <a:endParaRPr lang="en-US" sz="1000" dirty="0"/>
        </a:p>
      </dgm:t>
    </dgm:pt>
    <dgm:pt modelId="{59058AE7-0BCA-42FD-8DA7-9E303C2F3598}" type="parTrans" cxnId="{2896DAC6-E607-42B4-9D8E-740D71F49BEA}">
      <dgm:prSet/>
      <dgm:spPr/>
      <dgm:t>
        <a:bodyPr/>
        <a:lstStyle/>
        <a:p>
          <a:endParaRPr lang="en-US"/>
        </a:p>
      </dgm:t>
    </dgm:pt>
    <dgm:pt modelId="{DD5B0AF5-4F1F-4F54-9327-3F9C5FD2ADF5}" type="sibTrans" cxnId="{2896DAC6-E607-42B4-9D8E-740D71F49BEA}">
      <dgm:prSet/>
      <dgm:spPr/>
      <dgm:t>
        <a:bodyPr/>
        <a:lstStyle/>
        <a:p>
          <a:endParaRPr lang="en-US"/>
        </a:p>
      </dgm:t>
    </dgm:pt>
    <dgm:pt modelId="{F6CCDE68-20A3-48C9-9929-36D9326E50C7}">
      <dgm:prSet phldrT="[Text]" custT="1"/>
      <dgm:spPr/>
      <dgm:t>
        <a:bodyPr/>
        <a:lstStyle/>
        <a:p>
          <a:r>
            <a:rPr lang="en-US" sz="1000" dirty="0" smtClean="0"/>
            <a:t>Leaders and faculty of research universities</a:t>
          </a:r>
        </a:p>
      </dgm:t>
    </dgm:pt>
    <dgm:pt modelId="{6D777BDB-A14B-4CB9-848E-609F2B89797D}" type="parTrans" cxnId="{6AEA36B3-723E-4C26-991B-32293EC4977D}">
      <dgm:prSet/>
      <dgm:spPr/>
      <dgm:t>
        <a:bodyPr/>
        <a:lstStyle/>
        <a:p>
          <a:endParaRPr lang="en-US"/>
        </a:p>
      </dgm:t>
    </dgm:pt>
    <dgm:pt modelId="{E73E6EC1-A77B-4806-AF59-F300788A17A6}" type="sibTrans" cxnId="{6AEA36B3-723E-4C26-991B-32293EC4977D}">
      <dgm:prSet/>
      <dgm:spPr/>
      <dgm:t>
        <a:bodyPr/>
        <a:lstStyle/>
        <a:p>
          <a:endParaRPr lang="en-US"/>
        </a:p>
      </dgm:t>
    </dgm:pt>
    <dgm:pt modelId="{2F4105CE-F831-4489-A38E-EA308F965E1A}">
      <dgm:prSet phldrT="[Text]" custT="1"/>
      <dgm:spPr/>
      <dgm:t>
        <a:bodyPr/>
        <a:lstStyle/>
        <a:p>
          <a:r>
            <a:rPr lang="en-US" sz="1000" dirty="0" smtClean="0"/>
            <a:t>Decline </a:t>
          </a:r>
          <a:r>
            <a:rPr lang="en-US" sz="1000" dirty="0" smtClean="0"/>
            <a:t>Narrative</a:t>
          </a:r>
          <a:endParaRPr lang="en-US" sz="1000" dirty="0"/>
        </a:p>
      </dgm:t>
    </dgm:pt>
    <dgm:pt modelId="{B2367E5B-DF6B-423A-8C73-6C51AA905F42}" type="parTrans" cxnId="{EC26D4FA-8D0A-4965-860E-E576DA3FE7C2}">
      <dgm:prSet/>
      <dgm:spPr/>
      <dgm:t>
        <a:bodyPr/>
        <a:lstStyle/>
        <a:p>
          <a:endParaRPr lang="en-US"/>
        </a:p>
      </dgm:t>
    </dgm:pt>
    <dgm:pt modelId="{42FAF69B-DD6C-4C4C-A008-7959F807FCD6}" type="sibTrans" cxnId="{EC26D4FA-8D0A-4965-860E-E576DA3FE7C2}">
      <dgm:prSet/>
      <dgm:spPr/>
      <dgm:t>
        <a:bodyPr/>
        <a:lstStyle/>
        <a:p>
          <a:endParaRPr lang="en-US"/>
        </a:p>
      </dgm:t>
    </dgm:pt>
    <dgm:pt modelId="{8B2750EB-B434-41DC-A189-8424894B839C}">
      <dgm:prSet phldrT="[Text]" custT="1"/>
      <dgm:spPr/>
      <dgm:t>
        <a:bodyPr/>
        <a:lstStyle/>
        <a:p>
          <a:r>
            <a:rPr lang="en-US" sz="1000" dirty="0" smtClean="0"/>
            <a:t>This policy changes the selection process from a research excellence criteria to a privilege criteria.</a:t>
          </a:r>
          <a:endParaRPr lang="en-US" sz="1000" dirty="0"/>
        </a:p>
      </dgm:t>
    </dgm:pt>
    <dgm:pt modelId="{FFC1F60D-411F-463B-80BE-8626FCEE6E20}" type="parTrans" cxnId="{5F094A65-8D03-4DE2-90BC-845E0B1DF3F3}">
      <dgm:prSet/>
      <dgm:spPr/>
      <dgm:t>
        <a:bodyPr/>
        <a:lstStyle/>
        <a:p>
          <a:endParaRPr lang="en-US"/>
        </a:p>
      </dgm:t>
    </dgm:pt>
    <dgm:pt modelId="{1C68FAD9-F9C9-4D4A-9B81-2E6FECE526EB}" type="sibTrans" cxnId="{5F094A65-8D03-4DE2-90BC-845E0B1DF3F3}">
      <dgm:prSet/>
      <dgm:spPr/>
      <dgm:t>
        <a:bodyPr/>
        <a:lstStyle/>
        <a:p>
          <a:endParaRPr lang="en-US"/>
        </a:p>
      </dgm:t>
    </dgm:pt>
    <dgm:pt modelId="{A990AE2A-665D-4A90-91E6-8CAE69B9C799}">
      <dgm:prSet phldrT="[Text]" custT="1"/>
      <dgm:spPr/>
      <dgm:t>
        <a:bodyPr/>
        <a:lstStyle/>
        <a:p>
          <a:r>
            <a:rPr lang="en-US" sz="1000" dirty="0" smtClean="0"/>
            <a:t>Leaders and faculty of research universities</a:t>
          </a:r>
          <a:endParaRPr lang="en-US" sz="1000" dirty="0"/>
        </a:p>
      </dgm:t>
    </dgm:pt>
    <dgm:pt modelId="{C4D8ABC1-84E3-45E5-AE1D-9D540D360E76}" type="parTrans" cxnId="{C40B86E0-D802-4C2B-9B30-FF087E46B20A}">
      <dgm:prSet/>
      <dgm:spPr/>
      <dgm:t>
        <a:bodyPr/>
        <a:lstStyle/>
        <a:p>
          <a:endParaRPr lang="en-US"/>
        </a:p>
      </dgm:t>
    </dgm:pt>
    <dgm:pt modelId="{6B7AAB65-DFF8-472A-BB24-DFEC163070BA}" type="sibTrans" cxnId="{C40B86E0-D802-4C2B-9B30-FF087E46B20A}">
      <dgm:prSet/>
      <dgm:spPr/>
      <dgm:t>
        <a:bodyPr/>
        <a:lstStyle/>
        <a:p>
          <a:endParaRPr lang="en-US"/>
        </a:p>
      </dgm:t>
    </dgm:pt>
    <dgm:pt modelId="{19EF64AF-D0D9-429E-86D3-4CE7A62D9930}">
      <dgm:prSet phldrT="[Text]" custT="1"/>
      <dgm:spPr/>
      <dgm:t>
        <a:bodyPr/>
        <a:lstStyle/>
        <a:p>
          <a:r>
            <a:rPr lang="en-US" sz="1000" dirty="0" smtClean="0"/>
            <a:t>Benevolent Community</a:t>
          </a:r>
          <a:endParaRPr lang="en-US" sz="1000" dirty="0"/>
        </a:p>
      </dgm:t>
    </dgm:pt>
    <dgm:pt modelId="{65F72764-603C-4BEA-9757-C2D922CDE6E7}" type="parTrans" cxnId="{BC8D3C2F-C842-4AEF-9163-91FCF0A63C32}">
      <dgm:prSet/>
      <dgm:spPr/>
      <dgm:t>
        <a:bodyPr/>
        <a:lstStyle/>
        <a:p>
          <a:endParaRPr lang="en-US"/>
        </a:p>
      </dgm:t>
    </dgm:pt>
    <dgm:pt modelId="{A59A006A-971D-4A33-AB31-4CEE6264B4C5}" type="sibTrans" cxnId="{BC8D3C2F-C842-4AEF-9163-91FCF0A63C32}">
      <dgm:prSet/>
      <dgm:spPr/>
      <dgm:t>
        <a:bodyPr/>
        <a:lstStyle/>
        <a:p>
          <a:endParaRPr lang="en-US"/>
        </a:p>
      </dgm:t>
    </dgm:pt>
    <dgm:pt modelId="{6992769E-C929-46E1-B5DC-0D224D6E5340}">
      <dgm:prSet phldrT="[Text]" custT="1"/>
      <dgm:spPr/>
      <dgm:t>
        <a:bodyPr/>
        <a:lstStyle/>
        <a:p>
          <a:r>
            <a:rPr lang="en-US" sz="1000" dirty="0" smtClean="0"/>
            <a:t>America is guided by the aspirational principle of treating everyone fairly and not showing favoritism to any one group over other groups.</a:t>
          </a:r>
          <a:endParaRPr lang="en-US" sz="1000" dirty="0"/>
        </a:p>
      </dgm:t>
    </dgm:pt>
    <dgm:pt modelId="{37B9B495-CA51-4955-9418-9A2A7D83A101}" type="parTrans" cxnId="{59C1BA7D-4D40-4BB3-8566-6C1139A98E64}">
      <dgm:prSet/>
      <dgm:spPr/>
      <dgm:t>
        <a:bodyPr/>
        <a:lstStyle/>
        <a:p>
          <a:endParaRPr lang="en-US"/>
        </a:p>
      </dgm:t>
    </dgm:pt>
    <dgm:pt modelId="{025A960F-A828-4BA1-B49F-B19476EFF631}" type="sibTrans" cxnId="{59C1BA7D-4D40-4BB3-8566-6C1139A98E64}">
      <dgm:prSet/>
      <dgm:spPr/>
      <dgm:t>
        <a:bodyPr/>
        <a:lstStyle/>
        <a:p>
          <a:endParaRPr lang="en-US"/>
        </a:p>
      </dgm:t>
    </dgm:pt>
    <dgm:pt modelId="{D4A5DE5E-27AD-4B23-B1EC-53CFB1739A11}">
      <dgm:prSet phldrT="[Text]" custT="1"/>
      <dgm:spPr/>
      <dgm:t>
        <a:bodyPr/>
        <a:lstStyle/>
        <a:p>
          <a:r>
            <a:rPr lang="en-US" sz="1000" dirty="0" smtClean="0"/>
            <a:t>Leaders of research hospitals</a:t>
          </a:r>
          <a:endParaRPr lang="en-US" sz="1000" dirty="0"/>
        </a:p>
      </dgm:t>
    </dgm:pt>
    <dgm:pt modelId="{C42F195C-72E6-4357-8789-A7DF85FC0BFF}" type="parTrans" cxnId="{A993A3EF-AF47-4DBB-90D8-CF06FBF70E61}">
      <dgm:prSet/>
      <dgm:spPr/>
      <dgm:t>
        <a:bodyPr/>
        <a:lstStyle/>
        <a:p>
          <a:endParaRPr lang="en-US"/>
        </a:p>
      </dgm:t>
    </dgm:pt>
    <dgm:pt modelId="{D861C33F-DAAB-4018-91B9-D602CB0B9349}" type="sibTrans" cxnId="{A993A3EF-AF47-4DBB-90D8-CF06FBF70E61}">
      <dgm:prSet/>
      <dgm:spPr/>
      <dgm:t>
        <a:bodyPr/>
        <a:lstStyle/>
        <a:p>
          <a:endParaRPr lang="en-US"/>
        </a:p>
      </dgm:t>
    </dgm:pt>
    <dgm:pt modelId="{14D29AC4-9FA0-444D-8EE4-E85DEB5E57A2}">
      <dgm:prSet phldrT="[Text]" custT="1"/>
      <dgm:spPr/>
      <dgm:t>
        <a:bodyPr/>
        <a:lstStyle/>
        <a:p>
          <a:r>
            <a:rPr lang="en-US" sz="1000" dirty="0" smtClean="0"/>
            <a:t>Leadership of the American Medical College Association</a:t>
          </a:r>
          <a:endParaRPr lang="en-US" sz="1000" dirty="0"/>
        </a:p>
      </dgm:t>
    </dgm:pt>
    <dgm:pt modelId="{8F845681-B05B-4E32-AD5D-21295FC02A07}" type="parTrans" cxnId="{5B81B842-285D-4C21-BC2F-2555AB323F47}">
      <dgm:prSet/>
      <dgm:spPr/>
      <dgm:t>
        <a:bodyPr/>
        <a:lstStyle/>
        <a:p>
          <a:endParaRPr lang="en-US"/>
        </a:p>
      </dgm:t>
    </dgm:pt>
    <dgm:pt modelId="{EE9BAB10-D308-456A-ADB5-78C6FFFB97E6}" type="sibTrans" cxnId="{5B81B842-285D-4C21-BC2F-2555AB323F47}">
      <dgm:prSet/>
      <dgm:spPr/>
      <dgm:t>
        <a:bodyPr/>
        <a:lstStyle/>
        <a:p>
          <a:endParaRPr lang="en-US"/>
        </a:p>
      </dgm:t>
    </dgm:pt>
    <dgm:pt modelId="{EB3A3517-BC08-4AB8-AB32-CAA355AEBBAA}">
      <dgm:prSet phldrT="[Text]" custT="1"/>
      <dgm:spPr/>
      <dgm:t>
        <a:bodyPr/>
        <a:lstStyle/>
        <a:p>
          <a:r>
            <a:rPr lang="en-US" sz="1000" dirty="0" smtClean="0"/>
            <a:t>Leaders and faculty of research universities</a:t>
          </a:r>
          <a:endParaRPr lang="en-US" sz="1000" dirty="0"/>
        </a:p>
      </dgm:t>
    </dgm:pt>
    <dgm:pt modelId="{B734E8AD-9F0E-4587-9C1F-9483C3D89D69}" type="parTrans" cxnId="{2657FA28-A895-46D4-90D1-07F9A903CBBC}">
      <dgm:prSet/>
      <dgm:spPr/>
      <dgm:t>
        <a:bodyPr/>
        <a:lstStyle/>
        <a:p>
          <a:endParaRPr lang="en-US"/>
        </a:p>
      </dgm:t>
    </dgm:pt>
    <dgm:pt modelId="{6388FC91-51F0-4583-AFC8-08BE7A667D2D}" type="sibTrans" cxnId="{2657FA28-A895-46D4-90D1-07F9A903CBBC}">
      <dgm:prSet/>
      <dgm:spPr/>
      <dgm:t>
        <a:bodyPr/>
        <a:lstStyle/>
        <a:p>
          <a:endParaRPr lang="en-US"/>
        </a:p>
      </dgm:t>
    </dgm:pt>
    <dgm:pt modelId="{ADA4DD4E-A13B-4B3A-BF0B-6A9868DD9270}">
      <dgm:prSet phldrT="[Text]" custT="1"/>
      <dgm:spPr/>
      <dgm:t>
        <a:bodyPr/>
        <a:lstStyle/>
        <a:p>
          <a:r>
            <a:rPr lang="en-US" sz="1000" dirty="0" smtClean="0"/>
            <a:t>Leaders of research hospitals</a:t>
          </a:r>
        </a:p>
      </dgm:t>
    </dgm:pt>
    <dgm:pt modelId="{A69BEB30-D4D0-4373-A980-FBE1B2210F40}" type="parTrans" cxnId="{C53AA40F-C7B5-48B1-9833-6AADD820240F}">
      <dgm:prSet/>
      <dgm:spPr/>
      <dgm:t>
        <a:bodyPr/>
        <a:lstStyle/>
        <a:p>
          <a:endParaRPr lang="en-US"/>
        </a:p>
      </dgm:t>
    </dgm:pt>
    <dgm:pt modelId="{31FC63FF-B7FD-42AA-95A2-FED2E149343F}" type="sibTrans" cxnId="{C53AA40F-C7B5-48B1-9833-6AADD820240F}">
      <dgm:prSet/>
      <dgm:spPr/>
      <dgm:t>
        <a:bodyPr/>
        <a:lstStyle/>
        <a:p>
          <a:endParaRPr lang="en-US"/>
        </a:p>
      </dgm:t>
    </dgm:pt>
    <dgm:pt modelId="{711738C3-3AA4-4805-BDB1-417DABF886EF}">
      <dgm:prSet phldrT="[Text]" custT="1"/>
      <dgm:spPr/>
      <dgm:t>
        <a:bodyPr/>
        <a:lstStyle/>
        <a:p>
          <a:r>
            <a:rPr lang="en-US" sz="1000" dirty="0" smtClean="0"/>
            <a:t>Leadership of the American Medical College Association</a:t>
          </a:r>
        </a:p>
      </dgm:t>
    </dgm:pt>
    <dgm:pt modelId="{1C77D557-D7BA-4CA0-9ACF-21BA020B74A4}" type="parTrans" cxnId="{2A33E819-8BC0-4207-B650-7F5E09F345C6}">
      <dgm:prSet/>
      <dgm:spPr/>
      <dgm:t>
        <a:bodyPr/>
        <a:lstStyle/>
        <a:p>
          <a:endParaRPr lang="en-US"/>
        </a:p>
      </dgm:t>
    </dgm:pt>
    <dgm:pt modelId="{5556CC35-A5A0-404A-80E1-20A32FCADDA5}" type="sibTrans" cxnId="{2A33E819-8BC0-4207-B650-7F5E09F345C6}">
      <dgm:prSet/>
      <dgm:spPr/>
      <dgm:t>
        <a:bodyPr/>
        <a:lstStyle/>
        <a:p>
          <a:endParaRPr lang="en-US"/>
        </a:p>
      </dgm:t>
    </dgm:pt>
    <dgm:pt modelId="{03E9865A-20D2-4CF6-AA88-EF74E4A16F4A}">
      <dgm:prSet phldrT="[Text]" custT="1"/>
      <dgm:spPr/>
      <dgm:t>
        <a:bodyPr/>
        <a:lstStyle/>
        <a:p>
          <a:r>
            <a:rPr lang="en-US" sz="1000" dirty="0" smtClean="0"/>
            <a:t>Leaders of research hospitals</a:t>
          </a:r>
          <a:endParaRPr lang="en-US" sz="1000" dirty="0"/>
        </a:p>
      </dgm:t>
    </dgm:pt>
    <dgm:pt modelId="{8248E5BD-5697-4B1E-BCB4-ABC0B2D8E72E}" type="parTrans" cxnId="{3DB12D0E-B496-47AC-B9D8-B8B2B6369FEF}">
      <dgm:prSet/>
      <dgm:spPr/>
      <dgm:t>
        <a:bodyPr/>
        <a:lstStyle/>
        <a:p>
          <a:endParaRPr lang="en-US"/>
        </a:p>
      </dgm:t>
    </dgm:pt>
    <dgm:pt modelId="{EEBE7D8C-BEE1-4AE3-A6A1-B72D470C50D8}" type="sibTrans" cxnId="{3DB12D0E-B496-47AC-B9D8-B8B2B6369FEF}">
      <dgm:prSet/>
      <dgm:spPr/>
      <dgm:t>
        <a:bodyPr/>
        <a:lstStyle/>
        <a:p>
          <a:endParaRPr lang="en-US"/>
        </a:p>
      </dgm:t>
    </dgm:pt>
    <dgm:pt modelId="{48BF764E-F495-4A56-AE96-47376DC45472}">
      <dgm:prSet phldrT="[Text]" custT="1"/>
      <dgm:spPr/>
      <dgm:t>
        <a:bodyPr/>
        <a:lstStyle/>
        <a:p>
          <a:r>
            <a:rPr lang="en-US" sz="1000" dirty="0" smtClean="0"/>
            <a:t>Leadership of the American Medical College Association</a:t>
          </a:r>
        </a:p>
        <a:p>
          <a:endParaRPr lang="en-US" sz="1000" dirty="0"/>
        </a:p>
      </dgm:t>
    </dgm:pt>
    <dgm:pt modelId="{CED2C589-1478-4EE9-8864-36B6C00D583D}" type="parTrans" cxnId="{C33B3223-996C-4204-9B9A-61F80D001862}">
      <dgm:prSet/>
      <dgm:spPr/>
      <dgm:t>
        <a:bodyPr/>
        <a:lstStyle/>
        <a:p>
          <a:endParaRPr lang="en-US"/>
        </a:p>
      </dgm:t>
    </dgm:pt>
    <dgm:pt modelId="{D6B20742-473A-4B9F-A0CC-85E95BE0720F}" type="sibTrans" cxnId="{C33B3223-996C-4204-9B9A-61F80D001862}">
      <dgm:prSet/>
      <dgm:spPr/>
      <dgm:t>
        <a:bodyPr/>
        <a:lstStyle/>
        <a:p>
          <a:endParaRPr lang="en-US"/>
        </a:p>
      </dgm:t>
    </dgm:pt>
    <dgm:pt modelId="{28A4433D-892C-4392-A0C9-31AA297B23D1}">
      <dgm:prSet phldrT="[Text]" custT="1"/>
      <dgm:spPr/>
      <dgm:t>
        <a:bodyPr/>
        <a:lstStyle/>
        <a:p>
          <a:r>
            <a:rPr lang="en-US" sz="1000" dirty="0" smtClean="0"/>
            <a:t>Leaders of research hospitals</a:t>
          </a:r>
          <a:endParaRPr lang="en-US" sz="1000" dirty="0"/>
        </a:p>
      </dgm:t>
    </dgm:pt>
    <dgm:pt modelId="{38F9BBF9-BEAA-4EF2-A10C-767F24A70094}" type="parTrans" cxnId="{9C741026-5DFA-48E0-BCB8-618D95B45615}">
      <dgm:prSet/>
      <dgm:spPr/>
      <dgm:t>
        <a:bodyPr/>
        <a:lstStyle/>
        <a:p>
          <a:endParaRPr lang="en-US"/>
        </a:p>
      </dgm:t>
    </dgm:pt>
    <dgm:pt modelId="{FF662DDE-5536-4F81-B4BD-F479E8E272D8}" type="sibTrans" cxnId="{9C741026-5DFA-48E0-BCB8-618D95B45615}">
      <dgm:prSet/>
      <dgm:spPr/>
      <dgm:t>
        <a:bodyPr/>
        <a:lstStyle/>
        <a:p>
          <a:endParaRPr lang="en-US"/>
        </a:p>
      </dgm:t>
    </dgm:pt>
    <dgm:pt modelId="{E2EDF958-A636-4721-91E2-1009161BE1BC}">
      <dgm:prSet phldrT="[Text]" custT="1"/>
      <dgm:spPr/>
      <dgm:t>
        <a:bodyPr/>
        <a:lstStyle/>
        <a:p>
          <a:r>
            <a:rPr lang="en-US" sz="1000" dirty="0" smtClean="0"/>
            <a:t>Leadership of the American Medical College Association</a:t>
          </a:r>
        </a:p>
        <a:p>
          <a:endParaRPr lang="en-US" sz="1000" dirty="0"/>
        </a:p>
      </dgm:t>
    </dgm:pt>
    <dgm:pt modelId="{56017F76-3EE4-4B10-980E-2962F4DDFEEC}" type="parTrans" cxnId="{576B1C0C-BC74-4AB0-84AC-D638255D8C52}">
      <dgm:prSet/>
      <dgm:spPr/>
      <dgm:t>
        <a:bodyPr/>
        <a:lstStyle/>
        <a:p>
          <a:endParaRPr lang="en-US"/>
        </a:p>
      </dgm:t>
    </dgm:pt>
    <dgm:pt modelId="{D4D47A36-D2AE-41C2-A545-1538EA1F1179}" type="sibTrans" cxnId="{576B1C0C-BC74-4AB0-84AC-D638255D8C52}">
      <dgm:prSet/>
      <dgm:spPr/>
      <dgm:t>
        <a:bodyPr/>
        <a:lstStyle/>
        <a:p>
          <a:endParaRPr lang="en-US"/>
        </a:p>
      </dgm:t>
    </dgm:pt>
    <dgm:pt modelId="{8937854E-C94A-470E-AB4D-2D1BF4D6EC0A}" type="pres">
      <dgm:prSet presAssocID="{84789903-61AF-4F8F-9430-490306DDBEA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3CF07DF-294E-4215-9B6C-5C3BCCC45688}" type="pres">
      <dgm:prSet presAssocID="{19EF64AF-D0D9-429E-86D3-4CE7A62D9930}" presName="composite" presStyleCnt="0"/>
      <dgm:spPr/>
    </dgm:pt>
    <dgm:pt modelId="{F82F5449-D542-4810-B467-43A5C2614DD5}" type="pres">
      <dgm:prSet presAssocID="{19EF64AF-D0D9-429E-86D3-4CE7A62D9930}" presName="FirstChild" presStyleLbl="revTx" presStyleIdx="0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197F1-B041-4747-A702-99E72A52C66D}" type="pres">
      <dgm:prSet presAssocID="{19EF64AF-D0D9-429E-86D3-4CE7A62D9930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502142-27D5-4A11-834F-5AED5922ED21}" type="pres">
      <dgm:prSet presAssocID="{19EF64AF-D0D9-429E-86D3-4CE7A62D9930}" presName="Accent" presStyleLbl="parChTrans1D1" presStyleIdx="0" presStyleCnt="4"/>
      <dgm:spPr/>
    </dgm:pt>
    <dgm:pt modelId="{2874E84B-9605-494F-B813-85A702BFCF0F}" type="pres">
      <dgm:prSet presAssocID="{19EF64AF-D0D9-429E-86D3-4CE7A62D9930}" presName="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6FD676-1B52-43FD-A27E-707789DDC25E}" type="pres">
      <dgm:prSet presAssocID="{A59A006A-971D-4A33-AB31-4CEE6264B4C5}" presName="sibTrans" presStyleCnt="0"/>
      <dgm:spPr/>
    </dgm:pt>
    <dgm:pt modelId="{1CC84F79-29AC-420D-9AF4-700F19FD984E}" type="pres">
      <dgm:prSet presAssocID="{2F4105CE-F831-4489-A38E-EA308F965E1A}" presName="composite" presStyleCnt="0"/>
      <dgm:spPr/>
    </dgm:pt>
    <dgm:pt modelId="{89B6103A-0012-428D-9057-99CB1F4B4519}" type="pres">
      <dgm:prSet presAssocID="{2F4105CE-F831-4489-A38E-EA308F965E1A}" presName="FirstChild" presStyleLbl="revTx" presStyleIdx="2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D93B-DC31-4D2E-91E9-BD58313DDF36}" type="pres">
      <dgm:prSet presAssocID="{2F4105CE-F831-4489-A38E-EA308F965E1A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96E7C0-AB51-4C93-9B97-5DD967AD71DC}" type="pres">
      <dgm:prSet presAssocID="{2F4105CE-F831-4489-A38E-EA308F965E1A}" presName="Accent" presStyleLbl="parChTrans1D1" presStyleIdx="1" presStyleCnt="4"/>
      <dgm:spPr/>
    </dgm:pt>
    <dgm:pt modelId="{ABD9F4AA-584A-4C32-8AC6-1F842D5E3471}" type="pres">
      <dgm:prSet presAssocID="{2F4105CE-F831-4489-A38E-EA308F965E1A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0A920-B7A8-49BB-8F46-16065B8C480A}" type="pres">
      <dgm:prSet presAssocID="{42FAF69B-DD6C-4C4C-A008-7959F807FCD6}" presName="sibTrans" presStyleCnt="0"/>
      <dgm:spPr/>
    </dgm:pt>
    <dgm:pt modelId="{A6D90BAA-E805-4FDC-90B1-4A2AF68F1693}" type="pres">
      <dgm:prSet presAssocID="{6B0EF60D-A0B1-46C5-9677-4BEA810977D2}" presName="composite" presStyleCnt="0"/>
      <dgm:spPr/>
    </dgm:pt>
    <dgm:pt modelId="{76F4CE38-89D0-4EAB-9E94-FD08C47879E4}" type="pres">
      <dgm:prSet presAssocID="{6B0EF60D-A0B1-46C5-9677-4BEA810977D2}" presName="FirstChild" presStyleLbl="revTx" presStyleIdx="4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569B4D-C26F-4F14-9A58-54D0240E4532}" type="pres">
      <dgm:prSet presAssocID="{6B0EF60D-A0B1-46C5-9677-4BEA810977D2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8214A-F2AE-427F-8EB5-50916B7E6B44}" type="pres">
      <dgm:prSet presAssocID="{6B0EF60D-A0B1-46C5-9677-4BEA810977D2}" presName="Accent" presStyleLbl="parChTrans1D1" presStyleIdx="2" presStyleCnt="4"/>
      <dgm:spPr/>
    </dgm:pt>
    <dgm:pt modelId="{F2E5F12B-CEBA-404F-BC59-D0A75B115C1F}" type="pres">
      <dgm:prSet presAssocID="{6B0EF60D-A0B1-46C5-9677-4BEA810977D2}" presName="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8558E7-6E67-4406-B53D-BD4C0796D45F}" type="pres">
      <dgm:prSet presAssocID="{9DADB796-DA90-4478-BCA3-5929CA4ED0C6}" presName="sibTrans" presStyleCnt="0"/>
      <dgm:spPr/>
    </dgm:pt>
    <dgm:pt modelId="{8F76EA6E-46BD-4D6A-BBB3-905887DDB633}" type="pres">
      <dgm:prSet presAssocID="{DCB77698-D8A7-43AE-8C12-88D22546D4E0}" presName="composite" presStyleCnt="0"/>
      <dgm:spPr/>
    </dgm:pt>
    <dgm:pt modelId="{BDDE8257-E413-4550-9DF4-ACE5D4DAF407}" type="pres">
      <dgm:prSet presAssocID="{DCB77698-D8A7-43AE-8C12-88D22546D4E0}" presName="FirstChild" presStyleLbl="revTx" presStyleIdx="6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9B661-BA02-491A-9141-4597C2088440}" type="pres">
      <dgm:prSet presAssocID="{DCB77698-D8A7-43AE-8C12-88D22546D4E0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8B5826-AEAF-4094-8AE4-12A49ABDE395}" type="pres">
      <dgm:prSet presAssocID="{DCB77698-D8A7-43AE-8C12-88D22546D4E0}" presName="Accent" presStyleLbl="parChTrans1D1" presStyleIdx="3" presStyleCnt="4"/>
      <dgm:spPr/>
    </dgm:pt>
    <dgm:pt modelId="{269C0782-BA35-4C3A-B295-D76ACD031E2B}" type="pres">
      <dgm:prSet presAssocID="{DCB77698-D8A7-43AE-8C12-88D22546D4E0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B99273-E40B-4BA4-A24F-424DEB53EF5D}" type="presOf" srcId="{A990AE2A-665D-4A90-91E6-8CAE69B9C799}" destId="{ABD9F4AA-584A-4C32-8AC6-1F842D5E3471}" srcOrd="0" destOrd="0" presId="urn:microsoft.com/office/officeart/2011/layout/TabList"/>
    <dgm:cxn modelId="{4AEC2818-9C22-4CEF-8878-5915FF4711B6}" type="presOf" srcId="{E2EDF958-A636-4721-91E2-1009161BE1BC}" destId="{ABD9F4AA-584A-4C32-8AC6-1F842D5E3471}" srcOrd="0" destOrd="2" presId="urn:microsoft.com/office/officeart/2011/layout/TabList"/>
    <dgm:cxn modelId="{EC26D4FA-8D0A-4965-860E-E576DA3FE7C2}" srcId="{84789903-61AF-4F8F-9430-490306DDBEA0}" destId="{2F4105CE-F831-4489-A38E-EA308F965E1A}" srcOrd="1" destOrd="0" parTransId="{B2367E5B-DF6B-423A-8C73-6C51AA905F42}" sibTransId="{42FAF69B-DD6C-4C4C-A008-7959F807FCD6}"/>
    <dgm:cxn modelId="{E50B4537-4222-4FA6-86D6-900B232A905B}" srcId="{84789903-61AF-4F8F-9430-490306DDBEA0}" destId="{DCB77698-D8A7-43AE-8C12-88D22546D4E0}" srcOrd="3" destOrd="0" parTransId="{0256383B-FBF2-49F0-935C-E17EB2C4D7C4}" sibTransId="{866D160B-DB4E-4FF6-BF8A-FD0216203DA1}"/>
    <dgm:cxn modelId="{A993A3EF-AF47-4DBB-90D8-CF06FBF70E61}" srcId="{19EF64AF-D0D9-429E-86D3-4CE7A62D9930}" destId="{D4A5DE5E-27AD-4B23-B1EC-53CFB1739A11}" srcOrd="2" destOrd="0" parTransId="{C42F195C-72E6-4357-8789-A7DF85FC0BFF}" sibTransId="{D861C33F-DAAB-4018-91B9-D602CB0B9349}"/>
    <dgm:cxn modelId="{3F79F1C5-5A6B-4B5D-ABE8-486E8727C12D}" type="presOf" srcId="{48BF764E-F495-4A56-AE96-47376DC45472}" destId="{F2E5F12B-CEBA-404F-BC59-D0A75B115C1F}" srcOrd="0" destOrd="2" presId="urn:microsoft.com/office/officeart/2011/layout/TabList"/>
    <dgm:cxn modelId="{9C741026-5DFA-48E0-BCB8-618D95B45615}" srcId="{2F4105CE-F831-4489-A38E-EA308F965E1A}" destId="{28A4433D-892C-4392-A0C9-31AA297B23D1}" srcOrd="2" destOrd="0" parTransId="{38F9BBF9-BEAA-4EF2-A10C-767F24A70094}" sibTransId="{FF662DDE-5536-4F81-B4BD-F479E8E272D8}"/>
    <dgm:cxn modelId="{6AEA36B3-723E-4C26-991B-32293EC4977D}" srcId="{DCB77698-D8A7-43AE-8C12-88D22546D4E0}" destId="{F6CCDE68-20A3-48C9-9929-36D9326E50C7}" srcOrd="1" destOrd="0" parTransId="{6D777BDB-A14B-4CB9-848E-609F2B89797D}" sibTransId="{E73E6EC1-A77B-4806-AF59-F300788A17A6}"/>
    <dgm:cxn modelId="{AD10BF23-1E69-4909-B6FA-24F65C0F2B83}" type="presOf" srcId="{28A4433D-892C-4392-A0C9-31AA297B23D1}" destId="{ABD9F4AA-584A-4C32-8AC6-1F842D5E3471}" srcOrd="0" destOrd="1" presId="urn:microsoft.com/office/officeart/2011/layout/TabList"/>
    <dgm:cxn modelId="{EA29C83E-1DCA-4FBB-975D-0E40E46D2194}" type="presOf" srcId="{432382F3-03DD-4963-A6A5-C32D1C07F990}" destId="{F2E5F12B-CEBA-404F-BC59-D0A75B115C1F}" srcOrd="0" destOrd="0" presId="urn:microsoft.com/office/officeart/2011/layout/TabList"/>
    <dgm:cxn modelId="{42EE89B5-C132-45F6-89DF-FAA355D8AB66}" type="presOf" srcId="{84789903-61AF-4F8F-9430-490306DDBEA0}" destId="{8937854E-C94A-470E-AB4D-2D1BF4D6EC0A}" srcOrd="0" destOrd="0" presId="urn:microsoft.com/office/officeart/2011/layout/TabList"/>
    <dgm:cxn modelId="{2367FF4F-D248-4F58-A0D9-784D3549B7D2}" type="presOf" srcId="{F6CCDE68-20A3-48C9-9929-36D9326E50C7}" destId="{269C0782-BA35-4C3A-B295-D76ACD031E2B}" srcOrd="0" destOrd="0" presId="urn:microsoft.com/office/officeart/2011/layout/TabList"/>
    <dgm:cxn modelId="{9E0BBC12-F01A-46AF-A765-697A5062C11D}" type="presOf" srcId="{54C77FC2-06D5-494F-88FF-639A9A2ADF2B}" destId="{BDDE8257-E413-4550-9DF4-ACE5D4DAF407}" srcOrd="0" destOrd="0" presId="urn:microsoft.com/office/officeart/2011/layout/TabList"/>
    <dgm:cxn modelId="{FB51F38E-5F9F-4D3E-BF90-82BB4C1D2DB9}" type="presOf" srcId="{6992769E-C929-46E1-B5DC-0D224D6E5340}" destId="{F82F5449-D542-4810-B467-43A5C2614DD5}" srcOrd="0" destOrd="0" presId="urn:microsoft.com/office/officeart/2011/layout/TabList"/>
    <dgm:cxn modelId="{6FBD327E-F3DD-4D5F-892E-365E295EB833}" type="presOf" srcId="{DCB77698-D8A7-43AE-8C12-88D22546D4E0}" destId="{9059B661-BA02-491A-9141-4597C2088440}" srcOrd="0" destOrd="0" presId="urn:microsoft.com/office/officeart/2011/layout/TabList"/>
    <dgm:cxn modelId="{0536D819-2399-475C-9A09-D2166C361830}" type="presOf" srcId="{03E9865A-20D2-4CF6-AA88-EF74E4A16F4A}" destId="{F2E5F12B-CEBA-404F-BC59-D0A75B115C1F}" srcOrd="0" destOrd="1" presId="urn:microsoft.com/office/officeart/2011/layout/TabList"/>
    <dgm:cxn modelId="{2A33E819-8BC0-4207-B650-7F5E09F345C6}" srcId="{DCB77698-D8A7-43AE-8C12-88D22546D4E0}" destId="{711738C3-3AA4-4805-BDB1-417DABF886EF}" srcOrd="3" destOrd="0" parTransId="{1C77D557-D7BA-4CA0-9ACF-21BA020B74A4}" sibTransId="{5556CC35-A5A0-404A-80E1-20A32FCADDA5}"/>
    <dgm:cxn modelId="{2657FA28-A895-46D4-90D1-07F9A903CBBC}" srcId="{19EF64AF-D0D9-429E-86D3-4CE7A62D9930}" destId="{EB3A3517-BC08-4AB8-AB32-CAA355AEBBAA}" srcOrd="1" destOrd="0" parTransId="{B734E8AD-9F0E-4587-9C1F-9483C3D89D69}" sibTransId="{6388FC91-51F0-4583-AFC8-08BE7A667D2D}"/>
    <dgm:cxn modelId="{5F094A65-8D03-4DE2-90BC-845E0B1DF3F3}" srcId="{2F4105CE-F831-4489-A38E-EA308F965E1A}" destId="{8B2750EB-B434-41DC-A189-8424894B839C}" srcOrd="0" destOrd="0" parTransId="{FFC1F60D-411F-463B-80BE-8626FCEE6E20}" sibTransId="{1C68FAD9-F9C9-4D4A-9B81-2E6FECE526EB}"/>
    <dgm:cxn modelId="{E2B364F3-498C-4868-BFEB-56E8969D7655}" type="presOf" srcId="{EB3A3517-BC08-4AB8-AB32-CAA355AEBBAA}" destId="{2874E84B-9605-494F-B813-85A702BFCF0F}" srcOrd="0" destOrd="0" presId="urn:microsoft.com/office/officeart/2011/layout/TabList"/>
    <dgm:cxn modelId="{96A20728-4B71-426D-8207-8D974A3F5B06}" srcId="{84789903-61AF-4F8F-9430-490306DDBEA0}" destId="{6B0EF60D-A0B1-46C5-9677-4BEA810977D2}" srcOrd="2" destOrd="0" parTransId="{DF3844A8-4E17-463F-BAAD-4ACB2C215D90}" sibTransId="{9DADB796-DA90-4478-BCA3-5929CA4ED0C6}"/>
    <dgm:cxn modelId="{272F4F47-B6F0-44E6-BE53-1E568010F73F}" srcId="{6B0EF60D-A0B1-46C5-9677-4BEA810977D2}" destId="{432382F3-03DD-4963-A6A5-C32D1C07F990}" srcOrd="1" destOrd="0" parTransId="{428261C4-B743-4CC1-8298-2B59764B7274}" sibTransId="{19522E25-3C1D-4596-9D61-BE8AA7854562}"/>
    <dgm:cxn modelId="{59C1BA7D-4D40-4BB3-8566-6C1139A98E64}" srcId="{19EF64AF-D0D9-429E-86D3-4CE7A62D9930}" destId="{6992769E-C929-46E1-B5DC-0D224D6E5340}" srcOrd="0" destOrd="0" parTransId="{37B9B495-CA51-4955-9418-9A2A7D83A101}" sibTransId="{025A960F-A828-4BA1-B49F-B19476EFF631}"/>
    <dgm:cxn modelId="{A9F942E9-1197-421A-8955-236A83F08879}" type="presOf" srcId="{6B0EF60D-A0B1-46C5-9677-4BEA810977D2}" destId="{79569B4D-C26F-4F14-9A58-54D0240E4532}" srcOrd="0" destOrd="0" presId="urn:microsoft.com/office/officeart/2011/layout/TabList"/>
    <dgm:cxn modelId="{C40B86E0-D802-4C2B-9B30-FF087E46B20A}" srcId="{2F4105CE-F831-4489-A38E-EA308F965E1A}" destId="{A990AE2A-665D-4A90-91E6-8CAE69B9C799}" srcOrd="1" destOrd="0" parTransId="{C4D8ABC1-84E3-45E5-AE1D-9D540D360E76}" sibTransId="{6B7AAB65-DFF8-472A-BB24-DFEC163070BA}"/>
    <dgm:cxn modelId="{C4A37B3B-A8FF-45D1-9762-4D05571ABF6A}" type="presOf" srcId="{711738C3-3AA4-4805-BDB1-417DABF886EF}" destId="{269C0782-BA35-4C3A-B295-D76ACD031E2B}" srcOrd="0" destOrd="2" presId="urn:microsoft.com/office/officeart/2011/layout/TabList"/>
    <dgm:cxn modelId="{64A82602-28B8-46E2-8A9C-588C292914B6}" type="presOf" srcId="{2F4105CE-F831-4489-A38E-EA308F965E1A}" destId="{8DF5D93B-DC31-4D2E-91E9-BD58313DDF36}" srcOrd="0" destOrd="0" presId="urn:microsoft.com/office/officeart/2011/layout/TabList"/>
    <dgm:cxn modelId="{C53AA40F-C7B5-48B1-9833-6AADD820240F}" srcId="{DCB77698-D8A7-43AE-8C12-88D22546D4E0}" destId="{ADA4DD4E-A13B-4B3A-BF0B-6A9868DD9270}" srcOrd="2" destOrd="0" parTransId="{A69BEB30-D4D0-4373-A980-FBE1B2210F40}" sibTransId="{31FC63FF-B7FD-42AA-95A2-FED2E149343F}"/>
    <dgm:cxn modelId="{F1C43613-B926-4646-87FA-D992BF0A7796}" type="presOf" srcId="{8B2750EB-B434-41DC-A189-8424894B839C}" destId="{89B6103A-0012-428D-9057-99CB1F4B4519}" srcOrd="0" destOrd="0" presId="urn:microsoft.com/office/officeart/2011/layout/TabList"/>
    <dgm:cxn modelId="{08D37855-A906-4ED9-B03D-BFDBE60EF8C7}" srcId="{6B0EF60D-A0B1-46C5-9677-4BEA810977D2}" destId="{FCB9211A-ECAF-4092-9AF3-4A80464FEEEF}" srcOrd="0" destOrd="0" parTransId="{96E2E2CF-28EB-47BD-B8D8-43FB5B4BBC76}" sibTransId="{80A46D5D-E138-4619-973A-52836DB4B626}"/>
    <dgm:cxn modelId="{D9904F38-9A5D-48F4-991F-91A4A57053FD}" type="presOf" srcId="{19EF64AF-D0D9-429E-86D3-4CE7A62D9930}" destId="{B06197F1-B041-4747-A702-99E72A52C66D}" srcOrd="0" destOrd="0" presId="urn:microsoft.com/office/officeart/2011/layout/TabList"/>
    <dgm:cxn modelId="{2896DAC6-E607-42B4-9D8E-740D71F49BEA}" srcId="{DCB77698-D8A7-43AE-8C12-88D22546D4E0}" destId="{54C77FC2-06D5-494F-88FF-639A9A2ADF2B}" srcOrd="0" destOrd="0" parTransId="{59058AE7-0BCA-42FD-8DA7-9E303C2F3598}" sibTransId="{DD5B0AF5-4F1F-4F54-9327-3F9C5FD2ADF5}"/>
    <dgm:cxn modelId="{9139EE07-F69A-425D-9FD3-917AD48F4A26}" type="presOf" srcId="{FCB9211A-ECAF-4092-9AF3-4A80464FEEEF}" destId="{76F4CE38-89D0-4EAB-9E94-FD08C47879E4}" srcOrd="0" destOrd="0" presId="urn:microsoft.com/office/officeart/2011/layout/TabList"/>
    <dgm:cxn modelId="{C33B3223-996C-4204-9B9A-61F80D001862}" srcId="{6B0EF60D-A0B1-46C5-9677-4BEA810977D2}" destId="{48BF764E-F495-4A56-AE96-47376DC45472}" srcOrd="3" destOrd="0" parTransId="{CED2C589-1478-4EE9-8864-36B6C00D583D}" sibTransId="{D6B20742-473A-4B9F-A0CC-85E95BE0720F}"/>
    <dgm:cxn modelId="{BC8D3C2F-C842-4AEF-9163-91FCF0A63C32}" srcId="{84789903-61AF-4F8F-9430-490306DDBEA0}" destId="{19EF64AF-D0D9-429E-86D3-4CE7A62D9930}" srcOrd="0" destOrd="0" parTransId="{65F72764-603C-4BEA-9757-C2D922CDE6E7}" sibTransId="{A59A006A-971D-4A33-AB31-4CEE6264B4C5}"/>
    <dgm:cxn modelId="{B2124052-34AB-4435-8CBA-D34AF146A189}" type="presOf" srcId="{14D29AC4-9FA0-444D-8EE4-E85DEB5E57A2}" destId="{2874E84B-9605-494F-B813-85A702BFCF0F}" srcOrd="0" destOrd="2" presId="urn:microsoft.com/office/officeart/2011/layout/TabList"/>
    <dgm:cxn modelId="{D1EABC93-08A9-4A6F-84B0-B428BA9969D7}" type="presOf" srcId="{D4A5DE5E-27AD-4B23-B1EC-53CFB1739A11}" destId="{2874E84B-9605-494F-B813-85A702BFCF0F}" srcOrd="0" destOrd="1" presId="urn:microsoft.com/office/officeart/2011/layout/TabList"/>
    <dgm:cxn modelId="{576B1C0C-BC74-4AB0-84AC-D638255D8C52}" srcId="{2F4105CE-F831-4489-A38E-EA308F965E1A}" destId="{E2EDF958-A636-4721-91E2-1009161BE1BC}" srcOrd="3" destOrd="0" parTransId="{56017F76-3EE4-4B10-980E-2962F4DDFEEC}" sibTransId="{D4D47A36-D2AE-41C2-A545-1538EA1F1179}"/>
    <dgm:cxn modelId="{3DB12D0E-B496-47AC-B9D8-B8B2B6369FEF}" srcId="{6B0EF60D-A0B1-46C5-9677-4BEA810977D2}" destId="{03E9865A-20D2-4CF6-AA88-EF74E4A16F4A}" srcOrd="2" destOrd="0" parTransId="{8248E5BD-5697-4B1E-BCB4-ABC0B2D8E72E}" sibTransId="{EEBE7D8C-BEE1-4AE3-A6A1-B72D470C50D8}"/>
    <dgm:cxn modelId="{6546E246-748E-4D89-8B27-C6C10AA3AC70}" type="presOf" srcId="{ADA4DD4E-A13B-4B3A-BF0B-6A9868DD9270}" destId="{269C0782-BA35-4C3A-B295-D76ACD031E2B}" srcOrd="0" destOrd="1" presId="urn:microsoft.com/office/officeart/2011/layout/TabList"/>
    <dgm:cxn modelId="{5B81B842-285D-4C21-BC2F-2555AB323F47}" srcId="{19EF64AF-D0D9-429E-86D3-4CE7A62D9930}" destId="{14D29AC4-9FA0-444D-8EE4-E85DEB5E57A2}" srcOrd="3" destOrd="0" parTransId="{8F845681-B05B-4E32-AD5D-21295FC02A07}" sibTransId="{EE9BAB10-D308-456A-ADB5-78C6FFFB97E6}"/>
    <dgm:cxn modelId="{2F47F51D-5D99-460D-A41A-7BA1B38FCB61}" type="presParOf" srcId="{8937854E-C94A-470E-AB4D-2D1BF4D6EC0A}" destId="{63CF07DF-294E-4215-9B6C-5C3BCCC45688}" srcOrd="0" destOrd="0" presId="urn:microsoft.com/office/officeart/2011/layout/TabList"/>
    <dgm:cxn modelId="{01393574-0C7D-4580-B867-B93CADED6C7E}" type="presParOf" srcId="{63CF07DF-294E-4215-9B6C-5C3BCCC45688}" destId="{F82F5449-D542-4810-B467-43A5C2614DD5}" srcOrd="0" destOrd="0" presId="urn:microsoft.com/office/officeart/2011/layout/TabList"/>
    <dgm:cxn modelId="{2A2C2DA9-9F74-4E94-9167-80C01FF3DC10}" type="presParOf" srcId="{63CF07DF-294E-4215-9B6C-5C3BCCC45688}" destId="{B06197F1-B041-4747-A702-99E72A52C66D}" srcOrd="1" destOrd="0" presId="urn:microsoft.com/office/officeart/2011/layout/TabList"/>
    <dgm:cxn modelId="{CC058D26-D986-4312-9B93-C2E8F9F462BD}" type="presParOf" srcId="{63CF07DF-294E-4215-9B6C-5C3BCCC45688}" destId="{A9502142-27D5-4A11-834F-5AED5922ED21}" srcOrd="2" destOrd="0" presId="urn:microsoft.com/office/officeart/2011/layout/TabList"/>
    <dgm:cxn modelId="{0233D50F-F2C1-434B-9A42-33528EFE244B}" type="presParOf" srcId="{8937854E-C94A-470E-AB4D-2D1BF4D6EC0A}" destId="{2874E84B-9605-494F-B813-85A702BFCF0F}" srcOrd="1" destOrd="0" presId="urn:microsoft.com/office/officeart/2011/layout/TabList"/>
    <dgm:cxn modelId="{96AAA64F-E8B1-4C51-90A6-706F62557F08}" type="presParOf" srcId="{8937854E-C94A-470E-AB4D-2D1BF4D6EC0A}" destId="{206FD676-1B52-43FD-A27E-707789DDC25E}" srcOrd="2" destOrd="0" presId="urn:microsoft.com/office/officeart/2011/layout/TabList"/>
    <dgm:cxn modelId="{EC7E36F0-6021-49DC-BCA8-B7869DFB15E8}" type="presParOf" srcId="{8937854E-C94A-470E-AB4D-2D1BF4D6EC0A}" destId="{1CC84F79-29AC-420D-9AF4-700F19FD984E}" srcOrd="3" destOrd="0" presId="urn:microsoft.com/office/officeart/2011/layout/TabList"/>
    <dgm:cxn modelId="{5A7261A0-82B1-4362-A885-2679FC01538C}" type="presParOf" srcId="{1CC84F79-29AC-420D-9AF4-700F19FD984E}" destId="{89B6103A-0012-428D-9057-99CB1F4B4519}" srcOrd="0" destOrd="0" presId="urn:microsoft.com/office/officeart/2011/layout/TabList"/>
    <dgm:cxn modelId="{76FDB170-D769-465F-9904-1F7FB5A78FE4}" type="presParOf" srcId="{1CC84F79-29AC-420D-9AF4-700F19FD984E}" destId="{8DF5D93B-DC31-4D2E-91E9-BD58313DDF36}" srcOrd="1" destOrd="0" presId="urn:microsoft.com/office/officeart/2011/layout/TabList"/>
    <dgm:cxn modelId="{DEFDD423-1926-4C8F-BF2D-3E8FB4801F68}" type="presParOf" srcId="{1CC84F79-29AC-420D-9AF4-700F19FD984E}" destId="{9396E7C0-AB51-4C93-9B97-5DD967AD71DC}" srcOrd="2" destOrd="0" presId="urn:microsoft.com/office/officeart/2011/layout/TabList"/>
    <dgm:cxn modelId="{15C2E1E4-EF58-4352-BE59-BC102B1664C8}" type="presParOf" srcId="{8937854E-C94A-470E-AB4D-2D1BF4D6EC0A}" destId="{ABD9F4AA-584A-4C32-8AC6-1F842D5E3471}" srcOrd="4" destOrd="0" presId="urn:microsoft.com/office/officeart/2011/layout/TabList"/>
    <dgm:cxn modelId="{59EDBEC7-3E7E-40A4-83CE-B45906E5384A}" type="presParOf" srcId="{8937854E-C94A-470E-AB4D-2D1BF4D6EC0A}" destId="{5B40A920-B7A8-49BB-8F46-16065B8C480A}" srcOrd="5" destOrd="0" presId="urn:microsoft.com/office/officeart/2011/layout/TabList"/>
    <dgm:cxn modelId="{0BF54255-FD4F-4463-8A0F-1E6DC7E43ECD}" type="presParOf" srcId="{8937854E-C94A-470E-AB4D-2D1BF4D6EC0A}" destId="{A6D90BAA-E805-4FDC-90B1-4A2AF68F1693}" srcOrd="6" destOrd="0" presId="urn:microsoft.com/office/officeart/2011/layout/TabList"/>
    <dgm:cxn modelId="{5C732EC1-EBF3-41B8-8735-56720F4D8670}" type="presParOf" srcId="{A6D90BAA-E805-4FDC-90B1-4A2AF68F1693}" destId="{76F4CE38-89D0-4EAB-9E94-FD08C47879E4}" srcOrd="0" destOrd="0" presId="urn:microsoft.com/office/officeart/2011/layout/TabList"/>
    <dgm:cxn modelId="{473D75CB-DD66-4E2C-9C6E-8C89BF0E16A4}" type="presParOf" srcId="{A6D90BAA-E805-4FDC-90B1-4A2AF68F1693}" destId="{79569B4D-C26F-4F14-9A58-54D0240E4532}" srcOrd="1" destOrd="0" presId="urn:microsoft.com/office/officeart/2011/layout/TabList"/>
    <dgm:cxn modelId="{650D2F8D-EB28-4852-9A47-3D383A5E5741}" type="presParOf" srcId="{A6D90BAA-E805-4FDC-90B1-4A2AF68F1693}" destId="{89E8214A-F2AE-427F-8EB5-50916B7E6B44}" srcOrd="2" destOrd="0" presId="urn:microsoft.com/office/officeart/2011/layout/TabList"/>
    <dgm:cxn modelId="{F807E463-C27E-4704-95A6-6D3AD6AE37C9}" type="presParOf" srcId="{8937854E-C94A-470E-AB4D-2D1BF4D6EC0A}" destId="{F2E5F12B-CEBA-404F-BC59-D0A75B115C1F}" srcOrd="7" destOrd="0" presId="urn:microsoft.com/office/officeart/2011/layout/TabList"/>
    <dgm:cxn modelId="{4BE310B7-0D11-4693-804F-AFDE03AFA8F0}" type="presParOf" srcId="{8937854E-C94A-470E-AB4D-2D1BF4D6EC0A}" destId="{C98558E7-6E67-4406-B53D-BD4C0796D45F}" srcOrd="8" destOrd="0" presId="urn:microsoft.com/office/officeart/2011/layout/TabList"/>
    <dgm:cxn modelId="{E2CC5915-5094-4AD8-9865-2487F39BD9F7}" type="presParOf" srcId="{8937854E-C94A-470E-AB4D-2D1BF4D6EC0A}" destId="{8F76EA6E-46BD-4D6A-BBB3-905887DDB633}" srcOrd="9" destOrd="0" presId="urn:microsoft.com/office/officeart/2011/layout/TabList"/>
    <dgm:cxn modelId="{8780576A-C8FC-4BF2-9A51-CEFF30F75F46}" type="presParOf" srcId="{8F76EA6E-46BD-4D6A-BBB3-905887DDB633}" destId="{BDDE8257-E413-4550-9DF4-ACE5D4DAF407}" srcOrd="0" destOrd="0" presId="urn:microsoft.com/office/officeart/2011/layout/TabList"/>
    <dgm:cxn modelId="{5F5127E6-1A5C-4E7D-AFD9-5B7F575CBF9D}" type="presParOf" srcId="{8F76EA6E-46BD-4D6A-BBB3-905887DDB633}" destId="{9059B661-BA02-491A-9141-4597C2088440}" srcOrd="1" destOrd="0" presId="urn:microsoft.com/office/officeart/2011/layout/TabList"/>
    <dgm:cxn modelId="{3F48AD47-105B-4214-A660-9552207B46D8}" type="presParOf" srcId="{8F76EA6E-46BD-4D6A-BBB3-905887DDB633}" destId="{5F8B5826-AEAF-4094-8AE4-12A49ABDE395}" srcOrd="2" destOrd="0" presId="urn:microsoft.com/office/officeart/2011/layout/TabList"/>
    <dgm:cxn modelId="{7E2EF865-C681-4F99-8F56-CC622A823055}" type="presParOf" srcId="{8937854E-C94A-470E-AB4D-2D1BF4D6EC0A}" destId="{269C0782-BA35-4C3A-B295-D76ACD031E2B}" srcOrd="1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B5826-AEAF-4094-8AE4-12A49ABDE395}">
      <dsp:nvSpPr>
        <dsp:cNvPr id="0" name=""/>
        <dsp:cNvSpPr/>
      </dsp:nvSpPr>
      <dsp:spPr>
        <a:xfrm>
          <a:off x="0" y="3280405"/>
          <a:ext cx="4114800" cy="0"/>
        </a:xfrm>
        <a:prstGeom prst="line">
          <a:avLst/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E8214A-F2AE-427F-8EB5-50916B7E6B44}">
      <dsp:nvSpPr>
        <dsp:cNvPr id="0" name=""/>
        <dsp:cNvSpPr/>
      </dsp:nvSpPr>
      <dsp:spPr>
        <a:xfrm>
          <a:off x="0" y="2294867"/>
          <a:ext cx="4114800" cy="0"/>
        </a:xfrm>
        <a:prstGeom prst="line">
          <a:avLst/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02142-27D5-4A11-834F-5AED5922ED21}">
      <dsp:nvSpPr>
        <dsp:cNvPr id="0" name=""/>
        <dsp:cNvSpPr/>
      </dsp:nvSpPr>
      <dsp:spPr>
        <a:xfrm>
          <a:off x="0" y="1309330"/>
          <a:ext cx="4114800" cy="0"/>
        </a:xfrm>
        <a:prstGeom prst="line">
          <a:avLst/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6E7C0-AB51-4C93-9B97-5DD967AD71DC}">
      <dsp:nvSpPr>
        <dsp:cNvPr id="0" name=""/>
        <dsp:cNvSpPr/>
      </dsp:nvSpPr>
      <dsp:spPr>
        <a:xfrm>
          <a:off x="0" y="323792"/>
          <a:ext cx="4114800" cy="0"/>
        </a:xfrm>
        <a:prstGeom prst="line">
          <a:avLst/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B6103A-0012-428D-9057-99CB1F4B4519}">
      <dsp:nvSpPr>
        <dsp:cNvPr id="0" name=""/>
        <dsp:cNvSpPr/>
      </dsp:nvSpPr>
      <dsp:spPr>
        <a:xfrm>
          <a:off x="1167225" y="697"/>
          <a:ext cx="2850196" cy="323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America’s enemies will take advantage of this situation and eradicate our way of life.</a:t>
          </a:r>
          <a:endParaRPr lang="en-US" sz="1000" kern="1200" dirty="0"/>
        </a:p>
      </dsp:txBody>
      <dsp:txXfrm>
        <a:off x="1167225" y="697"/>
        <a:ext cx="2850196" cy="323095"/>
      </dsp:txXfrm>
    </dsp:sp>
    <dsp:sp modelId="{8DF5D93B-DC31-4D2E-91E9-BD58313DDF36}">
      <dsp:nvSpPr>
        <dsp:cNvPr id="0" name=""/>
        <dsp:cNvSpPr/>
      </dsp:nvSpPr>
      <dsp:spPr>
        <a:xfrm>
          <a:off x="0" y="697"/>
          <a:ext cx="1069848" cy="323095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Mob at </a:t>
          </a:r>
          <a:r>
            <a:rPr lang="en-US" sz="1000" kern="1200" dirty="0" smtClean="0"/>
            <a:t>the Gates</a:t>
          </a:r>
          <a:endParaRPr lang="en-US" sz="1000" kern="1200" dirty="0"/>
        </a:p>
      </dsp:txBody>
      <dsp:txXfrm>
        <a:off x="15775" y="16472"/>
        <a:ext cx="1038298" cy="307320"/>
      </dsp:txXfrm>
    </dsp:sp>
    <dsp:sp modelId="{ABD9F4AA-584A-4C32-8AC6-1F842D5E3471}">
      <dsp:nvSpPr>
        <dsp:cNvPr id="0" name=""/>
        <dsp:cNvSpPr/>
      </dsp:nvSpPr>
      <dsp:spPr>
        <a:xfrm>
          <a:off x="0" y="323792"/>
          <a:ext cx="4114800" cy="64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Small business owners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Administrator of the U.S. Small Business Administration</a:t>
          </a:r>
          <a:endParaRPr lang="en-US" sz="1000" kern="1200" dirty="0"/>
        </a:p>
      </dsp:txBody>
      <dsp:txXfrm>
        <a:off x="0" y="323792"/>
        <a:ext cx="4114800" cy="646287"/>
      </dsp:txXfrm>
    </dsp:sp>
    <dsp:sp modelId="{F82F5449-D542-4810-B467-43A5C2614DD5}">
      <dsp:nvSpPr>
        <dsp:cNvPr id="0" name=""/>
        <dsp:cNvSpPr/>
      </dsp:nvSpPr>
      <dsp:spPr>
        <a:xfrm>
          <a:off x="1167225" y="986234"/>
          <a:ext cx="2850196" cy="323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Contract </a:t>
          </a:r>
          <a:r>
            <a:rPr lang="en-US" sz="1000" kern="1200" dirty="0" smtClean="0"/>
            <a:t>administrators are discriminating </a:t>
          </a:r>
          <a:r>
            <a:rPr lang="en-US" sz="1000" kern="1200" dirty="0" smtClean="0"/>
            <a:t>against small </a:t>
          </a:r>
          <a:r>
            <a:rPr lang="en-US" sz="1000" kern="1200" dirty="0" smtClean="0"/>
            <a:t>businesses to make things easier for themselves.</a:t>
          </a:r>
          <a:endParaRPr lang="en-US" sz="1000" kern="1200" dirty="0"/>
        </a:p>
      </dsp:txBody>
      <dsp:txXfrm>
        <a:off x="1167225" y="986234"/>
        <a:ext cx="2850196" cy="323095"/>
      </dsp:txXfrm>
    </dsp:sp>
    <dsp:sp modelId="{B06197F1-B041-4747-A702-99E72A52C66D}">
      <dsp:nvSpPr>
        <dsp:cNvPr id="0" name=""/>
        <dsp:cNvSpPr/>
      </dsp:nvSpPr>
      <dsp:spPr>
        <a:xfrm>
          <a:off x="0" y="986234"/>
          <a:ext cx="1069848" cy="323095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Rot at the Top</a:t>
          </a:r>
          <a:endParaRPr lang="en-US" sz="1000" kern="1200" dirty="0"/>
        </a:p>
      </dsp:txBody>
      <dsp:txXfrm>
        <a:off x="15775" y="1002009"/>
        <a:ext cx="1038298" cy="307320"/>
      </dsp:txXfrm>
    </dsp:sp>
    <dsp:sp modelId="{2874E84B-9605-494F-B813-85A702BFCF0F}">
      <dsp:nvSpPr>
        <dsp:cNvPr id="0" name=""/>
        <dsp:cNvSpPr/>
      </dsp:nvSpPr>
      <dsp:spPr>
        <a:xfrm>
          <a:off x="0" y="1309330"/>
          <a:ext cx="4114800" cy="64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Small business owners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Executives of large businesses</a:t>
          </a:r>
          <a:endParaRPr lang="en-US" sz="1000" kern="1200" dirty="0"/>
        </a:p>
      </dsp:txBody>
      <dsp:txXfrm>
        <a:off x="0" y="1309330"/>
        <a:ext cx="4114800" cy="646287"/>
      </dsp:txXfrm>
    </dsp:sp>
    <dsp:sp modelId="{76F4CE38-89D0-4EAB-9E94-FD08C47879E4}">
      <dsp:nvSpPr>
        <dsp:cNvPr id="0" name=""/>
        <dsp:cNvSpPr/>
      </dsp:nvSpPr>
      <dsp:spPr>
        <a:xfrm>
          <a:off x="1167225" y="1971772"/>
          <a:ext cx="2850196" cy="323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America used to have a growing economy and unquestioned global dominance.</a:t>
          </a:r>
          <a:endParaRPr lang="en-US" sz="1000" kern="1200" dirty="0"/>
        </a:p>
      </dsp:txBody>
      <dsp:txXfrm>
        <a:off x="1167225" y="1971772"/>
        <a:ext cx="2850196" cy="323095"/>
      </dsp:txXfrm>
    </dsp:sp>
    <dsp:sp modelId="{79569B4D-C26F-4F14-9A58-54D0240E4532}">
      <dsp:nvSpPr>
        <dsp:cNvPr id="0" name=""/>
        <dsp:cNvSpPr/>
      </dsp:nvSpPr>
      <dsp:spPr>
        <a:xfrm>
          <a:off x="0" y="1971772"/>
          <a:ext cx="1069848" cy="323095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Decline </a:t>
          </a:r>
          <a:r>
            <a:rPr lang="en-US" sz="1000" kern="1200" dirty="0" smtClean="0"/>
            <a:t>Narrative</a:t>
          </a:r>
          <a:endParaRPr lang="en-US" sz="1000" kern="1200" dirty="0"/>
        </a:p>
      </dsp:txBody>
      <dsp:txXfrm>
        <a:off x="15775" y="1987547"/>
        <a:ext cx="1038298" cy="307320"/>
      </dsp:txXfrm>
    </dsp:sp>
    <dsp:sp modelId="{F2E5F12B-CEBA-404F-BC59-D0A75B115C1F}">
      <dsp:nvSpPr>
        <dsp:cNvPr id="0" name=""/>
        <dsp:cNvSpPr/>
      </dsp:nvSpPr>
      <dsp:spPr>
        <a:xfrm>
          <a:off x="0" y="2294867"/>
          <a:ext cx="4114800" cy="64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Small business owners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Small business advocacy organizations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Administrator of the U.S. Small Business Administration</a:t>
          </a:r>
          <a:endParaRPr lang="en-US" sz="1000" kern="1200" dirty="0"/>
        </a:p>
      </dsp:txBody>
      <dsp:txXfrm>
        <a:off x="0" y="2294867"/>
        <a:ext cx="4114800" cy="646287"/>
      </dsp:txXfrm>
    </dsp:sp>
    <dsp:sp modelId="{BDDE8257-E413-4550-9DF4-ACE5D4DAF407}">
      <dsp:nvSpPr>
        <dsp:cNvPr id="0" name=""/>
        <dsp:cNvSpPr/>
      </dsp:nvSpPr>
      <dsp:spPr>
        <a:xfrm>
          <a:off x="1167225" y="2957309"/>
          <a:ext cx="2850196" cy="323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Small businesses are much more efficient innovators than large businesses.</a:t>
          </a:r>
          <a:endParaRPr lang="en-US" sz="1000" kern="1200" dirty="0"/>
        </a:p>
      </dsp:txBody>
      <dsp:txXfrm>
        <a:off x="1167225" y="2957309"/>
        <a:ext cx="2850196" cy="323095"/>
      </dsp:txXfrm>
    </dsp:sp>
    <dsp:sp modelId="{9059B661-BA02-491A-9141-4597C2088440}">
      <dsp:nvSpPr>
        <dsp:cNvPr id="0" name=""/>
        <dsp:cNvSpPr/>
      </dsp:nvSpPr>
      <dsp:spPr>
        <a:xfrm>
          <a:off x="0" y="2957309"/>
          <a:ext cx="1069848" cy="323095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Efficiency Narrative</a:t>
          </a:r>
          <a:endParaRPr lang="en-US" sz="1000" kern="1200" dirty="0"/>
        </a:p>
      </dsp:txBody>
      <dsp:txXfrm>
        <a:off x="15775" y="2973084"/>
        <a:ext cx="1038298" cy="307320"/>
      </dsp:txXfrm>
    </dsp:sp>
    <dsp:sp modelId="{269C0782-BA35-4C3A-B295-D76ACD031E2B}">
      <dsp:nvSpPr>
        <dsp:cNvPr id="0" name=""/>
        <dsp:cNvSpPr/>
      </dsp:nvSpPr>
      <dsp:spPr>
        <a:xfrm>
          <a:off x="0" y="3280405"/>
          <a:ext cx="4114800" cy="64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Small business owners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Executives of large businesses</a:t>
          </a:r>
          <a:endParaRPr lang="en-US" sz="1000" kern="1200" dirty="0"/>
        </a:p>
      </dsp:txBody>
      <dsp:txXfrm>
        <a:off x="0" y="3280405"/>
        <a:ext cx="4114800" cy="6462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B5826-AEAF-4094-8AE4-12A49ABDE395}">
      <dsp:nvSpPr>
        <dsp:cNvPr id="0" name=""/>
        <dsp:cNvSpPr/>
      </dsp:nvSpPr>
      <dsp:spPr>
        <a:xfrm>
          <a:off x="0" y="3280405"/>
          <a:ext cx="4114800" cy="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E8214A-F2AE-427F-8EB5-50916B7E6B44}">
      <dsp:nvSpPr>
        <dsp:cNvPr id="0" name=""/>
        <dsp:cNvSpPr/>
      </dsp:nvSpPr>
      <dsp:spPr>
        <a:xfrm>
          <a:off x="0" y="2294867"/>
          <a:ext cx="4114800" cy="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6E7C0-AB51-4C93-9B97-5DD967AD71DC}">
      <dsp:nvSpPr>
        <dsp:cNvPr id="0" name=""/>
        <dsp:cNvSpPr/>
      </dsp:nvSpPr>
      <dsp:spPr>
        <a:xfrm>
          <a:off x="0" y="1309330"/>
          <a:ext cx="4114800" cy="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02142-27D5-4A11-834F-5AED5922ED21}">
      <dsp:nvSpPr>
        <dsp:cNvPr id="0" name=""/>
        <dsp:cNvSpPr/>
      </dsp:nvSpPr>
      <dsp:spPr>
        <a:xfrm>
          <a:off x="0" y="323792"/>
          <a:ext cx="4114800" cy="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F5449-D542-4810-B467-43A5C2614DD5}">
      <dsp:nvSpPr>
        <dsp:cNvPr id="0" name=""/>
        <dsp:cNvSpPr/>
      </dsp:nvSpPr>
      <dsp:spPr>
        <a:xfrm>
          <a:off x="1167225" y="697"/>
          <a:ext cx="2850196" cy="323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America is guided by the aspirational principle of treating everyone fairly and not showing favoritism to any one group over other groups.</a:t>
          </a:r>
          <a:endParaRPr lang="en-US" sz="1000" kern="1200" dirty="0"/>
        </a:p>
      </dsp:txBody>
      <dsp:txXfrm>
        <a:off x="1167225" y="697"/>
        <a:ext cx="2850196" cy="323095"/>
      </dsp:txXfrm>
    </dsp:sp>
    <dsp:sp modelId="{B06197F1-B041-4747-A702-99E72A52C66D}">
      <dsp:nvSpPr>
        <dsp:cNvPr id="0" name=""/>
        <dsp:cNvSpPr/>
      </dsp:nvSpPr>
      <dsp:spPr>
        <a:xfrm>
          <a:off x="0" y="697"/>
          <a:ext cx="1069848" cy="32309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Benevolent Community</a:t>
          </a:r>
          <a:endParaRPr lang="en-US" sz="1000" kern="1200" dirty="0"/>
        </a:p>
      </dsp:txBody>
      <dsp:txXfrm>
        <a:off x="15775" y="16472"/>
        <a:ext cx="1038298" cy="307320"/>
      </dsp:txXfrm>
    </dsp:sp>
    <dsp:sp modelId="{2874E84B-9605-494F-B813-85A702BFCF0F}">
      <dsp:nvSpPr>
        <dsp:cNvPr id="0" name=""/>
        <dsp:cNvSpPr/>
      </dsp:nvSpPr>
      <dsp:spPr>
        <a:xfrm>
          <a:off x="0" y="323792"/>
          <a:ext cx="4114800" cy="64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Leaders and faculty of research universities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Leaders of research hospitals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Leadership of the American Medical College Association</a:t>
          </a:r>
          <a:endParaRPr lang="en-US" sz="1000" kern="1200" dirty="0"/>
        </a:p>
      </dsp:txBody>
      <dsp:txXfrm>
        <a:off x="0" y="323792"/>
        <a:ext cx="4114800" cy="646287"/>
      </dsp:txXfrm>
    </dsp:sp>
    <dsp:sp modelId="{89B6103A-0012-428D-9057-99CB1F4B4519}">
      <dsp:nvSpPr>
        <dsp:cNvPr id="0" name=""/>
        <dsp:cNvSpPr/>
      </dsp:nvSpPr>
      <dsp:spPr>
        <a:xfrm>
          <a:off x="1167225" y="986234"/>
          <a:ext cx="2850196" cy="323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This policy changes the selection process from a research excellence criteria to a privilege criteria.</a:t>
          </a:r>
          <a:endParaRPr lang="en-US" sz="1000" kern="1200" dirty="0"/>
        </a:p>
      </dsp:txBody>
      <dsp:txXfrm>
        <a:off x="1167225" y="986234"/>
        <a:ext cx="2850196" cy="323095"/>
      </dsp:txXfrm>
    </dsp:sp>
    <dsp:sp modelId="{8DF5D93B-DC31-4D2E-91E9-BD58313DDF36}">
      <dsp:nvSpPr>
        <dsp:cNvPr id="0" name=""/>
        <dsp:cNvSpPr/>
      </dsp:nvSpPr>
      <dsp:spPr>
        <a:xfrm>
          <a:off x="0" y="986234"/>
          <a:ext cx="1069848" cy="32309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Decline </a:t>
          </a:r>
          <a:r>
            <a:rPr lang="en-US" sz="1000" kern="1200" dirty="0" smtClean="0"/>
            <a:t>Narrative</a:t>
          </a:r>
          <a:endParaRPr lang="en-US" sz="1000" kern="1200" dirty="0"/>
        </a:p>
      </dsp:txBody>
      <dsp:txXfrm>
        <a:off x="15775" y="1002009"/>
        <a:ext cx="1038298" cy="307320"/>
      </dsp:txXfrm>
    </dsp:sp>
    <dsp:sp modelId="{ABD9F4AA-584A-4C32-8AC6-1F842D5E3471}">
      <dsp:nvSpPr>
        <dsp:cNvPr id="0" name=""/>
        <dsp:cNvSpPr/>
      </dsp:nvSpPr>
      <dsp:spPr>
        <a:xfrm>
          <a:off x="0" y="1309330"/>
          <a:ext cx="4114800" cy="64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Leaders and faculty of research universities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Leaders of research hospitals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Leadership of the American Medical College Association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/>
        </a:p>
      </dsp:txBody>
      <dsp:txXfrm>
        <a:off x="0" y="1309330"/>
        <a:ext cx="4114800" cy="646287"/>
      </dsp:txXfrm>
    </dsp:sp>
    <dsp:sp modelId="{76F4CE38-89D0-4EAB-9E94-FD08C47879E4}">
      <dsp:nvSpPr>
        <dsp:cNvPr id="0" name=""/>
        <dsp:cNvSpPr/>
      </dsp:nvSpPr>
      <dsp:spPr>
        <a:xfrm>
          <a:off x="1167225" y="1971772"/>
          <a:ext cx="2850196" cy="323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This policy will take the nation on a path towards to sub-par research and development.</a:t>
          </a:r>
          <a:endParaRPr lang="en-US" sz="1000" kern="1200" dirty="0"/>
        </a:p>
      </dsp:txBody>
      <dsp:txXfrm>
        <a:off x="1167225" y="1971772"/>
        <a:ext cx="2850196" cy="323095"/>
      </dsp:txXfrm>
    </dsp:sp>
    <dsp:sp modelId="{79569B4D-C26F-4F14-9A58-54D0240E4532}">
      <dsp:nvSpPr>
        <dsp:cNvPr id="0" name=""/>
        <dsp:cNvSpPr/>
      </dsp:nvSpPr>
      <dsp:spPr>
        <a:xfrm>
          <a:off x="0" y="1971772"/>
          <a:ext cx="1069848" cy="32309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Decline </a:t>
          </a:r>
          <a:r>
            <a:rPr lang="en-US" sz="1000" kern="1200" dirty="0" smtClean="0"/>
            <a:t>Narrative</a:t>
          </a:r>
          <a:endParaRPr lang="en-US" sz="1000" kern="1200" dirty="0"/>
        </a:p>
      </dsp:txBody>
      <dsp:txXfrm>
        <a:off x="15775" y="1987547"/>
        <a:ext cx="1038298" cy="307320"/>
      </dsp:txXfrm>
    </dsp:sp>
    <dsp:sp modelId="{F2E5F12B-CEBA-404F-BC59-D0A75B115C1F}">
      <dsp:nvSpPr>
        <dsp:cNvPr id="0" name=""/>
        <dsp:cNvSpPr/>
      </dsp:nvSpPr>
      <dsp:spPr>
        <a:xfrm>
          <a:off x="0" y="2294867"/>
          <a:ext cx="4114800" cy="64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Leaders and faculty of research universities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Leaders of research hospitals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Leadership of the American Medical College Association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/>
        </a:p>
      </dsp:txBody>
      <dsp:txXfrm>
        <a:off x="0" y="2294867"/>
        <a:ext cx="4114800" cy="646287"/>
      </dsp:txXfrm>
    </dsp:sp>
    <dsp:sp modelId="{BDDE8257-E413-4550-9DF4-ACE5D4DAF407}">
      <dsp:nvSpPr>
        <dsp:cNvPr id="0" name=""/>
        <dsp:cNvSpPr/>
      </dsp:nvSpPr>
      <dsp:spPr>
        <a:xfrm>
          <a:off x="1167225" y="2957309"/>
          <a:ext cx="2850196" cy="323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This policy will unfairly take away opportunities from highly talented and deserving researchers simply because of where they work.</a:t>
          </a:r>
          <a:endParaRPr lang="en-US" sz="1000" kern="1200" dirty="0"/>
        </a:p>
      </dsp:txBody>
      <dsp:txXfrm>
        <a:off x="1167225" y="2957309"/>
        <a:ext cx="2850196" cy="323095"/>
      </dsp:txXfrm>
    </dsp:sp>
    <dsp:sp modelId="{9059B661-BA02-491A-9141-4597C2088440}">
      <dsp:nvSpPr>
        <dsp:cNvPr id="0" name=""/>
        <dsp:cNvSpPr/>
      </dsp:nvSpPr>
      <dsp:spPr>
        <a:xfrm>
          <a:off x="0" y="2957309"/>
          <a:ext cx="1069848" cy="32309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Equity Narrative</a:t>
          </a:r>
          <a:endParaRPr lang="en-US" sz="1000" kern="1200" dirty="0"/>
        </a:p>
      </dsp:txBody>
      <dsp:txXfrm>
        <a:off x="15775" y="2973084"/>
        <a:ext cx="1038298" cy="307320"/>
      </dsp:txXfrm>
    </dsp:sp>
    <dsp:sp modelId="{269C0782-BA35-4C3A-B295-D76ACD031E2B}">
      <dsp:nvSpPr>
        <dsp:cNvPr id="0" name=""/>
        <dsp:cNvSpPr/>
      </dsp:nvSpPr>
      <dsp:spPr>
        <a:xfrm>
          <a:off x="0" y="3280405"/>
          <a:ext cx="4114800" cy="64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Leaders and faculty of research universities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Leaders of research hospitals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Leadership of the American Medical College Association</a:t>
          </a:r>
        </a:p>
      </dsp:txBody>
      <dsp:txXfrm>
        <a:off x="0" y="3280405"/>
        <a:ext cx="4114800" cy="646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1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8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9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5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9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3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0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4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2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50BF8-A4DA-458D-AEA8-6A7F2699BE4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2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64292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Pub.L</a:t>
            </a:r>
            <a:r>
              <a:rPr lang="en-US" sz="2400" b="1" dirty="0" smtClean="0"/>
              <a:t>. 97-219 Small Business Innovation Act of 1982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2700" y="4191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Policy Domain Map</a:t>
            </a:r>
            <a:endParaRPr lang="en-US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3992880" y="1836420"/>
            <a:ext cx="1188720" cy="118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United States Senate</a:t>
            </a:r>
            <a:endParaRPr lang="en-US" sz="1000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3992880" y="3372332"/>
            <a:ext cx="1188720" cy="118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United States House of Representatives</a:t>
            </a:r>
            <a:endParaRPr lang="en-US" sz="1000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4175760" y="79673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Senate </a:t>
            </a:r>
            <a:r>
              <a:rPr lang="en-US" sz="900" dirty="0" smtClean="0"/>
              <a:t>Committee </a:t>
            </a:r>
            <a:r>
              <a:rPr lang="en-US" sz="900" dirty="0" smtClean="0"/>
              <a:t>on </a:t>
            </a:r>
            <a:r>
              <a:rPr lang="en-US" sz="900" dirty="0" smtClean="0"/>
              <a:t>Small Business</a:t>
            </a:r>
            <a:endParaRPr lang="en-US" sz="900" dirty="0"/>
          </a:p>
        </p:txBody>
      </p:sp>
      <p:sp>
        <p:nvSpPr>
          <p:cNvPr id="13" name="Rounded Rectangle 12"/>
          <p:cNvSpPr/>
          <p:nvPr/>
        </p:nvSpPr>
        <p:spPr>
          <a:xfrm>
            <a:off x="304800" y="2349500"/>
            <a:ext cx="109728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000" dirty="0" smtClean="0"/>
              <a:t>Owners of small businesses (i.e.,</a:t>
            </a:r>
          </a:p>
          <a:p>
            <a:pPr algn="ctr"/>
            <a:r>
              <a:rPr lang="en-US" sz="1000" dirty="0" smtClean="0"/>
              <a:t>businesses with less than 1,000 employees)</a:t>
            </a:r>
            <a:endParaRPr lang="en-US" sz="1000" dirty="0"/>
          </a:p>
        </p:txBody>
      </p:sp>
      <p:sp>
        <p:nvSpPr>
          <p:cNvPr id="14" name="Rounded Rectangle 13"/>
          <p:cNvSpPr/>
          <p:nvPr/>
        </p:nvSpPr>
        <p:spPr>
          <a:xfrm>
            <a:off x="7680960" y="2349500"/>
            <a:ext cx="109728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000" dirty="0" smtClean="0"/>
              <a:t>Leaders of research universities</a:t>
            </a:r>
            <a:endParaRPr lang="en-US" sz="1000" dirty="0"/>
          </a:p>
        </p:txBody>
      </p:sp>
      <p:sp>
        <p:nvSpPr>
          <p:cNvPr id="15" name="Rounded Rectangle 14"/>
          <p:cNvSpPr/>
          <p:nvPr/>
        </p:nvSpPr>
        <p:spPr>
          <a:xfrm>
            <a:off x="533400" y="4655820"/>
            <a:ext cx="109728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000" dirty="0" smtClean="0"/>
              <a:t>Executives of large businesses (i.e., businesses with greater than 1,000 employees)</a:t>
            </a:r>
            <a:endParaRPr lang="en-US" sz="1000" dirty="0"/>
          </a:p>
        </p:txBody>
      </p:sp>
      <p:sp>
        <p:nvSpPr>
          <p:cNvPr id="16" name="Rounded Rectangle 15"/>
          <p:cNvSpPr/>
          <p:nvPr/>
        </p:nvSpPr>
        <p:spPr>
          <a:xfrm>
            <a:off x="533400" y="1196340"/>
            <a:ext cx="109728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000" dirty="0" smtClean="0"/>
              <a:t>Administrator of the Small Business Administration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7391400" y="1196340"/>
            <a:ext cx="109728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000" dirty="0" smtClean="0"/>
              <a:t>Leaders of research hospitals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7563928" y="3502660"/>
            <a:ext cx="109728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000" dirty="0" smtClean="0"/>
              <a:t>Leadership of the American Medical Colleges Association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1066800" y="747713"/>
            <a:ext cx="182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Proponents</a:t>
            </a:r>
            <a:endParaRPr lang="en-US" i="1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747713"/>
            <a:ext cx="182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Opponents</a:t>
            </a:r>
            <a:endParaRPr lang="en-US" i="1" u="sng" dirty="0"/>
          </a:p>
        </p:txBody>
      </p:sp>
      <p:cxnSp>
        <p:nvCxnSpPr>
          <p:cNvPr id="27" name="Straight Arrow Connector 26"/>
          <p:cNvCxnSpPr>
            <a:stCxn id="12" idx="4"/>
            <a:endCxn id="6" idx="0"/>
          </p:cNvCxnSpPr>
          <p:nvPr/>
        </p:nvCxnSpPr>
        <p:spPr>
          <a:xfrm>
            <a:off x="4587240" y="1619697"/>
            <a:ext cx="0" cy="2167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1"/>
            <a:endCxn id="7" idx="6"/>
          </p:cNvCxnSpPr>
          <p:nvPr/>
        </p:nvCxnSpPr>
        <p:spPr>
          <a:xfrm flipH="1">
            <a:off x="5181600" y="3959860"/>
            <a:ext cx="2382328" cy="6832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1"/>
            <a:endCxn id="7" idx="7"/>
          </p:cNvCxnSpPr>
          <p:nvPr/>
        </p:nvCxnSpPr>
        <p:spPr>
          <a:xfrm flipH="1">
            <a:off x="5007516" y="2806700"/>
            <a:ext cx="2673444" cy="739716"/>
          </a:xfrm>
          <a:prstGeom prst="straightConnector1">
            <a:avLst/>
          </a:prstGeom>
          <a:ln w="2540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1"/>
            <a:endCxn id="7" idx="7"/>
          </p:cNvCxnSpPr>
          <p:nvPr/>
        </p:nvCxnSpPr>
        <p:spPr>
          <a:xfrm flipH="1">
            <a:off x="5007516" y="1653540"/>
            <a:ext cx="2383884" cy="1892876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7" idx="0"/>
            <a:endCxn id="6" idx="4"/>
          </p:cNvCxnSpPr>
          <p:nvPr/>
        </p:nvCxnSpPr>
        <p:spPr>
          <a:xfrm flipV="1">
            <a:off x="4587240" y="3025140"/>
            <a:ext cx="0" cy="347192"/>
          </a:xfrm>
          <a:prstGeom prst="straightConnector1">
            <a:avLst/>
          </a:prstGeom>
          <a:ln w="444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304800" y="3502660"/>
            <a:ext cx="109728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000" dirty="0" smtClean="0"/>
              <a:t>Small business advocacy organizations</a:t>
            </a:r>
            <a:endParaRPr lang="en-US" sz="1000" dirty="0"/>
          </a:p>
        </p:txBody>
      </p:sp>
      <p:cxnSp>
        <p:nvCxnSpPr>
          <p:cNvPr id="39" name="Straight Arrow Connector 38"/>
          <p:cNvCxnSpPr>
            <a:stCxn id="17" idx="1"/>
            <a:endCxn id="12" idx="6"/>
          </p:cNvCxnSpPr>
          <p:nvPr/>
        </p:nvCxnSpPr>
        <p:spPr>
          <a:xfrm flipH="1" flipV="1">
            <a:off x="4998720" y="1208217"/>
            <a:ext cx="2392680" cy="445323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1"/>
            <a:endCxn id="12" idx="6"/>
          </p:cNvCxnSpPr>
          <p:nvPr/>
        </p:nvCxnSpPr>
        <p:spPr>
          <a:xfrm flipH="1" flipV="1">
            <a:off x="4998720" y="1208217"/>
            <a:ext cx="2682240" cy="1598483"/>
          </a:xfrm>
          <a:prstGeom prst="straightConnector1">
            <a:avLst/>
          </a:prstGeom>
          <a:ln w="2540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8" idx="1"/>
            <a:endCxn id="12" idx="6"/>
          </p:cNvCxnSpPr>
          <p:nvPr/>
        </p:nvCxnSpPr>
        <p:spPr>
          <a:xfrm flipH="1" flipV="1">
            <a:off x="4998720" y="1208217"/>
            <a:ext cx="2565208" cy="2751643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3"/>
            <a:endCxn id="12" idx="2"/>
          </p:cNvCxnSpPr>
          <p:nvPr/>
        </p:nvCxnSpPr>
        <p:spPr>
          <a:xfrm flipV="1">
            <a:off x="1402080" y="1208217"/>
            <a:ext cx="2773680" cy="1598483"/>
          </a:xfrm>
          <a:prstGeom prst="straightConnector1">
            <a:avLst/>
          </a:prstGeom>
          <a:ln w="25400">
            <a:solidFill>
              <a:schemeClr val="accent3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3"/>
            <a:endCxn id="12" idx="2"/>
          </p:cNvCxnSpPr>
          <p:nvPr/>
        </p:nvCxnSpPr>
        <p:spPr>
          <a:xfrm flipV="1">
            <a:off x="1630680" y="1208217"/>
            <a:ext cx="2545080" cy="445323"/>
          </a:xfrm>
          <a:prstGeom prst="straightConnector1">
            <a:avLst/>
          </a:prstGeom>
          <a:ln w="25400">
            <a:solidFill>
              <a:schemeClr val="accent3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0" idx="3"/>
            <a:endCxn id="12" idx="3"/>
          </p:cNvCxnSpPr>
          <p:nvPr/>
        </p:nvCxnSpPr>
        <p:spPr>
          <a:xfrm flipV="1">
            <a:off x="1402080" y="1499177"/>
            <a:ext cx="2894200" cy="2460683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5" idx="3"/>
            <a:endCxn id="12" idx="3"/>
          </p:cNvCxnSpPr>
          <p:nvPr/>
        </p:nvCxnSpPr>
        <p:spPr>
          <a:xfrm flipV="1">
            <a:off x="1630680" y="1499177"/>
            <a:ext cx="2665600" cy="3613843"/>
          </a:xfrm>
          <a:prstGeom prst="straightConnector1">
            <a:avLst/>
          </a:prstGeom>
          <a:ln w="25400" cmpd="sng">
            <a:solidFill>
              <a:schemeClr val="accent3"/>
            </a:solidFill>
            <a:prstDash val="lgDash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5" idx="3"/>
            <a:endCxn id="7" idx="3"/>
          </p:cNvCxnSpPr>
          <p:nvPr/>
        </p:nvCxnSpPr>
        <p:spPr>
          <a:xfrm flipV="1">
            <a:off x="1630680" y="4386968"/>
            <a:ext cx="2536284" cy="726052"/>
          </a:xfrm>
          <a:prstGeom prst="straightConnector1">
            <a:avLst/>
          </a:prstGeom>
          <a:ln w="25400" cmpd="sng">
            <a:solidFill>
              <a:schemeClr val="accent3"/>
            </a:solidFill>
            <a:prstDash val="lgDash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7" idx="2"/>
          </p:cNvCxnSpPr>
          <p:nvPr/>
        </p:nvCxnSpPr>
        <p:spPr>
          <a:xfrm>
            <a:off x="1476375" y="3966692"/>
            <a:ext cx="2516505" cy="0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3" idx="3"/>
            <a:endCxn id="7" idx="2"/>
          </p:cNvCxnSpPr>
          <p:nvPr/>
        </p:nvCxnSpPr>
        <p:spPr>
          <a:xfrm>
            <a:off x="1402080" y="2806700"/>
            <a:ext cx="2590800" cy="1159992"/>
          </a:xfrm>
          <a:prstGeom prst="straightConnector1">
            <a:avLst/>
          </a:prstGeom>
          <a:ln w="25400">
            <a:solidFill>
              <a:schemeClr val="accent3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6" idx="3"/>
            <a:endCxn id="7" idx="1"/>
          </p:cNvCxnSpPr>
          <p:nvPr/>
        </p:nvCxnSpPr>
        <p:spPr>
          <a:xfrm>
            <a:off x="1630680" y="1653540"/>
            <a:ext cx="2536284" cy="1892876"/>
          </a:xfrm>
          <a:prstGeom prst="straightConnector1">
            <a:avLst/>
          </a:prstGeom>
          <a:ln w="25400">
            <a:solidFill>
              <a:schemeClr val="accent3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91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4292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Pub.L</a:t>
            </a:r>
            <a:r>
              <a:rPr lang="en-US" sz="2400" b="1" dirty="0" smtClean="0"/>
              <a:t>. 97-219 Small Business Innovation Act of 1982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52700" y="4191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Frames Comparison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812009"/>
            <a:ext cx="182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Proponents</a:t>
            </a:r>
            <a:endParaRPr lang="en-US" i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812009"/>
            <a:ext cx="182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Opponents</a:t>
            </a:r>
            <a:endParaRPr lang="en-US" i="1" u="sng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33603787"/>
              </p:ext>
            </p:extLst>
          </p:nvPr>
        </p:nvGraphicFramePr>
        <p:xfrm>
          <a:off x="209548" y="1408991"/>
          <a:ext cx="4114800" cy="3927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993760368"/>
              </p:ext>
            </p:extLst>
          </p:nvPr>
        </p:nvGraphicFramePr>
        <p:xfrm>
          <a:off x="4900612" y="1404230"/>
          <a:ext cx="4114800" cy="3927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8464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4292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Pub.L</a:t>
            </a:r>
            <a:r>
              <a:rPr lang="en-US" sz="2400" b="1" dirty="0" smtClean="0"/>
              <a:t>. 97-219 Small Business Innovation Act of 1982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0" y="4191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Policy and Political Implications Flow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107148" y="1214437"/>
            <a:ext cx="4400528" cy="914400"/>
            <a:chOff x="107148" y="878669"/>
            <a:chExt cx="4400528" cy="914400"/>
          </a:xfrm>
        </p:grpSpPr>
        <p:sp>
          <p:nvSpPr>
            <p:cNvPr id="4" name="Oval 3"/>
            <p:cNvSpPr/>
            <p:nvPr/>
          </p:nvSpPr>
          <p:spPr>
            <a:xfrm>
              <a:off x="107148" y="878669"/>
              <a:ext cx="13716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America’s enemies will use the situation to harm us if current trends persist.</a:t>
              </a:r>
              <a:endParaRPr lang="en-US" sz="1000" dirty="0"/>
            </a:p>
          </p:txBody>
        </p:sp>
        <p:sp>
          <p:nvSpPr>
            <p:cNvPr id="5" name="Oval 4"/>
            <p:cNvSpPr>
              <a:spLocks/>
            </p:cNvSpPr>
            <p:nvPr/>
          </p:nvSpPr>
          <p:spPr>
            <a:xfrm>
              <a:off x="3593276" y="878669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Loss of our way of life</a:t>
              </a:r>
              <a:endParaRPr lang="en-US" sz="10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835927" y="878669"/>
              <a:ext cx="1371600" cy="9144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America is losing it’s technological advantages that helps us protect ourselves from those that would harm us.</a:t>
              </a:r>
              <a:endParaRPr lang="en-US" sz="1000" dirty="0"/>
            </a:p>
          </p:txBody>
        </p:sp>
        <p:cxnSp>
          <p:nvCxnSpPr>
            <p:cNvPr id="9" name="Straight Arrow Connector 8"/>
            <p:cNvCxnSpPr>
              <a:stCxn id="4" idx="6"/>
              <a:endCxn id="7" idx="1"/>
            </p:cNvCxnSpPr>
            <p:nvPr/>
          </p:nvCxnSpPr>
          <p:spPr>
            <a:xfrm>
              <a:off x="1478748" y="1335869"/>
              <a:ext cx="35717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5" idx="2"/>
            </p:cNvCxnSpPr>
            <p:nvPr/>
          </p:nvCxnSpPr>
          <p:spPr>
            <a:xfrm>
              <a:off x="3207527" y="1335869"/>
              <a:ext cx="38574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107148" y="2497932"/>
            <a:ext cx="4400528" cy="1896507"/>
            <a:chOff x="107148" y="1854972"/>
            <a:chExt cx="4400528" cy="1896507"/>
          </a:xfrm>
        </p:grpSpPr>
        <p:sp>
          <p:nvSpPr>
            <p:cNvPr id="12" name="Oval 11"/>
            <p:cNvSpPr/>
            <p:nvPr/>
          </p:nvSpPr>
          <p:spPr>
            <a:xfrm>
              <a:off x="107148" y="2290740"/>
              <a:ext cx="13716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Contract administrators are discriminating against small businesses.</a:t>
              </a:r>
              <a:endParaRPr lang="en-US" sz="1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593276" y="1854972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Loss of global dominance</a:t>
              </a:r>
              <a:endParaRPr lang="en-US" sz="10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835927" y="2290740"/>
              <a:ext cx="1371600" cy="9144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The country can’t benefit from the innovativeness of small businesses.</a:t>
              </a:r>
              <a:endParaRPr lang="en-US" sz="1000" dirty="0"/>
            </a:p>
          </p:txBody>
        </p:sp>
        <p:cxnSp>
          <p:nvCxnSpPr>
            <p:cNvPr id="15" name="Straight Arrow Connector 14"/>
            <p:cNvCxnSpPr>
              <a:stCxn id="12" idx="6"/>
              <a:endCxn id="14" idx="1"/>
            </p:cNvCxnSpPr>
            <p:nvPr/>
          </p:nvCxnSpPr>
          <p:spPr>
            <a:xfrm>
              <a:off x="1478748" y="2747940"/>
              <a:ext cx="35717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4" idx="3"/>
              <a:endCxn id="13" idx="3"/>
            </p:cNvCxnSpPr>
            <p:nvPr/>
          </p:nvCxnSpPr>
          <p:spPr>
            <a:xfrm flipV="1">
              <a:off x="3207527" y="2635461"/>
              <a:ext cx="519660" cy="11247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593276" y="2837079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Loss of economic prosperity</a:t>
              </a:r>
              <a:endParaRPr lang="en-US" sz="1000" dirty="0"/>
            </a:p>
          </p:txBody>
        </p:sp>
        <p:cxnSp>
          <p:nvCxnSpPr>
            <p:cNvPr id="22" name="Straight Arrow Connector 21"/>
            <p:cNvCxnSpPr>
              <a:stCxn id="14" idx="3"/>
              <a:endCxn id="17" idx="1"/>
            </p:cNvCxnSpPr>
            <p:nvPr/>
          </p:nvCxnSpPr>
          <p:spPr>
            <a:xfrm>
              <a:off x="3207527" y="2747940"/>
              <a:ext cx="519660" cy="22305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107148" y="4645827"/>
            <a:ext cx="4400528" cy="914400"/>
            <a:chOff x="107148" y="3809979"/>
            <a:chExt cx="4400528" cy="914400"/>
          </a:xfrm>
        </p:grpSpPr>
        <p:sp>
          <p:nvSpPr>
            <p:cNvPr id="27" name="Oval 26"/>
            <p:cNvSpPr/>
            <p:nvPr/>
          </p:nvSpPr>
          <p:spPr>
            <a:xfrm>
              <a:off x="107148" y="3809979"/>
              <a:ext cx="13716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America’s used to have a growing economy and global dominance.</a:t>
              </a:r>
              <a:endParaRPr lang="en-US" sz="1000" dirty="0"/>
            </a:p>
          </p:txBody>
        </p:sp>
        <p:sp>
          <p:nvSpPr>
            <p:cNvPr id="28" name="Oval 27"/>
            <p:cNvSpPr>
              <a:spLocks/>
            </p:cNvSpPr>
            <p:nvPr/>
          </p:nvSpPr>
          <p:spPr>
            <a:xfrm>
              <a:off x="3593276" y="3809979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Loss of economic prosperity</a:t>
              </a:r>
              <a:endParaRPr lang="en-US" sz="10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835927" y="3809979"/>
              <a:ext cx="1371600" cy="9144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America is not producing technological innovation necessary to generate economic prosperity.</a:t>
              </a:r>
              <a:endParaRPr lang="en-US" sz="1000" dirty="0"/>
            </a:p>
          </p:txBody>
        </p:sp>
        <p:cxnSp>
          <p:nvCxnSpPr>
            <p:cNvPr id="30" name="Straight Arrow Connector 29"/>
            <p:cNvCxnSpPr>
              <a:stCxn id="27" idx="6"/>
              <a:endCxn id="29" idx="1"/>
            </p:cNvCxnSpPr>
            <p:nvPr/>
          </p:nvCxnSpPr>
          <p:spPr>
            <a:xfrm>
              <a:off x="1478748" y="4267179"/>
              <a:ext cx="35717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9" idx="3"/>
              <a:endCxn id="28" idx="2"/>
            </p:cNvCxnSpPr>
            <p:nvPr/>
          </p:nvCxnSpPr>
          <p:spPr>
            <a:xfrm>
              <a:off x="3207527" y="4267179"/>
              <a:ext cx="38574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/>
          <p:cNvCxnSpPr/>
          <p:nvPr/>
        </p:nvCxnSpPr>
        <p:spPr>
          <a:xfrm>
            <a:off x="4572000" y="1122599"/>
            <a:ext cx="0" cy="45720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660076" y="1204426"/>
            <a:ext cx="137160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000" dirty="0" smtClean="0"/>
              <a:t>America is straying from our guiding aspirational principles.</a:t>
            </a:r>
            <a:endParaRPr lang="en-US" sz="1000" dirty="0"/>
          </a:p>
        </p:txBody>
      </p:sp>
      <p:sp>
        <p:nvSpPr>
          <p:cNvPr id="44" name="Oval 43"/>
          <p:cNvSpPr>
            <a:spLocks/>
          </p:cNvSpPr>
          <p:nvPr/>
        </p:nvSpPr>
        <p:spPr>
          <a:xfrm>
            <a:off x="8146204" y="1204426"/>
            <a:ext cx="91440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000" dirty="0" smtClean="0"/>
              <a:t>Erode what </a:t>
            </a:r>
            <a:r>
              <a:rPr lang="en-US" sz="1000" dirty="0" smtClean="0"/>
              <a:t>makes America superior.</a:t>
            </a:r>
            <a:endParaRPr lang="en-US" sz="1000" dirty="0"/>
          </a:p>
        </p:txBody>
      </p:sp>
      <p:sp>
        <p:nvSpPr>
          <p:cNvPr id="45" name="Rounded Rectangle 44"/>
          <p:cNvSpPr/>
          <p:nvPr/>
        </p:nvSpPr>
        <p:spPr>
          <a:xfrm>
            <a:off x="6388855" y="1204426"/>
            <a:ext cx="137160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This policy discriminates by showing favoritism to one group over all others.</a:t>
            </a:r>
            <a:endParaRPr lang="en-US" sz="1000" dirty="0"/>
          </a:p>
        </p:txBody>
      </p:sp>
      <p:cxnSp>
        <p:nvCxnSpPr>
          <p:cNvPr id="46" name="Straight Arrow Connector 45"/>
          <p:cNvCxnSpPr>
            <a:stCxn id="43" idx="6"/>
            <a:endCxn id="45" idx="1"/>
          </p:cNvCxnSpPr>
          <p:nvPr/>
        </p:nvCxnSpPr>
        <p:spPr>
          <a:xfrm>
            <a:off x="6031676" y="1661626"/>
            <a:ext cx="35717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5" idx="3"/>
            <a:endCxn id="44" idx="2"/>
          </p:cNvCxnSpPr>
          <p:nvPr/>
        </p:nvCxnSpPr>
        <p:spPr>
          <a:xfrm>
            <a:off x="7760455" y="1661626"/>
            <a:ext cx="38574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6388855" y="2461713"/>
            <a:ext cx="137160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This policy replaces a research excellence criteria with a privilege criteria.</a:t>
            </a:r>
            <a:endParaRPr lang="en-US" sz="1000" dirty="0"/>
          </a:p>
        </p:txBody>
      </p:sp>
      <p:cxnSp>
        <p:nvCxnSpPr>
          <p:cNvPr id="65" name="Straight Arrow Connector 64"/>
          <p:cNvCxnSpPr>
            <a:stCxn id="64" idx="3"/>
            <a:endCxn id="44" idx="3"/>
          </p:cNvCxnSpPr>
          <p:nvPr/>
        </p:nvCxnSpPr>
        <p:spPr>
          <a:xfrm flipV="1">
            <a:off x="7760455" y="1984915"/>
            <a:ext cx="519660" cy="93399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660076" y="2947505"/>
            <a:ext cx="137160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000" dirty="0" smtClean="0"/>
              <a:t>America’s research excellence is being eroded.</a:t>
            </a:r>
            <a:endParaRPr lang="en-US" sz="1000" dirty="0"/>
          </a:p>
        </p:txBody>
      </p:sp>
      <p:cxnSp>
        <p:nvCxnSpPr>
          <p:cNvPr id="68" name="Straight Arrow Connector 67"/>
          <p:cNvCxnSpPr>
            <a:stCxn id="67" idx="6"/>
            <a:endCxn id="64" idx="1"/>
          </p:cNvCxnSpPr>
          <p:nvPr/>
        </p:nvCxnSpPr>
        <p:spPr>
          <a:xfrm flipV="1">
            <a:off x="6031676" y="2918913"/>
            <a:ext cx="357179" cy="485792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>
            <a:spLocks/>
          </p:cNvSpPr>
          <p:nvPr/>
        </p:nvSpPr>
        <p:spPr>
          <a:xfrm>
            <a:off x="8146204" y="2461769"/>
            <a:ext cx="91440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000" dirty="0" smtClean="0"/>
              <a:t>Loss of global dominance.</a:t>
            </a:r>
            <a:endParaRPr lang="en-US" sz="1000" dirty="0"/>
          </a:p>
        </p:txBody>
      </p:sp>
      <p:cxnSp>
        <p:nvCxnSpPr>
          <p:cNvPr id="74" name="Straight Arrow Connector 73"/>
          <p:cNvCxnSpPr>
            <a:stCxn id="64" idx="3"/>
            <a:endCxn id="69" idx="2"/>
          </p:cNvCxnSpPr>
          <p:nvPr/>
        </p:nvCxnSpPr>
        <p:spPr>
          <a:xfrm>
            <a:off x="7760455" y="2918913"/>
            <a:ext cx="385749" cy="56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6388855" y="3480039"/>
            <a:ext cx="137160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This policy will result in sub-par research and development.</a:t>
            </a:r>
            <a:endParaRPr lang="en-US" sz="1000" dirty="0"/>
          </a:p>
        </p:txBody>
      </p:sp>
      <p:cxnSp>
        <p:nvCxnSpPr>
          <p:cNvPr id="81" name="Straight Arrow Connector 80"/>
          <p:cNvCxnSpPr>
            <a:stCxn id="67" idx="6"/>
            <a:endCxn id="79" idx="1"/>
          </p:cNvCxnSpPr>
          <p:nvPr/>
        </p:nvCxnSpPr>
        <p:spPr>
          <a:xfrm>
            <a:off x="6031676" y="3404705"/>
            <a:ext cx="357179" cy="532534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9" idx="3"/>
            <a:endCxn id="69" idx="3"/>
          </p:cNvCxnSpPr>
          <p:nvPr/>
        </p:nvCxnSpPr>
        <p:spPr>
          <a:xfrm flipV="1">
            <a:off x="7760455" y="3242258"/>
            <a:ext cx="519660" cy="694981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066800" y="740569"/>
            <a:ext cx="182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Proponents</a:t>
            </a:r>
            <a:endParaRPr lang="en-US" i="1" u="sng" dirty="0"/>
          </a:p>
        </p:txBody>
      </p:sp>
      <p:sp>
        <p:nvSpPr>
          <p:cNvPr id="88" name="TextBox 87"/>
          <p:cNvSpPr txBox="1"/>
          <p:nvPr/>
        </p:nvSpPr>
        <p:spPr>
          <a:xfrm>
            <a:off x="6096000" y="740569"/>
            <a:ext cx="182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Opponents</a:t>
            </a: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272930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4292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Pub.L</a:t>
            </a:r>
            <a:r>
              <a:rPr lang="en-US" sz="2400" b="1" dirty="0" smtClean="0"/>
              <a:t>. 97-219 Small Business Innovation Act of 1982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0" y="4191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Policy and Political Implications Flow (Cont’d)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4660076" y="1181673"/>
            <a:ext cx="4400528" cy="2845158"/>
            <a:chOff x="4660076" y="904378"/>
            <a:chExt cx="4400528" cy="2845158"/>
          </a:xfrm>
        </p:grpSpPr>
        <p:sp>
          <p:nvSpPr>
            <p:cNvPr id="4" name="Oval 3"/>
            <p:cNvSpPr/>
            <p:nvPr/>
          </p:nvSpPr>
          <p:spPr>
            <a:xfrm>
              <a:off x="4660076" y="1868818"/>
              <a:ext cx="13716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Talented researchers with innovative ideas are being denied opportunities.</a:t>
              </a:r>
              <a:endParaRPr lang="en-US" sz="1000" dirty="0"/>
            </a:p>
          </p:txBody>
        </p:sp>
        <p:sp>
          <p:nvSpPr>
            <p:cNvPr id="5" name="Oval 4"/>
            <p:cNvSpPr>
              <a:spLocks/>
            </p:cNvSpPr>
            <p:nvPr/>
          </p:nvSpPr>
          <p:spPr>
            <a:xfrm>
              <a:off x="8146204" y="904378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Erode </a:t>
              </a:r>
              <a:r>
                <a:rPr lang="en-US" sz="1000" dirty="0" smtClean="0"/>
                <a:t>what makes America superior.</a:t>
              </a:r>
              <a:endParaRPr lang="en-US" sz="10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388855" y="1868818"/>
              <a:ext cx="1371600" cy="9144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Researchers at larger institutions are being punished simply because of where they work.</a:t>
              </a:r>
              <a:endParaRPr lang="en-US" sz="1000" dirty="0"/>
            </a:p>
          </p:txBody>
        </p:sp>
        <p:cxnSp>
          <p:nvCxnSpPr>
            <p:cNvPr id="7" name="Straight Arrow Connector 6"/>
            <p:cNvCxnSpPr>
              <a:stCxn id="4" idx="6"/>
              <a:endCxn id="6" idx="1"/>
            </p:cNvCxnSpPr>
            <p:nvPr/>
          </p:nvCxnSpPr>
          <p:spPr>
            <a:xfrm>
              <a:off x="6031676" y="2326018"/>
              <a:ext cx="35717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6" idx="3"/>
              <a:endCxn id="5" idx="3"/>
            </p:cNvCxnSpPr>
            <p:nvPr/>
          </p:nvCxnSpPr>
          <p:spPr>
            <a:xfrm flipV="1">
              <a:off x="7760455" y="1684867"/>
              <a:ext cx="519660" cy="64115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3"/>
              <a:endCxn id="11" idx="2"/>
            </p:cNvCxnSpPr>
            <p:nvPr/>
          </p:nvCxnSpPr>
          <p:spPr>
            <a:xfrm flipV="1">
              <a:off x="7760455" y="2326017"/>
              <a:ext cx="385749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>
              <a:spLocks/>
            </p:cNvSpPr>
            <p:nvPr/>
          </p:nvSpPr>
          <p:spPr>
            <a:xfrm>
              <a:off x="8146204" y="1868817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Reduce  </a:t>
              </a:r>
              <a:r>
                <a:rPr lang="en-US" sz="1000" dirty="0" smtClean="0"/>
                <a:t>innovation.</a:t>
              </a:r>
              <a:endParaRPr lang="en-US" sz="1000" dirty="0"/>
            </a:p>
          </p:txBody>
        </p:sp>
        <p:sp>
          <p:nvSpPr>
            <p:cNvPr id="12" name="Oval 11"/>
            <p:cNvSpPr>
              <a:spLocks/>
            </p:cNvSpPr>
            <p:nvPr/>
          </p:nvSpPr>
          <p:spPr>
            <a:xfrm>
              <a:off x="8146204" y="2835136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Loss of global dominance.</a:t>
              </a:r>
              <a:endParaRPr lang="en-US" sz="1000" dirty="0"/>
            </a:p>
          </p:txBody>
        </p:sp>
        <p:cxnSp>
          <p:nvCxnSpPr>
            <p:cNvPr id="18" name="Straight Arrow Connector 17"/>
            <p:cNvCxnSpPr>
              <a:stCxn id="6" idx="3"/>
              <a:endCxn id="12" idx="1"/>
            </p:cNvCxnSpPr>
            <p:nvPr/>
          </p:nvCxnSpPr>
          <p:spPr>
            <a:xfrm>
              <a:off x="7760455" y="2326018"/>
              <a:ext cx="519660" cy="64302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95220" y="1184327"/>
            <a:ext cx="4400528" cy="2839850"/>
            <a:chOff x="4660076" y="2763209"/>
            <a:chExt cx="4400528" cy="2839850"/>
          </a:xfrm>
        </p:grpSpPr>
        <p:sp>
          <p:nvSpPr>
            <p:cNvPr id="23" name="Oval 22"/>
            <p:cNvSpPr/>
            <p:nvPr/>
          </p:nvSpPr>
          <p:spPr>
            <a:xfrm>
              <a:off x="4660076" y="3724214"/>
              <a:ext cx="1371600" cy="914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Small businesses are more efficient innovators.</a:t>
              </a:r>
              <a:endParaRPr lang="en-US" sz="1000" dirty="0"/>
            </a:p>
          </p:txBody>
        </p:sp>
        <p:sp>
          <p:nvSpPr>
            <p:cNvPr id="24" name="Oval 23"/>
            <p:cNvSpPr>
              <a:spLocks/>
            </p:cNvSpPr>
            <p:nvPr/>
          </p:nvSpPr>
          <p:spPr>
            <a:xfrm>
              <a:off x="8146204" y="3724214"/>
              <a:ext cx="914400" cy="914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Maintain global dominance</a:t>
              </a:r>
              <a:endParaRPr lang="en-US" sz="1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388855" y="3724214"/>
              <a:ext cx="1371600" cy="9144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Small businesses will create significant technological innovations if given a fair chance.</a:t>
              </a:r>
              <a:endParaRPr lang="en-US" sz="1000" dirty="0"/>
            </a:p>
          </p:txBody>
        </p:sp>
        <p:cxnSp>
          <p:nvCxnSpPr>
            <p:cNvPr id="26" name="Straight Arrow Connector 25"/>
            <p:cNvCxnSpPr>
              <a:stCxn id="23" idx="6"/>
              <a:endCxn id="25" idx="1"/>
            </p:cNvCxnSpPr>
            <p:nvPr/>
          </p:nvCxnSpPr>
          <p:spPr>
            <a:xfrm>
              <a:off x="6031676" y="4181414"/>
              <a:ext cx="35717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5" idx="3"/>
              <a:endCxn id="24" idx="2"/>
            </p:cNvCxnSpPr>
            <p:nvPr/>
          </p:nvCxnSpPr>
          <p:spPr>
            <a:xfrm>
              <a:off x="7760455" y="4181414"/>
              <a:ext cx="38574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>
              <a:spLocks/>
            </p:cNvSpPr>
            <p:nvPr/>
          </p:nvSpPr>
          <p:spPr>
            <a:xfrm>
              <a:off x="8146204" y="2763209"/>
              <a:ext cx="914400" cy="914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Maintain our way of life</a:t>
              </a:r>
              <a:endParaRPr lang="en-US" sz="1000" dirty="0"/>
            </a:p>
          </p:txBody>
        </p:sp>
        <p:sp>
          <p:nvSpPr>
            <p:cNvPr id="29" name="Oval 28"/>
            <p:cNvSpPr>
              <a:spLocks/>
            </p:cNvSpPr>
            <p:nvPr/>
          </p:nvSpPr>
          <p:spPr>
            <a:xfrm>
              <a:off x="8146204" y="4688659"/>
              <a:ext cx="914400" cy="914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Generate economic prosperity</a:t>
              </a:r>
              <a:endParaRPr lang="en-US" sz="1000" dirty="0"/>
            </a:p>
          </p:txBody>
        </p:sp>
        <p:cxnSp>
          <p:nvCxnSpPr>
            <p:cNvPr id="30" name="Straight Arrow Connector 29"/>
            <p:cNvCxnSpPr>
              <a:stCxn id="25" idx="3"/>
              <a:endCxn id="28" idx="3"/>
            </p:cNvCxnSpPr>
            <p:nvPr/>
          </p:nvCxnSpPr>
          <p:spPr>
            <a:xfrm flipV="1">
              <a:off x="7760455" y="3543698"/>
              <a:ext cx="519660" cy="63771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5" idx="3"/>
              <a:endCxn id="29" idx="1"/>
            </p:cNvCxnSpPr>
            <p:nvPr/>
          </p:nvCxnSpPr>
          <p:spPr>
            <a:xfrm>
              <a:off x="7760455" y="4181414"/>
              <a:ext cx="519660" cy="6411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/>
          <p:nvPr/>
        </p:nvCxnSpPr>
        <p:spPr>
          <a:xfrm>
            <a:off x="4572000" y="786831"/>
            <a:ext cx="0" cy="45720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66800" y="740569"/>
            <a:ext cx="182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Proponents</a:t>
            </a:r>
            <a:endParaRPr lang="en-US" i="1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6096000" y="740569"/>
            <a:ext cx="182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Opponents</a:t>
            </a: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323807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606</Words>
  <Application>Microsoft Office PowerPoint</Application>
  <PresentationFormat>On-screen Show (16:10)</PresentationFormat>
  <Paragraphs>91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S. Townes</dc:creator>
  <cp:lastModifiedBy>MTownes</cp:lastModifiedBy>
  <cp:revision>52</cp:revision>
  <dcterms:created xsi:type="dcterms:W3CDTF">2019-02-27T20:29:09Z</dcterms:created>
  <dcterms:modified xsi:type="dcterms:W3CDTF">2019-02-28T21:49:51Z</dcterms:modified>
</cp:coreProperties>
</file>