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60" r:id="rId11"/>
    <p:sldId id="280" r:id="rId12"/>
    <p:sldId id="281" r:id="rId13"/>
    <p:sldId id="282" r:id="rId14"/>
    <p:sldId id="283" r:id="rId15"/>
    <p:sldId id="284" r:id="rId16"/>
    <p:sldId id="285" r:id="rId17"/>
    <p:sldId id="257" r:id="rId18"/>
    <p:sldId id="258" r:id="rId19"/>
    <p:sldId id="259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E8097-2051-4B05-8E53-D196AF9F99C7}" v="16" dt="2019-03-28T16:28:15.928"/>
    <p1510:client id="{5ED92CEB-1960-41B4-815B-752B9900AB76}" v="1" dt="2019-03-28T19:33:11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Gislsinan" userId="32f47de1724c8ca4" providerId="LiveId" clId="{5ED92CEB-1960-41B4-815B-752B9900AB76}"/>
    <pc:docChg chg="custSel addSld delSld modSld">
      <pc:chgData name="James Gislsinan" userId="32f47de1724c8ca4" providerId="LiveId" clId="{5ED92CEB-1960-41B4-815B-752B9900AB76}" dt="2019-03-28T19:33:19.491" v="396" actId="2696"/>
      <pc:docMkLst>
        <pc:docMk/>
      </pc:docMkLst>
      <pc:sldChg chg="modSp">
        <pc:chgData name="James Gislsinan" userId="32f47de1724c8ca4" providerId="LiveId" clId="{5ED92CEB-1960-41B4-815B-752B9900AB76}" dt="2019-03-28T18:58:29.370" v="394" actId="20577"/>
        <pc:sldMkLst>
          <pc:docMk/>
          <pc:sldMk cId="0" sldId="257"/>
        </pc:sldMkLst>
        <pc:spChg chg="mod">
          <ac:chgData name="James Gislsinan" userId="32f47de1724c8ca4" providerId="LiveId" clId="{5ED92CEB-1960-41B4-815B-752B9900AB76}" dt="2019-03-28T18:58:29.370" v="39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James Gislsinan" userId="32f47de1724c8ca4" providerId="LiveId" clId="{5ED92CEB-1960-41B4-815B-752B9900AB76}" dt="2019-03-28T18:55:29.082" v="233" actId="20577"/>
        <pc:sldMkLst>
          <pc:docMk/>
          <pc:sldMk cId="4222302341" sldId="278"/>
        </pc:sldMkLst>
        <pc:spChg chg="mod">
          <ac:chgData name="James Gislsinan" userId="32f47de1724c8ca4" providerId="LiveId" clId="{5ED92CEB-1960-41B4-815B-752B9900AB76}" dt="2019-03-28T18:55:29.082" v="233" actId="20577"/>
          <ac:spMkLst>
            <pc:docMk/>
            <pc:sldMk cId="4222302341" sldId="278"/>
            <ac:spMk id="3" creationId="{06A764F2-AB48-40D0-AB39-2C72514496C1}"/>
          </ac:spMkLst>
        </pc:spChg>
      </pc:sldChg>
      <pc:sldChg chg="add del">
        <pc:chgData name="James Gislsinan" userId="32f47de1724c8ca4" providerId="LiveId" clId="{5ED92CEB-1960-41B4-815B-752B9900AB76}" dt="2019-03-28T19:33:19.491" v="396" actId="2696"/>
        <pc:sldMkLst>
          <pc:docMk/>
          <pc:sldMk cId="1557861890" sldId="279"/>
        </pc:sldMkLst>
      </pc:sldChg>
    </pc:docChg>
  </pc:docChgLst>
  <pc:docChgLst>
    <pc:chgData name="James Gislsinan" userId="32f47de1724c8ca4" providerId="LiveId" clId="{CC4E8097-2051-4B05-8E53-D196AF9F99C7}"/>
    <pc:docChg chg="undo custSel addSld modSld">
      <pc:chgData name="James Gislsinan" userId="32f47de1724c8ca4" providerId="LiveId" clId="{CC4E8097-2051-4B05-8E53-D196AF9F99C7}" dt="2019-03-28T16:31:01.158" v="2568" actId="5793"/>
      <pc:docMkLst>
        <pc:docMk/>
      </pc:docMkLst>
      <pc:sldChg chg="modSp">
        <pc:chgData name="James Gislsinan" userId="32f47de1724c8ca4" providerId="LiveId" clId="{CC4E8097-2051-4B05-8E53-D196AF9F99C7}" dt="2019-03-28T15:24:25.838" v="37" actId="6549"/>
        <pc:sldMkLst>
          <pc:docMk/>
          <pc:sldMk cId="3839927599" sldId="256"/>
        </pc:sldMkLst>
        <pc:spChg chg="mod">
          <ac:chgData name="James Gislsinan" userId="32f47de1724c8ca4" providerId="LiveId" clId="{CC4E8097-2051-4B05-8E53-D196AF9F99C7}" dt="2019-03-28T15:24:25.838" v="37" actId="6549"/>
          <ac:spMkLst>
            <pc:docMk/>
            <pc:sldMk cId="3839927599" sldId="256"/>
            <ac:spMk id="2" creationId="{00000000-0000-0000-0000-000000000000}"/>
          </ac:spMkLst>
        </pc:spChg>
      </pc:sldChg>
      <pc:sldChg chg="modSp add modAnim">
        <pc:chgData name="James Gislsinan" userId="32f47de1724c8ca4" providerId="LiveId" clId="{CC4E8097-2051-4B05-8E53-D196AF9F99C7}" dt="2019-03-28T16:01:30.468" v="1139"/>
        <pc:sldMkLst>
          <pc:docMk/>
          <pc:sldMk cId="766551871" sldId="272"/>
        </pc:sldMkLst>
        <pc:spChg chg="mod">
          <ac:chgData name="James Gislsinan" userId="32f47de1724c8ca4" providerId="LiveId" clId="{CC4E8097-2051-4B05-8E53-D196AF9F99C7}" dt="2019-03-28T15:25:18.243" v="64" actId="20577"/>
          <ac:spMkLst>
            <pc:docMk/>
            <pc:sldMk cId="766551871" sldId="272"/>
            <ac:spMk id="2" creationId="{73BB614A-8D0C-45E0-8877-D3786B24DD11}"/>
          </ac:spMkLst>
        </pc:spChg>
        <pc:spChg chg="mod">
          <ac:chgData name="James Gislsinan" userId="32f47de1724c8ca4" providerId="LiveId" clId="{CC4E8097-2051-4B05-8E53-D196AF9F99C7}" dt="2019-03-28T15:56:03.139" v="1132" actId="20577"/>
          <ac:spMkLst>
            <pc:docMk/>
            <pc:sldMk cId="766551871" sldId="272"/>
            <ac:spMk id="3" creationId="{48F9E0D0-761F-4FE3-BD15-9D0451D757E8}"/>
          </ac:spMkLst>
        </pc:spChg>
      </pc:sldChg>
      <pc:sldChg chg="modSp add modNotesTx">
        <pc:chgData name="James Gislsinan" userId="32f47de1724c8ca4" providerId="LiveId" clId="{CC4E8097-2051-4B05-8E53-D196AF9F99C7}" dt="2019-03-28T15:51:12.040" v="995" actId="20577"/>
        <pc:sldMkLst>
          <pc:docMk/>
          <pc:sldMk cId="2984029020" sldId="273"/>
        </pc:sldMkLst>
        <pc:spChg chg="mod">
          <ac:chgData name="James Gislsinan" userId="32f47de1724c8ca4" providerId="LiveId" clId="{CC4E8097-2051-4B05-8E53-D196AF9F99C7}" dt="2019-03-28T15:40:36.965" v="598" actId="20577"/>
          <ac:spMkLst>
            <pc:docMk/>
            <pc:sldMk cId="2984029020" sldId="273"/>
            <ac:spMk id="2" creationId="{11184631-24ED-4C6B-A0E4-327DD1D42C91}"/>
          </ac:spMkLst>
        </pc:spChg>
        <pc:spChg chg="mod">
          <ac:chgData name="James Gislsinan" userId="32f47de1724c8ca4" providerId="LiveId" clId="{CC4E8097-2051-4B05-8E53-D196AF9F99C7}" dt="2019-03-28T15:51:12.040" v="995" actId="20577"/>
          <ac:spMkLst>
            <pc:docMk/>
            <pc:sldMk cId="2984029020" sldId="273"/>
            <ac:spMk id="3" creationId="{904D500C-1984-42F4-8E22-0E2C5097DAB6}"/>
          </ac:spMkLst>
        </pc:spChg>
      </pc:sldChg>
      <pc:sldChg chg="modSp add">
        <pc:chgData name="James Gislsinan" userId="32f47de1724c8ca4" providerId="LiveId" clId="{CC4E8097-2051-4B05-8E53-D196AF9F99C7}" dt="2019-03-28T15:54:18.752" v="1130" actId="6549"/>
        <pc:sldMkLst>
          <pc:docMk/>
          <pc:sldMk cId="1560282505" sldId="274"/>
        </pc:sldMkLst>
        <pc:spChg chg="mod">
          <ac:chgData name="James Gislsinan" userId="32f47de1724c8ca4" providerId="LiveId" clId="{CC4E8097-2051-4B05-8E53-D196AF9F99C7}" dt="2019-03-28T15:54:18.752" v="1130" actId="6549"/>
          <ac:spMkLst>
            <pc:docMk/>
            <pc:sldMk cId="1560282505" sldId="274"/>
            <ac:spMk id="3" creationId="{567646C4-FF43-43C2-A6E3-06863C816131}"/>
          </ac:spMkLst>
        </pc:spChg>
      </pc:sldChg>
      <pc:sldChg chg="modSp add modAnim">
        <pc:chgData name="James Gislsinan" userId="32f47de1724c8ca4" providerId="LiveId" clId="{CC4E8097-2051-4B05-8E53-D196AF9F99C7}" dt="2019-03-28T16:18:48.267" v="1949"/>
        <pc:sldMkLst>
          <pc:docMk/>
          <pc:sldMk cId="838470056" sldId="275"/>
        </pc:sldMkLst>
        <pc:spChg chg="mod">
          <ac:chgData name="James Gislsinan" userId="32f47de1724c8ca4" providerId="LiveId" clId="{CC4E8097-2051-4B05-8E53-D196AF9F99C7}" dt="2019-03-28T16:05:05.095" v="1174" actId="20577"/>
          <ac:spMkLst>
            <pc:docMk/>
            <pc:sldMk cId="838470056" sldId="275"/>
            <ac:spMk id="2" creationId="{B5625099-2031-419B-B7E4-0A43A278C06D}"/>
          </ac:spMkLst>
        </pc:spChg>
        <pc:spChg chg="mod">
          <ac:chgData name="James Gislsinan" userId="32f47de1724c8ca4" providerId="LiveId" clId="{CC4E8097-2051-4B05-8E53-D196AF9F99C7}" dt="2019-03-28T16:10:58.355" v="1400" actId="5793"/>
          <ac:spMkLst>
            <pc:docMk/>
            <pc:sldMk cId="838470056" sldId="275"/>
            <ac:spMk id="3" creationId="{834BCC6E-AFDB-4F57-960D-3053BF65E456}"/>
          </ac:spMkLst>
        </pc:spChg>
      </pc:sldChg>
      <pc:sldChg chg="modSp add modAnim">
        <pc:chgData name="James Gislsinan" userId="32f47de1724c8ca4" providerId="LiveId" clId="{CC4E8097-2051-4B05-8E53-D196AF9F99C7}" dt="2019-03-28T16:19:44.070" v="1950"/>
        <pc:sldMkLst>
          <pc:docMk/>
          <pc:sldMk cId="1597109579" sldId="276"/>
        </pc:sldMkLst>
        <pc:spChg chg="mod">
          <ac:chgData name="James Gislsinan" userId="32f47de1724c8ca4" providerId="LiveId" clId="{CC4E8097-2051-4B05-8E53-D196AF9F99C7}" dt="2019-03-28T16:11:23.321" v="1412" actId="20577"/>
          <ac:spMkLst>
            <pc:docMk/>
            <pc:sldMk cId="1597109579" sldId="276"/>
            <ac:spMk id="2" creationId="{BBFFA3AD-EFA8-4F15-8848-3307B091E8AB}"/>
          </ac:spMkLst>
        </pc:spChg>
        <pc:spChg chg="mod">
          <ac:chgData name="James Gislsinan" userId="32f47de1724c8ca4" providerId="LiveId" clId="{CC4E8097-2051-4B05-8E53-D196AF9F99C7}" dt="2019-03-28T16:18:11.767" v="1948" actId="20577"/>
          <ac:spMkLst>
            <pc:docMk/>
            <pc:sldMk cId="1597109579" sldId="276"/>
            <ac:spMk id="3" creationId="{B967728A-1578-4323-B1E8-8F001FD2BDEC}"/>
          </ac:spMkLst>
        </pc:spChg>
      </pc:sldChg>
      <pc:sldChg chg="modSp add">
        <pc:chgData name="James Gislsinan" userId="32f47de1724c8ca4" providerId="LiveId" clId="{CC4E8097-2051-4B05-8E53-D196AF9F99C7}" dt="2019-03-28T16:28:07.020" v="2264" actId="6549"/>
        <pc:sldMkLst>
          <pc:docMk/>
          <pc:sldMk cId="810430726" sldId="277"/>
        </pc:sldMkLst>
        <pc:spChg chg="mod">
          <ac:chgData name="James Gislsinan" userId="32f47de1724c8ca4" providerId="LiveId" clId="{CC4E8097-2051-4B05-8E53-D196AF9F99C7}" dt="2019-03-28T16:23:52.390" v="1956" actId="20577"/>
          <ac:spMkLst>
            <pc:docMk/>
            <pc:sldMk cId="810430726" sldId="277"/>
            <ac:spMk id="2" creationId="{A6F827FA-B62E-4ED8-B671-E7E22BB6EF41}"/>
          </ac:spMkLst>
        </pc:spChg>
        <pc:spChg chg="mod">
          <ac:chgData name="James Gislsinan" userId="32f47de1724c8ca4" providerId="LiveId" clId="{CC4E8097-2051-4B05-8E53-D196AF9F99C7}" dt="2019-03-28T16:28:07.020" v="2264" actId="6549"/>
          <ac:spMkLst>
            <pc:docMk/>
            <pc:sldMk cId="810430726" sldId="277"/>
            <ac:spMk id="3" creationId="{F610414B-4FC4-4BD9-83A2-D283CD7C6CBD}"/>
          </ac:spMkLst>
        </pc:spChg>
      </pc:sldChg>
      <pc:sldChg chg="modSp add">
        <pc:chgData name="James Gislsinan" userId="32f47de1724c8ca4" providerId="LiveId" clId="{CC4E8097-2051-4B05-8E53-D196AF9F99C7}" dt="2019-03-28T16:31:01.158" v="2568" actId="5793"/>
        <pc:sldMkLst>
          <pc:docMk/>
          <pc:sldMk cId="4222302341" sldId="278"/>
        </pc:sldMkLst>
        <pc:spChg chg="mod">
          <ac:chgData name="James Gislsinan" userId="32f47de1724c8ca4" providerId="LiveId" clId="{CC4E8097-2051-4B05-8E53-D196AF9F99C7}" dt="2019-03-28T16:28:30.144" v="2288" actId="20577"/>
          <ac:spMkLst>
            <pc:docMk/>
            <pc:sldMk cId="4222302341" sldId="278"/>
            <ac:spMk id="2" creationId="{C17FA2C0-0D4B-4265-95D0-3673215B8BD2}"/>
          </ac:spMkLst>
        </pc:spChg>
        <pc:spChg chg="mod">
          <ac:chgData name="James Gislsinan" userId="32f47de1724c8ca4" providerId="LiveId" clId="{CC4E8097-2051-4B05-8E53-D196AF9F99C7}" dt="2019-03-28T16:31:01.158" v="2568" actId="5793"/>
          <ac:spMkLst>
            <pc:docMk/>
            <pc:sldMk cId="4222302341" sldId="278"/>
            <ac:spMk id="3" creationId="{06A764F2-AB48-40D0-AB39-2C72514496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8A297F-E383-4CFC-A9A6-9DC8CD7AE8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83F9DF-1564-4D15-8F7B-3E7EC38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1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104BC98-4FA0-4426-B43B-AB614084DB4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E2D9A9-FCBD-43B5-9523-E4C47117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D9A9-FCBD-43B5-9523-E4C471172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2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3868-CBD1-40B1-9D8D-7E68BC8F225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5F5B-5BE9-418B-9B9B-38BD44ED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washingtonpost.com/top-secret-america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administrative state in the era of privatization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Eyeball Culture</a:t>
            </a:r>
            <a:endParaRPr lang="en-US" sz="4000" dirty="0"/>
          </a:p>
        </p:txBody>
      </p:sp>
      <p:pic>
        <p:nvPicPr>
          <p:cNvPr id="32771" name="Picture 3" descr="We_never_slee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6750" y="2617788"/>
            <a:ext cx="2730500" cy="24892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" r="555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Everybody is now a Pinkerton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an “Eyeball” Culture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 shifts from coordinating facts to synchronizing attention and emotion across a watching public </a:t>
            </a:r>
            <a:r>
              <a:rPr lang="en-US" sz="1800" dirty="0"/>
              <a:t>(William Davies, </a:t>
            </a:r>
            <a:r>
              <a:rPr lang="en-US" sz="1800" i="1" dirty="0"/>
              <a:t>Nervous States: Democracy and the Decline of Reason)</a:t>
            </a:r>
            <a:r>
              <a:rPr lang="en-US" i="1" dirty="0"/>
              <a:t> </a:t>
            </a:r>
          </a:p>
          <a:p>
            <a:r>
              <a:rPr lang="en-US" dirty="0"/>
              <a:t>“If it bleeds, it leads” has moved over the course of a century from tabloid press, to T.V. newsroom, to a social media ecosystem where the present moment can be instantly captured and disseminated       </a:t>
            </a:r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Eyeball Culture Discourages System 2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Reactive rather than reflective thinking dominates in a media saturated environment.</a:t>
            </a:r>
          </a:p>
          <a:p>
            <a:r>
              <a:rPr lang="en-US" dirty="0"/>
              <a:t>The media term “streaming” captures the exposure to stimuli inducing emotions without pause for thought and reflection.    </a:t>
            </a:r>
          </a:p>
          <a:p>
            <a:r>
              <a:rPr lang="en-US" dirty="0"/>
              <a:t>In such an environment, the phrase “alternative facts” no longer seems an oxymoron. </a:t>
            </a:r>
          </a:p>
          <a:p>
            <a:r>
              <a:rPr lang="en-US" dirty="0"/>
              <a:t>And experts appealing to System 2 logic are derided as elite and out of touch </a:t>
            </a:r>
          </a:p>
        </p:txBody>
      </p:sp>
    </p:spTree>
    <p:extLst>
      <p:ext uri="{BB962C8B-B14F-4D97-AF65-F5344CB8AC3E}">
        <p14:creationId xmlns:p14="http://schemas.microsoft.com/office/powerpoint/2010/main" val="24608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 of the Eyeball Culture for Intelligence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useful to distinguish among the terms data, information, knowledge, and wisdom</a:t>
            </a:r>
          </a:p>
          <a:p>
            <a:pPr lvl="1"/>
            <a:r>
              <a:rPr lang="en-US" dirty="0"/>
              <a:t>Data are simply bits of observed phenomenon in no particular order e.g. a list of random names</a:t>
            </a:r>
          </a:p>
          <a:p>
            <a:pPr lvl="1"/>
            <a:r>
              <a:rPr lang="en-US" dirty="0"/>
              <a:t>Information refers to data ordered in a useful way e.g. names arranged alphabetically with phone numbers</a:t>
            </a:r>
          </a:p>
          <a:p>
            <a:pPr lvl="1"/>
            <a:r>
              <a:rPr lang="en-US" dirty="0"/>
              <a:t>Knowledge is information systematically reflected on and arranged to produce understanding e.g. names and titles on an organizational flow chart to understand an organization’s structure</a:t>
            </a:r>
          </a:p>
          <a:p>
            <a:pPr lvl="1"/>
            <a:r>
              <a:rPr lang="en-US" dirty="0"/>
              <a:t>Wisdom is knowledge informed by ethics and experience for advancing the common good    </a:t>
            </a:r>
          </a:p>
        </p:txBody>
      </p:sp>
    </p:spTree>
    <p:extLst>
      <p:ext uri="{BB962C8B-B14F-4D97-AF65-F5344CB8AC3E}">
        <p14:creationId xmlns:p14="http://schemas.microsoft.com/office/powerpoint/2010/main" val="19955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media ecosystem of our eyeball culture is a tsunami of data and information</a:t>
            </a:r>
          </a:p>
          <a:p>
            <a:r>
              <a:rPr lang="en-US" dirty="0"/>
              <a:t>Thus the need for a professional class of data bundlers, who collect, create, and maintain data profiles of people, places and things – creating knowledge</a:t>
            </a:r>
          </a:p>
          <a:p>
            <a:r>
              <a:rPr lang="en-US" dirty="0"/>
              <a:t>Intelligence then is commodified i.e. sold in the market place for profit   </a:t>
            </a:r>
          </a:p>
        </p:txBody>
      </p:sp>
    </p:spTree>
    <p:extLst>
      <p:ext uri="{BB962C8B-B14F-4D97-AF65-F5344CB8AC3E}">
        <p14:creationId xmlns:p14="http://schemas.microsoft.com/office/powerpoint/2010/main" val="33107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Raises a number of interesting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knowledge be public or private ?</a:t>
            </a:r>
          </a:p>
          <a:p>
            <a:pPr lvl="1"/>
            <a:r>
              <a:rPr lang="en-US" dirty="0" smtClean="0"/>
              <a:t>If it’s a commodity then not everybody is entitled to it</a:t>
            </a:r>
          </a:p>
          <a:p>
            <a:pPr lvl="1"/>
            <a:r>
              <a:rPr lang="en-US" dirty="0" smtClean="0"/>
              <a:t>Interesting dilemma for Universities as they encourage </a:t>
            </a:r>
            <a:r>
              <a:rPr lang="en-US" dirty="0" smtClean="0"/>
              <a:t>research findings </a:t>
            </a:r>
            <a:r>
              <a:rPr lang="en-US" dirty="0" smtClean="0"/>
              <a:t>to be patented</a:t>
            </a:r>
          </a:p>
          <a:p>
            <a:r>
              <a:rPr lang="en-US" dirty="0" smtClean="0"/>
              <a:t>If knowledge is like a market place then speed, intuition, and daring is more important than reflection,  accuracy, and careful assessment</a:t>
            </a:r>
          </a:p>
          <a:p>
            <a:r>
              <a:rPr lang="en-US" dirty="0" smtClean="0"/>
              <a:t>Intelligence replaces knowledge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place thinking challenges the </a:t>
            </a:r>
            <a:r>
              <a:rPr lang="en-US" dirty="0"/>
              <a:t>clear distinction between public and private goods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line between public goods and private goods is becoming blurry</a:t>
            </a:r>
          </a:p>
          <a:p>
            <a:r>
              <a:rPr lang="en-US" dirty="0"/>
              <a:t>The coastal waters are public goods, but the Coast Guard had to rely on BP for the technology and much of their expertise to clean it up</a:t>
            </a:r>
          </a:p>
          <a:p>
            <a:r>
              <a:rPr lang="en-US" dirty="0"/>
              <a:t>The safety of the flying public is a public good but rules governing it are made and sometimes policed by private sector stake holders</a:t>
            </a:r>
          </a:p>
          <a:p>
            <a:pPr lvl="1"/>
            <a:r>
              <a:rPr lang="en-US" dirty="0"/>
              <a:t>Boeing</a:t>
            </a:r>
          </a:p>
          <a:p>
            <a:r>
              <a:rPr lang="en-US" dirty="0"/>
              <a:t>The wars in Iraq and Afghanistan could not be fought without private contractors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of Privatization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Government performs two different activities when meeting a social need:</a:t>
            </a:r>
          </a:p>
          <a:p>
            <a:pPr lvl="1"/>
            <a:r>
              <a:rPr lang="en-US"/>
              <a:t>Makes a decision to provide a service</a:t>
            </a:r>
          </a:p>
          <a:p>
            <a:pPr lvl="1"/>
            <a:r>
              <a:rPr lang="en-US"/>
              <a:t>Engages in administrative action to produce the service</a:t>
            </a:r>
          </a:p>
          <a:p>
            <a:r>
              <a:rPr lang="en-US"/>
              <a:t>One or both of these functions can be privatized (Kolderie, PAR, 46, No.4 July/August, 1986, 285-91)  </a:t>
            </a:r>
          </a:p>
          <a:p>
            <a:pPr lvl="4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463550"/>
            <a:ext cx="2146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b="1">
                <a:cs typeface="Times New Roman" pitchFamily="18" charset="0"/>
              </a:rPr>
              <a:t>I. Definition of privatization</a:t>
            </a:r>
            <a:endParaRPr lang="en-US" sz="1100"/>
          </a:p>
          <a:p>
            <a:pPr eaLnBrk="0" hangingPunct="0"/>
            <a:endParaRPr lang="en-US"/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1981200" y="990600"/>
          <a:ext cx="5621338" cy="5394960"/>
        </p:xfrm>
        <a:graphic>
          <a:graphicData uri="http://schemas.openxmlformats.org/drawingml/2006/table">
            <a:tbl>
              <a:tblPr/>
              <a:tblGrid>
                <a:gridCol w="1620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 of  Decision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Decision to Provide A Service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Decision to Produce A Service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Implications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Purely Public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Congress passes legislation to audit financial transactions for suspicious activity  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Provides resources to the Treasury Dept. to hire agents to police financial transactions 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Activity governed by constitutional safeguards/ emphasis is on reactive enforcement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Purely Private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Bank of America institutes controls to guard against fraud/or fund embezzlement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audit staff enlarged to implement controls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Problems handled internally/recover either through tort law or </a:t>
                      </a: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threat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criminal action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Provision is Public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Production is Private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Congress passes legislation to audit financial transactions for suspicious activity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Companies required to implement controls and submit reports (SARS) to government agency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Constitutional safeguards and privacy rights truncated.  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Provision is Private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Production is Public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Private company wants proprietary information about a foreign competitor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Federal government procures information and supplies the private company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Access to government information based on clout or ability to pay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0" y="639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BB614A-8D0C-45E0-8877-D3786B24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happening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F9E0D0-761F-4FE3-BD15-9D0451D7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Name three things that happened last week – that have been discussed and/or anticipated during our seminar –</a:t>
            </a:r>
          </a:p>
          <a:p>
            <a:pPr lvl="1"/>
            <a:r>
              <a:rPr lang="en-US" dirty="0" err="1"/>
              <a:t>Kisor</a:t>
            </a:r>
            <a:r>
              <a:rPr lang="en-US" dirty="0"/>
              <a:t> v </a:t>
            </a:r>
            <a:r>
              <a:rPr lang="en-US" dirty="0" err="1"/>
              <a:t>Wilkie</a:t>
            </a:r>
            <a:r>
              <a:rPr lang="en-US" dirty="0"/>
              <a:t>/ a test of the Auer deference</a:t>
            </a:r>
          </a:p>
          <a:p>
            <a:pPr lvl="2"/>
            <a:r>
              <a:rPr lang="en-US" dirty="0"/>
              <a:t>Chevron v National Resource Defense Council gives judicial deference to agencies to interpret ambiguous statutes passed by Congress</a:t>
            </a:r>
          </a:p>
          <a:p>
            <a:pPr lvl="2"/>
            <a:r>
              <a:rPr lang="en-US" dirty="0"/>
              <a:t>Auer gives judicial deference to agencies to interpret their own ambiguous rules</a:t>
            </a:r>
          </a:p>
          <a:p>
            <a:pPr lvl="2"/>
            <a:r>
              <a:rPr lang="en-US" dirty="0"/>
              <a:t>As anticipated last week, conservative justices want to lessen agency discretion </a:t>
            </a:r>
            <a:r>
              <a:rPr lang="en-US" dirty="0" smtClean="0"/>
              <a:t>and </a:t>
            </a:r>
            <a:r>
              <a:rPr lang="en-US" dirty="0"/>
              <a:t>require judicial review   	</a:t>
            </a:r>
          </a:p>
        </p:txBody>
      </p:sp>
    </p:spTree>
    <p:extLst>
      <p:ext uri="{BB962C8B-B14F-4D97-AF65-F5344CB8AC3E}">
        <p14:creationId xmlns:p14="http://schemas.microsoft.com/office/powerpoint/2010/main" val="7665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Factors in the Growth of Private Law Enforcement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763000" cy="5257800"/>
          </a:xfrm>
        </p:spPr>
        <p:txBody>
          <a:bodyPr/>
          <a:lstStyle/>
          <a:p>
            <a:r>
              <a:rPr lang="en-US" dirty="0"/>
              <a:t>Railroads required extra jurisdictional enforcement - </a:t>
            </a:r>
            <a:r>
              <a:rPr lang="en-US" dirty="0" err="1"/>
              <a:t>Pinkertons</a:t>
            </a:r>
            <a:endParaRPr lang="en-US" dirty="0"/>
          </a:p>
          <a:p>
            <a:r>
              <a:rPr lang="en-US" dirty="0"/>
              <a:t> Control of Labor</a:t>
            </a:r>
          </a:p>
          <a:p>
            <a:r>
              <a:rPr lang="en-US" dirty="0"/>
              <a:t>Growth of Mass Private Property</a:t>
            </a:r>
          </a:p>
          <a:p>
            <a:r>
              <a:rPr lang="en-US" dirty="0"/>
              <a:t>Vacuum Theory</a:t>
            </a:r>
          </a:p>
          <a:p>
            <a:r>
              <a:rPr lang="en-US" dirty="0"/>
              <a:t>Growth of Government outsourcing </a:t>
            </a:r>
          </a:p>
          <a:p>
            <a:r>
              <a:rPr lang="en-US" dirty="0" smtClean="0"/>
              <a:t>1.1m </a:t>
            </a:r>
            <a:r>
              <a:rPr lang="en-US" dirty="0"/>
              <a:t>private security personnel v. </a:t>
            </a:r>
            <a:r>
              <a:rPr lang="en-US" dirty="0" smtClean="0"/>
              <a:t>670,000 </a:t>
            </a:r>
            <a:r>
              <a:rPr lang="en-US" dirty="0"/>
              <a:t>sworn police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The Growth in the Private Production of Intelligence</a:t>
            </a:r>
          </a:p>
        </p:txBody>
      </p:sp>
      <p:pic>
        <p:nvPicPr>
          <p:cNvPr id="34819" name="Picture 3" descr="inqtel_lg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52625" y="2552700"/>
            <a:ext cx="5238750" cy="26193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Factors in the Growth of Private Intelligence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Technology revolution</a:t>
            </a:r>
          </a:p>
          <a:p>
            <a:r>
              <a:rPr lang="en-US"/>
              <a:t>A philosophy supporting government outsourcing as a way to improve efficiency  </a:t>
            </a:r>
          </a:p>
          <a:p>
            <a:r>
              <a:rPr lang="en-US"/>
              <a:t>The development since 9/11 of a “Homeland Security Industry”</a:t>
            </a:r>
          </a:p>
          <a:p>
            <a:r>
              <a:rPr lang="en-US"/>
              <a:t>Lack of clear legal guidelines in the Government’s use of data gathered by private companies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Technology allows private data brokers to gather large amounts of information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have a</a:t>
            </a:r>
          </a:p>
          <a:p>
            <a:pPr lvl="1"/>
            <a:r>
              <a:rPr lang="en-US"/>
              <a:t>Credit card</a:t>
            </a:r>
          </a:p>
          <a:p>
            <a:pPr lvl="1"/>
            <a:r>
              <a:rPr lang="en-US"/>
              <a:t>Drivers license</a:t>
            </a:r>
          </a:p>
          <a:p>
            <a:pPr lvl="1"/>
            <a:r>
              <a:rPr lang="en-US"/>
              <a:t>Mortgage or apartment</a:t>
            </a:r>
          </a:p>
          <a:p>
            <a:pPr lvl="1"/>
            <a:r>
              <a:rPr lang="en-US"/>
              <a:t>Or a boat, plane, or phone number</a:t>
            </a:r>
          </a:p>
          <a:p>
            <a:pPr lvl="1"/>
            <a:endParaRPr lang="en-US"/>
          </a:p>
          <a:p>
            <a:pPr lvl="1">
              <a:buFontTx/>
              <a:buNone/>
            </a:pPr>
            <a:r>
              <a:rPr lang="en-US"/>
              <a:t>	</a:t>
            </a:r>
          </a:p>
          <a:p>
            <a:pPr lvl="1">
              <a:buFontTx/>
              <a:buNone/>
            </a:pPr>
            <a:endParaRPr lang="en-US"/>
          </a:p>
          <a:p>
            <a:pPr lvl="3"/>
            <a:endParaRPr lang="en-US"/>
          </a:p>
          <a:p>
            <a:pPr lvl="4"/>
            <a:endParaRPr lang="en-US"/>
          </a:p>
          <a:p>
            <a:pPr lvl="4"/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4114800"/>
            <a:ext cx="4038600" cy="4525963"/>
          </a:xfrm>
        </p:spPr>
        <p:txBody>
          <a:bodyPr/>
          <a:lstStyle/>
          <a:p>
            <a:r>
              <a:rPr lang="en-US" sz="2800"/>
              <a:t>You are in a private data base the contents of which can be sold to 9 different government agencies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The nexus between Government and Private Intelligence Companies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Social Security Admin</a:t>
            </a:r>
          </a:p>
          <a:p>
            <a:pPr>
              <a:lnSpc>
                <a:spcPct val="90000"/>
              </a:lnSpc>
            </a:pPr>
            <a:r>
              <a:rPr lang="en-US"/>
              <a:t>Dept. of Justice</a:t>
            </a:r>
          </a:p>
          <a:p>
            <a:pPr>
              <a:lnSpc>
                <a:spcPct val="90000"/>
              </a:lnSpc>
            </a:pPr>
            <a:r>
              <a:rPr lang="en-US"/>
              <a:t>Dept. of Energy</a:t>
            </a:r>
          </a:p>
          <a:p>
            <a:pPr>
              <a:lnSpc>
                <a:spcPct val="90000"/>
              </a:lnSpc>
            </a:pPr>
            <a:r>
              <a:rPr lang="en-US"/>
              <a:t>Dept. of Education</a:t>
            </a:r>
          </a:p>
          <a:p>
            <a:pPr>
              <a:lnSpc>
                <a:spcPct val="90000"/>
              </a:lnSpc>
            </a:pPr>
            <a:r>
              <a:rPr lang="en-US"/>
              <a:t>Homeland Security</a:t>
            </a:r>
          </a:p>
          <a:p>
            <a:pPr>
              <a:lnSpc>
                <a:spcPct val="90000"/>
              </a:lnSpc>
            </a:pPr>
            <a:r>
              <a:rPr lang="en-US"/>
              <a:t>Dept. of Defense</a:t>
            </a:r>
          </a:p>
          <a:p>
            <a:pPr>
              <a:lnSpc>
                <a:spcPct val="90000"/>
              </a:lnSpc>
            </a:pPr>
            <a:r>
              <a:rPr lang="en-US"/>
              <a:t>Dept. of State</a:t>
            </a:r>
          </a:p>
          <a:p>
            <a:pPr>
              <a:lnSpc>
                <a:spcPct val="90000"/>
              </a:lnSpc>
            </a:pPr>
            <a:r>
              <a:rPr lang="en-US"/>
              <a:t>Dept. of Treasury</a:t>
            </a:r>
          </a:p>
          <a:p>
            <a:pPr>
              <a:lnSpc>
                <a:spcPct val="90000"/>
              </a:lnSpc>
            </a:pPr>
            <a:r>
              <a:rPr lang="en-US"/>
              <a:t>Dept. of the Interior  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  <a:p>
            <a:pPr>
              <a:lnSpc>
                <a:spcPct val="90000"/>
              </a:lnSpc>
            </a:pPr>
            <a:r>
              <a:rPr lang="en-US"/>
              <a:t>ChoicePoint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Spending on Private Intelligence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Data Broker Contracts</a:t>
            </a:r>
          </a:p>
          <a:p>
            <a:pPr lvl="1"/>
            <a:r>
              <a:rPr lang="en-US"/>
              <a:t>1996  $2 million</a:t>
            </a:r>
          </a:p>
          <a:p>
            <a:pPr lvl="1"/>
            <a:r>
              <a:rPr lang="en-US"/>
              <a:t>2005 -   $ 73 million 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Overall private sector intelligence spending including everything from data analysis to managing spy satellites in FY 07</a:t>
            </a:r>
          </a:p>
          <a:p>
            <a:endParaRPr lang="en-US"/>
          </a:p>
          <a:p>
            <a:pPr lvl="1"/>
            <a:r>
              <a:rPr lang="en-US"/>
              <a:t>Estimated at $23 billion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Challenges Posed by the Privatized Production of Intelligence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Lack of legal safeguards that apply if the government collected information</a:t>
            </a:r>
          </a:p>
          <a:p>
            <a:pPr>
              <a:lnSpc>
                <a:spcPct val="90000"/>
              </a:lnSpc>
            </a:pPr>
            <a:r>
              <a:rPr lang="en-US" sz="2800"/>
              <a:t>Commodification of Private information leads to loss of control and ownership of personal data</a:t>
            </a:r>
          </a:p>
          <a:p>
            <a:pPr>
              <a:lnSpc>
                <a:spcPct val="90000"/>
              </a:lnSpc>
            </a:pPr>
            <a:r>
              <a:rPr lang="en-US" sz="2800"/>
              <a:t>Public provision of privately produced intelligence accelerates a surveillance culture-the creation of corporate big brother</a:t>
            </a:r>
          </a:p>
          <a:p>
            <a:pPr>
              <a:lnSpc>
                <a:spcPct val="90000"/>
              </a:lnSpc>
            </a:pPr>
            <a:r>
              <a:rPr lang="en-US" sz="2800"/>
              <a:t>Leads to a Homeland Security Industry – a revolving door between government and private sector intelligence companies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E.g. The Ashcroft Group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Current trends in Government Contracting Overall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Between 2000 and 2005 Government contracting grew by 86%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2005, $377.5 billion annually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Under the Bush administration 40 cents of every discretionary dollar is spent on contracts with private companies.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Noncompetitive contracts grew by 115% to $160 billion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2004, Lockheed Martin (the largest federal contractor) had contracts worth more than the combined budgets of DOC,DOI, the SBA, and Congress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Federal spending on Halliburton contracts increased over 600% in the five year period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2"/>
              </a:rPr>
              <a:t>http://projects.washingtonpost.com/top-secret-america/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Problems with recovery in Iraq, after Katrina, and Walter Reed Medical Complex have all been attributed to failure of private contractors to meet their obligations</a:t>
            </a:r>
          </a:p>
          <a:p>
            <a:r>
              <a:rPr lang="en-US" sz="2800"/>
              <a:t>Nevertheless, there are good reasons for government to outsource certain functions</a:t>
            </a:r>
          </a:p>
          <a:p>
            <a:pPr lvl="1"/>
            <a:r>
              <a:rPr lang="en-US" sz="2400"/>
              <a:t>Government should not engage in commercial activity (1955 Eisenhower administration, A-76)</a:t>
            </a:r>
          </a:p>
          <a:p>
            <a:pPr lvl="1"/>
            <a:r>
              <a:rPr lang="en-US" sz="2400"/>
              <a:t>Purpose was to protect the private sector from government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Reasons for Outsourcing </a:t>
            </a:r>
            <a:br>
              <a:rPr lang="en-US" sz="4000"/>
            </a:br>
            <a:r>
              <a:rPr lang="en-US" sz="4000"/>
              <a:t>(Paul C. Light, Brookings Institution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Bad reasons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Evading Headcounts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Evading Bureaucracy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Evading Poor Performance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Evading Blame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Meeting Quotas </a:t>
            </a:r>
          </a:p>
          <a:p>
            <a:pPr>
              <a:lnSpc>
                <a:spcPct val="80000"/>
              </a:lnSpc>
            </a:pPr>
            <a:r>
              <a:rPr lang="en-US" sz="2800"/>
              <a:t>Good reasons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Acquiring Skills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Acquiring Flexibility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Acquiring Savings – through competition  (Clinton Administration as a tool for stimulating greater efficiency inside the bureaucracy)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84631-24ED-4C6B-A0E4-327DD1D4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our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4D500C-1984-42F4-8E22-0E2C5097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Auer were completely overturned, it would involve ignoring two long established precedents – going back to 1945 and 1997 that held for judicial deference to agency interpretation of its rules</a:t>
            </a:r>
          </a:p>
          <a:p>
            <a:r>
              <a:rPr lang="en-US" dirty="0"/>
              <a:t>An example of Punctuated Equilibrium</a:t>
            </a:r>
          </a:p>
          <a:p>
            <a:pPr lvl="1"/>
            <a:r>
              <a:rPr lang="en-US" dirty="0"/>
              <a:t>Change would impact a wide swath of policy areas  </a:t>
            </a:r>
          </a:p>
        </p:txBody>
      </p:sp>
    </p:spTree>
    <p:extLst>
      <p:ext uri="{BB962C8B-B14F-4D97-AF65-F5344CB8AC3E}">
        <p14:creationId xmlns:p14="http://schemas.microsoft.com/office/powerpoint/2010/main" val="29840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sz="4000"/>
              <a:t>TSA CASE STUDY</a:t>
            </a:r>
            <a:br>
              <a:rPr lang="en-US" sz="4000"/>
            </a:br>
            <a:r>
              <a:rPr lang="en-US" sz="4000"/>
              <a:t>(Paul Light 2003 Congressional Testimony (cont.)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/>
              <a:t>TSA recruiting and hiring was outsourced to CPS  Human Resource Services</a:t>
            </a:r>
          </a:p>
          <a:p>
            <a:r>
              <a:rPr lang="en-US"/>
              <a:t>A partnership of California State Personnel Board and several local governments in and outside of California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4C7E5B-D285-4B68-AB03-E2AE46C4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646C4-FF43-43C2-A6E3-06863C81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Auer were modified rather than overturned, perhaps by codifying the conditions under which agency deference could be invoked, then it would exemplify Advocacy </a:t>
            </a:r>
            <a:r>
              <a:rPr lang="en-US" dirty="0" smtClean="0"/>
              <a:t>Coalition</a:t>
            </a:r>
          </a:p>
          <a:p>
            <a:r>
              <a:rPr lang="en-US" dirty="0" smtClean="0"/>
              <a:t>Both Chevron and Auer are examples of where experts are on top rather than just on tap</a:t>
            </a:r>
          </a:p>
          <a:p>
            <a:r>
              <a:rPr lang="en-US" dirty="0" smtClean="0"/>
              <a:t>But in an exceeding complex policy environment, can this be avoided?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25099-2031-419B-B7E4-0A43A278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Drum Roll – Next big policy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4BCC6E-AFDB-4F57-960D-3053BF65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Trump Administration asks a court to overturn the entirety of the ACA</a:t>
            </a:r>
          </a:p>
          <a:p>
            <a:r>
              <a:rPr lang="en-US" dirty="0"/>
              <a:t>Were that to occur, again an example of punctuated equilibrium</a:t>
            </a:r>
          </a:p>
          <a:p>
            <a:r>
              <a:rPr lang="en-US" dirty="0"/>
              <a:t>The effects would be dramatic and would give traction to Medicare for All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3847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FA3AD-EFA8-4F15-8848-3307B091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67728A-1578-4323-B1E8-8F001FD2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Ann Wagner in the House and Marco Rubio in the Senate again introduce a parental leave bill</a:t>
            </a:r>
          </a:p>
          <a:p>
            <a:pPr lvl="1"/>
            <a:r>
              <a:rPr lang="en-US" dirty="0"/>
              <a:t>Would allow parents to tap into their social security accounts to pay for parental leave</a:t>
            </a:r>
          </a:p>
          <a:p>
            <a:pPr lvl="1"/>
            <a:r>
              <a:rPr lang="en-US" dirty="0"/>
              <a:t>They could then either pay it back or take less when they retire or work beyond their Social Security eligibility</a:t>
            </a:r>
          </a:p>
          <a:p>
            <a:pPr lvl="1"/>
            <a:r>
              <a:rPr lang="en-US" dirty="0"/>
              <a:t>An example of Advocacy Coalition</a:t>
            </a:r>
          </a:p>
          <a:p>
            <a:r>
              <a:rPr lang="en-US" dirty="0"/>
              <a:t>Framed as pro family, pro middle class, and no tax proposal</a:t>
            </a:r>
          </a:p>
          <a:p>
            <a:r>
              <a:rPr lang="en-US" dirty="0"/>
              <a:t>Opposition frames as an assault on Social Security endangering the social safety net for seniors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10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827FA-B62E-4ED8-B671-E7E22BB6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10414B-4FC4-4BD9-83A2-D283CD7C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discussion also highlights some of the issues that Stone raises regarding rules</a:t>
            </a:r>
          </a:p>
          <a:p>
            <a:r>
              <a:rPr lang="en-US" dirty="0"/>
              <a:t>Trying to find the right balance between precision and flexibility</a:t>
            </a:r>
          </a:p>
          <a:p>
            <a:r>
              <a:rPr lang="en-US" dirty="0"/>
              <a:t>Legislation is generally a vehicle for broad policy initiatives</a:t>
            </a:r>
          </a:p>
          <a:p>
            <a:r>
              <a:rPr lang="en-US" dirty="0"/>
              <a:t>But agency rule making is where the map for implementation is constructed</a:t>
            </a:r>
          </a:p>
        </p:txBody>
      </p:sp>
    </p:spTree>
    <p:extLst>
      <p:ext uri="{BB962C8B-B14F-4D97-AF65-F5344CB8AC3E}">
        <p14:creationId xmlns:p14="http://schemas.microsoft.com/office/powerpoint/2010/main" val="8104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FA2C0-0D4B-4265-95D0-3673215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hidden lobbying arena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A764F2-AB48-40D0-AB39-2C725144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Stone’s example of the ACA’s 80% rule for insurance premium income</a:t>
            </a:r>
          </a:p>
          <a:p>
            <a:r>
              <a:rPr lang="en-US" dirty="0"/>
              <a:t>Industry tries to influence the rule making process by defining what counts as medical care</a:t>
            </a:r>
          </a:p>
          <a:p>
            <a:pPr lvl="1"/>
            <a:r>
              <a:rPr lang="en-US" dirty="0"/>
              <a:t>Essentially trying to get as much administrative activity under that heading as possible. </a:t>
            </a:r>
          </a:p>
          <a:p>
            <a:r>
              <a:rPr lang="en-US" dirty="0"/>
              <a:t>So the private sector has always been a major player in the crafting of legislation through lobbying and campaign </a:t>
            </a:r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In a very real sense challenging the view of agency experts and perhaps academic research experts as to what should count as relevant “facts”</a:t>
            </a:r>
            <a:endParaRPr lang="en-US" dirty="0"/>
          </a:p>
          <a:p>
            <a:r>
              <a:rPr lang="en-US" dirty="0" smtClean="0"/>
              <a:t>Marketability or Accuracy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the Expert?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Chevron – 1984</a:t>
            </a:r>
          </a:p>
          <a:p>
            <a:r>
              <a:rPr lang="en-US" dirty="0" smtClean="0"/>
              <a:t>Auer – precedent going back to 1945 and decided in 1997</a:t>
            </a:r>
          </a:p>
          <a:p>
            <a:r>
              <a:rPr lang="en-US" dirty="0" smtClean="0"/>
              <a:t>Now expertise is under attack</a:t>
            </a:r>
          </a:p>
          <a:p>
            <a:pPr lvl="1"/>
            <a:r>
              <a:rPr lang="en-US" dirty="0" smtClean="0"/>
              <a:t>As elitist</a:t>
            </a:r>
          </a:p>
          <a:p>
            <a:pPr lvl="1"/>
            <a:r>
              <a:rPr lang="en-US" dirty="0" smtClean="0"/>
              <a:t>As out of touch</a:t>
            </a:r>
          </a:p>
          <a:p>
            <a:pPr lvl="1"/>
            <a:r>
              <a:rPr lang="en-US" dirty="0" smtClean="0"/>
              <a:t>As operating to serve its own self interest</a:t>
            </a:r>
          </a:p>
          <a:p>
            <a:r>
              <a:rPr lang="en-US" dirty="0" smtClean="0"/>
              <a:t>Movements like climate change deniers and vaccine opponents illustrate this anti-expert environment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1722</Words>
  <Application>Microsoft Office PowerPoint</Application>
  <PresentationFormat>On-screen Show (4:3)</PresentationFormat>
  <Paragraphs>193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 administrative state in the era of privatization </vt:lpstr>
      <vt:lpstr>This is a happening class!</vt:lpstr>
      <vt:lpstr>Applying our Models </vt:lpstr>
      <vt:lpstr>PowerPoint Presentation</vt:lpstr>
      <vt:lpstr>Drum Roll – Next big policy event</vt:lpstr>
      <vt:lpstr>And Finally</vt:lpstr>
      <vt:lpstr>Rules</vt:lpstr>
      <vt:lpstr>A hidden lobbying arena</vt:lpstr>
      <vt:lpstr>What Happened to the Expert?</vt:lpstr>
      <vt:lpstr>The Eyeball Culture</vt:lpstr>
      <vt:lpstr>PowerPoint Presentation</vt:lpstr>
      <vt:lpstr>Challenges of an “Eyeball” Culture   </vt:lpstr>
      <vt:lpstr>The Eyeball Culture Discourages System 2 Thinking</vt:lpstr>
      <vt:lpstr>Implications of the Eyeball Culture for Intelligence </vt:lpstr>
      <vt:lpstr>PowerPoint Presentation</vt:lpstr>
      <vt:lpstr>Raises a number of interesting questions</vt:lpstr>
      <vt:lpstr>Market place thinking challenges the clear distinction between public and private goods</vt:lpstr>
      <vt:lpstr>Definitions of Privatization </vt:lpstr>
      <vt:lpstr>PowerPoint Presentation</vt:lpstr>
      <vt:lpstr>Factors in the Growth of Private Law Enforcement</vt:lpstr>
      <vt:lpstr>The Growth in the Private Production of Intelligence</vt:lpstr>
      <vt:lpstr>Factors in the Growth of Private Intelligence</vt:lpstr>
      <vt:lpstr>Technology allows private data brokers to gather large amounts of information</vt:lpstr>
      <vt:lpstr>The nexus between Government and Private Intelligence Companies </vt:lpstr>
      <vt:lpstr>Spending on Private Intelligence</vt:lpstr>
      <vt:lpstr>Challenges Posed by the Privatized Production of Intelligence</vt:lpstr>
      <vt:lpstr>Current trends in Government Contracting Overall</vt:lpstr>
      <vt:lpstr>Issues</vt:lpstr>
      <vt:lpstr>Reasons for Outsourcing  (Paul C. Light, Brookings Institution </vt:lpstr>
      <vt:lpstr>TSA CASE STUDY (Paul Light 2003 Congressional Testimony (cont.)   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policy process in the era of privatization</dc:title>
  <dc:creator>James F. Gilsinan</dc:creator>
  <cp:lastModifiedBy>Gil</cp:lastModifiedBy>
  <cp:revision>9</cp:revision>
  <cp:lastPrinted>2019-04-01T18:35:24Z</cp:lastPrinted>
  <dcterms:created xsi:type="dcterms:W3CDTF">2015-03-26T19:27:41Z</dcterms:created>
  <dcterms:modified xsi:type="dcterms:W3CDTF">2019-04-01T18:36:29Z</dcterms:modified>
</cp:coreProperties>
</file>