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DCE39F-FA40-4762-BB82-873F71CF9A6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92FAA3-14DB-4016-B37D-F6E65B09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8690-EE16-433C-AD98-72C729FF126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3703-BC10-4542-B7C0-7818F49E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secrets.org/dark-money/basics?cycle=2016&amp;view=viewpt#spending-tot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pensecrets.org/dark-money/basics?cycle=2016&amp;view=viewpt#spending-tot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Toward a policy process that maximizes intrinsic utility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Accessibility and accommodation </a:t>
            </a:r>
          </a:p>
          <a:p>
            <a:pPr lvl="1"/>
            <a:r>
              <a:rPr lang="en-US" sz="12800" dirty="0" smtClean="0"/>
              <a:t>provide a place where a person can go whenever they are free from other responsibilities and obligations of work and home and see people who they know.</a:t>
            </a:r>
          </a:p>
          <a:p>
            <a:r>
              <a:rPr lang="en-US" sz="12800" dirty="0" smtClean="0"/>
              <a:t>The presence of regulars </a:t>
            </a:r>
          </a:p>
          <a:p>
            <a:pPr lvl="1"/>
            <a:r>
              <a:rPr lang="en-US" sz="12800" dirty="0" smtClean="0"/>
              <a:t>regulars give a place its character and set the tone. </a:t>
            </a:r>
          </a:p>
          <a:p>
            <a:r>
              <a:rPr lang="en-US" sz="12800" dirty="0" smtClean="0"/>
              <a:t>Third places should be plain and have a low profile </a:t>
            </a:r>
          </a:p>
          <a:p>
            <a:pPr lvl="1"/>
            <a:r>
              <a:rPr lang="en-US" sz="12800" dirty="0" smtClean="0"/>
              <a:t>Everyone can come to the third place as they are</a:t>
            </a:r>
          </a:p>
        </p:txBody>
      </p:sp>
    </p:spTree>
    <p:extLst>
      <p:ext uri="{BB962C8B-B14F-4D97-AF65-F5344CB8AC3E}">
        <p14:creationId xmlns:p14="http://schemas.microsoft.com/office/powerpoint/2010/main" val="18380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800" dirty="0" smtClean="0"/>
              <a:t>The mood of third places in playful</a:t>
            </a:r>
          </a:p>
          <a:p>
            <a:r>
              <a:rPr lang="en-US" sz="12800" dirty="0" smtClean="0"/>
              <a:t>A home away from home </a:t>
            </a:r>
          </a:p>
          <a:p>
            <a:pPr lvl="1"/>
            <a:r>
              <a:rPr lang="en-US" sz="12800" dirty="0" smtClean="0"/>
              <a:t>It roots those who frequent it to the community, provides a sense of belonging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social media a virtual “third place”?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Neutral Ground</a:t>
            </a:r>
          </a:p>
          <a:p>
            <a:r>
              <a:rPr lang="en-US" dirty="0" smtClean="0"/>
              <a:t>Leveler</a:t>
            </a:r>
          </a:p>
          <a:p>
            <a:r>
              <a:rPr lang="en-US" dirty="0" smtClean="0"/>
              <a:t>Conversation centric</a:t>
            </a:r>
          </a:p>
          <a:p>
            <a:r>
              <a:rPr lang="en-US" dirty="0" smtClean="0"/>
              <a:t>Accessible</a:t>
            </a:r>
          </a:p>
          <a:p>
            <a:r>
              <a:rPr lang="en-US" dirty="0" smtClean="0"/>
              <a:t>Regulars</a:t>
            </a:r>
          </a:p>
          <a:p>
            <a:r>
              <a:rPr lang="en-US" dirty="0" smtClean="0"/>
              <a:t>Low profile</a:t>
            </a:r>
          </a:p>
          <a:p>
            <a:r>
              <a:rPr lang="en-US" dirty="0" smtClean="0"/>
              <a:t>Playful</a:t>
            </a:r>
          </a:p>
          <a:p>
            <a:r>
              <a:rPr lang="en-US" dirty="0" smtClean="0"/>
              <a:t>A home away from home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7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can do (or 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mobilize people for action (The Arab Spring)</a:t>
            </a:r>
          </a:p>
          <a:p>
            <a:r>
              <a:rPr lang="en-US" dirty="0" smtClean="0"/>
              <a:t>Can integrate people into ongoing political discourse (Twitter)</a:t>
            </a:r>
          </a:p>
          <a:p>
            <a:r>
              <a:rPr lang="en-US" dirty="0" smtClean="0"/>
              <a:t>Can expand exposure to divergent points of view</a:t>
            </a:r>
          </a:p>
          <a:p>
            <a:r>
              <a:rPr lang="en-US" dirty="0" smtClean="0"/>
              <a:t>Or it can do the exact opposite</a:t>
            </a:r>
          </a:p>
          <a:p>
            <a:pPr lvl="1"/>
            <a:r>
              <a:rPr lang="en-US" dirty="0" smtClean="0"/>
              <a:t>Encourage inaction </a:t>
            </a:r>
          </a:p>
          <a:p>
            <a:pPr lvl="1"/>
            <a:r>
              <a:rPr lang="en-US" dirty="0" smtClean="0"/>
              <a:t>Divide </a:t>
            </a:r>
          </a:p>
          <a:p>
            <a:pPr lvl="1"/>
            <a:r>
              <a:rPr lang="en-US" dirty="0" smtClean="0"/>
              <a:t>Isolate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Virtual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 setting is </a:t>
            </a:r>
          </a:p>
          <a:p>
            <a:pPr lvl="1"/>
            <a:r>
              <a:rPr lang="en-US" dirty="0" smtClean="0"/>
              <a:t>Time pressured</a:t>
            </a:r>
          </a:p>
          <a:p>
            <a:pPr lvl="1"/>
            <a:r>
              <a:rPr lang="en-US" dirty="0" smtClean="0"/>
              <a:t>Based on incomplete information</a:t>
            </a:r>
          </a:p>
          <a:p>
            <a:pPr lvl="1"/>
            <a:r>
              <a:rPr lang="en-US" dirty="0" smtClean="0"/>
              <a:t>Potentially opened to all</a:t>
            </a:r>
          </a:p>
          <a:p>
            <a:pPr lvl="1"/>
            <a:r>
              <a:rPr lang="en-US" dirty="0" smtClean="0"/>
              <a:t>But the emergence of a viral and mass media network that is elite</a:t>
            </a:r>
          </a:p>
          <a:p>
            <a:pPr lvl="1"/>
            <a:r>
              <a:rPr lang="en-US" dirty="0" smtClean="0"/>
              <a:t>Ultimately ephemeral</a:t>
            </a:r>
          </a:p>
          <a:p>
            <a:pPr lvl="1"/>
            <a:r>
              <a:rPr lang="en-US" dirty="0" smtClean="0"/>
              <a:t>Can it move things from the systemic to the institutional and decision agendas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0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third places and virtual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activate System 2 thinking, the need to build and safeguard slower spheres of discussion</a:t>
            </a:r>
          </a:p>
          <a:p>
            <a:r>
              <a:rPr lang="en-US" dirty="0" smtClean="0"/>
              <a:t>But using the power of social media such venues have been created</a:t>
            </a:r>
          </a:p>
          <a:p>
            <a:pPr lvl="1"/>
            <a:r>
              <a:rPr lang="en-US" dirty="0" smtClean="0"/>
              <a:t>Black Lives Matter</a:t>
            </a:r>
          </a:p>
          <a:p>
            <a:pPr lvl="1"/>
            <a:r>
              <a:rPr lang="en-US" dirty="0" smtClean="0"/>
              <a:t>Youth mobilized to prevent gun violence</a:t>
            </a:r>
          </a:p>
          <a:p>
            <a:pPr lvl="1"/>
            <a:r>
              <a:rPr lang="en-US" dirty="0" smtClean="0"/>
              <a:t>Mobilization for the Climate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Cutting Edge Class </a:t>
            </a:r>
            <a:br>
              <a:rPr lang="en-US" sz="4000" dirty="0" smtClean="0"/>
            </a:br>
            <a:r>
              <a:rPr lang="en-US" sz="4000" dirty="0" smtClean="0"/>
              <a:t>This week in the news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32771" name="Picture 3" descr="We_never_slee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95600" y="2286000"/>
            <a:ext cx="2730500" cy="2489200"/>
          </a:xfrm>
          <a:noFill/>
          <a:ln/>
        </p:spPr>
      </p:pic>
      <p:sp>
        <p:nvSpPr>
          <p:cNvPr id="3" name="TextBox 2"/>
          <p:cNvSpPr txBox="1"/>
          <p:nvPr/>
        </p:nvSpPr>
        <p:spPr>
          <a:xfrm>
            <a:off x="237480" y="5016787"/>
            <a:ext cx="890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Dark Money Totals </a:t>
            </a:r>
            <a:r>
              <a:rPr lang="en-US" sz="1400" dirty="0">
                <a:solidFill>
                  <a:prstClr val="black"/>
                </a:solidFill>
              </a:rPr>
              <a:t>As of December, 2017</a:t>
            </a:r>
            <a:r>
              <a:rPr lang="en-US" dirty="0"/>
              <a:t> 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https://www.opensecrets.org/dark-money/basics?cycle=2016&amp;view=viewpt#spending-totals</a:t>
            </a:r>
            <a:r>
              <a:rPr lang="en-US" sz="1600" dirty="0"/>
              <a:t>,</a:t>
            </a:r>
            <a:r>
              <a:rPr lang="en-US" dirty="0"/>
              <a:t> </a:t>
            </a:r>
            <a:r>
              <a:rPr lang="en-US" sz="1600" dirty="0"/>
              <a:t>accessed 4/30,2018)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7706"/>
            <a:ext cx="6553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8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 by Type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https://www.opensecrets.org/dark-money/basics?cycle=2016&amp;view=viewpt#spending-totals</a:t>
            </a:r>
            <a:r>
              <a:rPr lang="en-US" sz="1400" dirty="0"/>
              <a:t>, accessed 4/30,2018)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7706"/>
            <a:ext cx="6553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now the problem of why people seem to vote against economic self interest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Libertarian think tanks are established to break the university/science community monopoly on knowledge production</a:t>
            </a:r>
          </a:p>
          <a:p>
            <a:r>
              <a:rPr lang="en-US" dirty="0" smtClean="0"/>
              <a:t>The knowledge production model is spelled out by the Koch brothers</a:t>
            </a:r>
          </a:p>
          <a:p>
            <a:pPr lvl="1"/>
            <a:r>
              <a:rPr lang="en-US" dirty="0" smtClean="0"/>
              <a:t>Establish beach heads at Universities funding alternative think tanks</a:t>
            </a:r>
          </a:p>
          <a:p>
            <a:pPr lvl="1"/>
            <a:r>
              <a:rPr lang="en-US" dirty="0" smtClean="0"/>
              <a:t>Get ideas formerly fringe into public discussion through publishing and forums</a:t>
            </a:r>
          </a:p>
          <a:p>
            <a:pPr lvl="1"/>
            <a:r>
              <a:rPr lang="en-US" dirty="0" smtClean="0"/>
              <a:t> Stress the idea of parity – if one side gets a hearing, it’s only fair that the other side gets a hearing</a:t>
            </a:r>
          </a:p>
          <a:p>
            <a:pPr lvl="1"/>
            <a:r>
              <a:rPr lang="en-US" dirty="0" smtClean="0"/>
              <a:t>Then move to the policy agenda and the support of certain politicians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Finally, add to this intelligence gathering and social media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Cambridge </a:t>
            </a:r>
            <a:r>
              <a:rPr lang="en-US" dirty="0" err="1" smtClean="0"/>
              <a:t>Analytica</a:t>
            </a:r>
            <a:endParaRPr lang="en-US" dirty="0" smtClean="0"/>
          </a:p>
          <a:p>
            <a:pPr lvl="1"/>
            <a:r>
              <a:rPr lang="en-US" dirty="0" smtClean="0"/>
              <a:t>Founded by Steve Bannon and Robert Mercer</a:t>
            </a:r>
          </a:p>
          <a:p>
            <a:r>
              <a:rPr lang="en-US" dirty="0" smtClean="0"/>
              <a:t>Sources of election disruption</a:t>
            </a:r>
          </a:p>
          <a:p>
            <a:pPr lvl="1"/>
            <a:r>
              <a:rPr lang="en-US" dirty="0" smtClean="0"/>
              <a:t>Russia</a:t>
            </a:r>
          </a:p>
          <a:p>
            <a:pPr lvl="1"/>
            <a:r>
              <a:rPr lang="en-US" dirty="0" smtClean="0"/>
              <a:t>Segmented Media</a:t>
            </a:r>
          </a:p>
          <a:p>
            <a:pPr lvl="1"/>
            <a:r>
              <a:rPr lang="en-US" dirty="0" smtClean="0"/>
              <a:t>Conspiracy Theory Social Media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Space for Productive Policy Discussions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work by </a:t>
            </a:r>
            <a:r>
              <a:rPr lang="en-US" dirty="0" err="1" smtClean="0"/>
              <a:t>Ostrom</a:t>
            </a:r>
            <a:r>
              <a:rPr lang="en-US" dirty="0" smtClean="0"/>
              <a:t> and her colleagues show, face to face communication can solve the  common pool resource dilemma</a:t>
            </a:r>
          </a:p>
          <a:p>
            <a:pPr lvl="1"/>
            <a:r>
              <a:rPr lang="en-US" dirty="0" smtClean="0"/>
              <a:t>We are wary cooperators</a:t>
            </a:r>
          </a:p>
          <a:p>
            <a:pPr lvl="1"/>
            <a:r>
              <a:rPr lang="en-US" dirty="0" smtClean="0"/>
              <a:t>Once group members display trustworthiness, our desire belong creates bonds that allow problem solving</a:t>
            </a:r>
          </a:p>
          <a:p>
            <a:pPr lvl="1"/>
            <a:r>
              <a:rPr lang="en-US" dirty="0" smtClean="0"/>
              <a:t>The need for third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Places</a:t>
            </a:r>
            <a:br>
              <a:rPr lang="en-US" dirty="0" smtClean="0"/>
            </a:br>
            <a:r>
              <a:rPr lang="en-US" dirty="0"/>
              <a:t>Ray Oldenburg </a:t>
            </a:r>
            <a:r>
              <a:rPr lang="en-US" dirty="0" smtClean="0"/>
              <a:t>- </a:t>
            </a:r>
            <a:r>
              <a:rPr lang="en-US" i="1" dirty="0"/>
              <a:t>The Great Good Place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 – The First Place</a:t>
            </a:r>
          </a:p>
          <a:p>
            <a:r>
              <a:rPr lang="en-US" dirty="0" smtClean="0"/>
              <a:t>Work – The Second Place</a:t>
            </a:r>
          </a:p>
          <a:p>
            <a:r>
              <a:rPr lang="en-US" dirty="0" smtClean="0"/>
              <a:t>Community – The Third Place</a:t>
            </a:r>
          </a:p>
          <a:p>
            <a:pPr lvl="1"/>
            <a:r>
              <a:rPr lang="en-US" i="1" dirty="0" smtClean="0"/>
              <a:t>Cheers - </a:t>
            </a:r>
            <a:r>
              <a:rPr lang="en-US" dirty="0" smtClean="0"/>
              <a:t> where everybody knows your name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Coffee Houses – emphasis on conversation  </a:t>
            </a:r>
          </a:p>
          <a:p>
            <a:pPr lvl="1"/>
            <a:r>
              <a:rPr lang="en-US" dirty="0" smtClean="0"/>
              <a:t> Any communal gathering spot</a:t>
            </a:r>
          </a:p>
          <a:p>
            <a:r>
              <a:rPr lang="en-US" dirty="0" smtClean="0"/>
              <a:t>What’s your third place?</a:t>
            </a:r>
          </a:p>
          <a:p>
            <a:pPr lvl="1"/>
            <a:r>
              <a:rPr lang="en-US" dirty="0" smtClean="0"/>
              <a:t>The suggestion that the perfect home has replaced the quest for the perfect city </a:t>
            </a:r>
          </a:p>
          <a:p>
            <a:pPr lvl="1"/>
            <a:r>
              <a:rPr lang="en-US" dirty="0" smtClean="0"/>
              <a:t>Freedom to be exclusive rather than inclusive</a:t>
            </a:r>
          </a:p>
        </p:txBody>
      </p:sp>
    </p:spTree>
    <p:extLst>
      <p:ext uri="{BB962C8B-B14F-4D97-AF65-F5344CB8AC3E}">
        <p14:creationId xmlns:p14="http://schemas.microsoft.com/office/powerpoint/2010/main" val="17085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Third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They </a:t>
            </a:r>
            <a:r>
              <a:rPr lang="en-US" dirty="0"/>
              <a:t>are a neutral </a:t>
            </a:r>
            <a:r>
              <a:rPr lang="en-US" dirty="0" smtClean="0"/>
              <a:t>ground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/>
              <a:t>They do not </a:t>
            </a:r>
            <a:r>
              <a:rPr lang="en-US" sz="3200" dirty="0" smtClean="0"/>
              <a:t>belong </a:t>
            </a:r>
            <a:r>
              <a:rPr lang="en-US" sz="3200" dirty="0"/>
              <a:t>to anyone and people may come and go as they please</a:t>
            </a:r>
            <a:r>
              <a:rPr lang="en-US" sz="3200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third place is a </a:t>
            </a:r>
            <a:r>
              <a:rPr lang="en-US" dirty="0" smtClean="0"/>
              <a:t>leveler 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/>
              <a:t>Worldly status claims must be checked at the door in order that all within may be equals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Conversation </a:t>
            </a:r>
            <a:r>
              <a:rPr lang="en-US" dirty="0"/>
              <a:t>is the main </a:t>
            </a:r>
            <a:r>
              <a:rPr lang="en-US" dirty="0" smtClean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288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583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Creating Community</vt:lpstr>
      <vt:lpstr>Cutting Edge Class  This week in the news </vt:lpstr>
      <vt:lpstr>Dark Money Totals As of December, 2017  (https://www.opensecrets.org/dark-money/basics?cycle=2016&amp;view=viewpt#spending-totals, accessed 4/30,2018)</vt:lpstr>
      <vt:lpstr>Expenditure by Type (https://www.opensecrets.org/dark-money/basics?cycle=2016&amp;view=viewpt#spending-totals, accessed 4/30,2018)</vt:lpstr>
      <vt:lpstr>But now the problem of why people seem to vote against economic self interest </vt:lpstr>
      <vt:lpstr>Finally, add to this intelligence gathering and social media </vt:lpstr>
      <vt:lpstr>Creating Space for Productive Policy Discussions </vt:lpstr>
      <vt:lpstr>Third Places Ray Oldenburg - The Great Good Place. </vt:lpstr>
      <vt:lpstr>Characteristics of Third Places</vt:lpstr>
      <vt:lpstr>PowerPoint Presentation</vt:lpstr>
      <vt:lpstr>PowerPoint Presentation</vt:lpstr>
      <vt:lpstr>Is social media a virtual “third place”?</vt:lpstr>
      <vt:lpstr>What it can do (or not)</vt:lpstr>
      <vt:lpstr>Implications of Virtual Power</vt:lpstr>
      <vt:lpstr>Integrating third places and virtual reality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Community</dc:title>
  <dc:creator>Gil</dc:creator>
  <cp:lastModifiedBy>Gil</cp:lastModifiedBy>
  <cp:revision>11</cp:revision>
  <cp:lastPrinted>2019-04-15T15:06:35Z</cp:lastPrinted>
  <dcterms:created xsi:type="dcterms:W3CDTF">2019-04-11T14:42:17Z</dcterms:created>
  <dcterms:modified xsi:type="dcterms:W3CDTF">2019-04-15T15:13:00Z</dcterms:modified>
</cp:coreProperties>
</file>