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85" r:id="rId4"/>
    <p:sldId id="286" r:id="rId5"/>
    <p:sldId id="28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Gislsinan" userId="32f47de1724c8ca4" providerId="LiveId" clId="{F9AD7971-1353-4C43-B590-667521492C07}"/>
    <pc:docChg chg="delSld">
      <pc:chgData name="James Gislsinan" userId="32f47de1724c8ca4" providerId="LiveId" clId="{F9AD7971-1353-4C43-B590-667521492C07}" dt="2018-10-25T15:08:31.753" v="1" actId="2696"/>
      <pc:docMkLst>
        <pc:docMk/>
      </pc:docMkLst>
      <pc:sldChg chg="del">
        <pc:chgData name="James Gislsinan" userId="32f47de1724c8ca4" providerId="LiveId" clId="{F9AD7971-1353-4C43-B590-667521492C07}" dt="2018-10-25T15:08:28.726" v="0" actId="2696"/>
        <pc:sldMkLst>
          <pc:docMk/>
          <pc:sldMk cId="1567237895" sldId="258"/>
        </pc:sldMkLst>
      </pc:sldChg>
      <pc:sldChg chg="del">
        <pc:chgData name="James Gislsinan" userId="32f47de1724c8ca4" providerId="LiveId" clId="{F9AD7971-1353-4C43-B590-667521492C07}" dt="2018-10-25T15:08:31.753" v="1" actId="2696"/>
        <pc:sldMkLst>
          <pc:docMk/>
          <pc:sldMk cId="1486563173" sldId="28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3189.33325" units="1/in"/>
          <inkml:channelProperty channel="Y" name="resolution" value="2669.68335" units="1/in"/>
          <inkml:channelProperty channel="F" name="resolution" value="INF" units="1/dev"/>
        </inkml:channelProperties>
      </inkml:inkSource>
      <inkml:timestamp xml:id="ts0" timeString="2011-07-19T22:24:59.9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56 17,'-9'-18'22,"9"18"-9,-6-17-3,6 17-4,-8-10-4,8 10-3,0 0-5,-11-11-15,16 22-2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3189.33325" units="1/in"/>
          <inkml:channelProperty channel="Y" name="resolution" value="2669.68335" units="1/in"/>
          <inkml:channelProperty channel="F" name="resolution" value="INF" units="1/dev"/>
        </inkml:channelProperties>
      </inkml:inkSource>
      <inkml:timestamp xml:id="ts0" timeString="2011-07-19T22:23:43.0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-6 65 18,'-4'-18'17,"4"18"-3,19-25-6,-16 15-8,-3 10-6,-11-12-7,11 12-4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3-06-04T22:34:06.9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2097152-543162368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3189.33325" units="1/in"/>
          <inkml:channelProperty channel="Y" name="resolution" value="2669.68335" units="1/in"/>
          <inkml:channelProperty channel="F" name="resolution" value="INF" units="1/dev"/>
        </inkml:channelProperties>
      </inkml:inkSource>
      <inkml:timestamp xml:id="ts0" timeString="2011-07-19T22:48:50.2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 0 14,'3'33'31,"-13"-20"0,10-13-19,0 0-3,-12 1-4,12-1-2,0 0-1,0 0-1,0 0-1,0 0 0,0 0 0,0 0 1,0 0 0,-2-13 0,2 13 2,0 0-1,-2-16 0,2 16 0,0 0 0,0 0-1,0 0 0,0 0 0,0 0-1,-1 11 0,1-11 0,-1 15 1,1-15-1,-1 17 0,1-17 0,-2 11 1,2-11-1,0 0 1,0 0 0,0 0 0,0 0 1,11 7 0,-11-7-1,0 0 1,0 0-1,0 0 0,0 0 0,0 0-1,0 0 0,0 0 0,9 11-1,-9-11 1,4 10 0,-4-10-1,5 12 1,-5-12 0,7 10 0,-7-10 0,0 0 0,0 0 0,0 0 0,10 10 0,-10-10 0,0 0 0,0 0 0,0 0 0,0 0 0,0 0 0,0 0 0,0 0 0,0 0 0,0 0 0,0 0 0,0 0 0,10 0 0,-10 0-1,0 0 1,0 0 0,0 0 0,0 0 0,0 0 0,0 0 0,0 0-1,0 0 1,0 0 0,0 0 0,0 0-1,0 0 1,0 0-1,0 0 1,12 0 0,-12 0-1,0 0 1,0 0 0,0 0-1,0 0 1,0 0 0,0 0-1,0 0 1,0 0-1,0 0 1,0 0 0,0 0 0,8 13 0,-8-13 0,0 0 0,0 0 0,2 10 0,-2-10 0,0 0 0,0 0 0,0 0 0,0 0 0,0 0 0,0 0 0,0 0-1,0 0 0,0 0 1,0 0-1,0 0 1,0 0-1,0 0 1,0 0 0,-3 14-1,3-14 1,-4 14 0,4-14 0,-5 15 0,5-15 0,-4 12 0,4-12-1,0 0 1,0 0-1,0 0 1,-11 0 0,11 0-1,0 0 1,-5-12-1,5 12 1,0 0-1,0 0 0,-3-11 1,3 11-1,0 0 1,0 0-1,0 0 1,0 0-1,0 0 1,0 0 0,0 0 0,0 0-1,0 0 0,0 0 0,0 0 0,0 0 0,0 0 0,11 3 0,-11-3 0,0 0 1,0 0-2,0 0-1,-4-13-4,4 13-7,0 0-11,0 0-6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3189.33325" units="1/in"/>
          <inkml:channelProperty channel="Y" name="resolution" value="2669.68335" units="1/in"/>
          <inkml:channelProperty channel="F" name="resolution" value="INF" units="1/dev"/>
        </inkml:channelProperties>
      </inkml:inkSource>
      <inkml:timestamp xml:id="ts0" timeString="2011-07-19T22:48:49.4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-1 165 13,'6'38'32,"-10"-16"0,4-22-15,7 25-6,-7-25-4,23 4-2,-5-9-2,8-6-1,0-5-2,1-4-1,-2-3 0,-3-6 0,-2 2 0,-7 1 0,-7 2 1,-5 2-1,-4 4 1,-3 4 1,-2 2-1,-4 7 0,0 2 0,-1 6 0,3 4 0,-2 1 0,3 5 0,-2 1 0,4 3 0,3-2 0,0 0 0,3-3 0,1-12 1,0 16-1,0-16 1,0 0 0,0 0-1,0 0 1,3-12 0,-3 12-1,3-16 1,-3 16-1,3-17-1,-3 17-1,0 0-2,10-15-4,-10 15-10,20 16-15,-20-16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3189.33325" units="1/in"/>
          <inkml:channelProperty channel="Y" name="resolution" value="2669.68335" units="1/in"/>
          <inkml:channelProperty channel="F" name="resolution" value="INF" units="1/dev"/>
        </inkml:channelProperties>
      </inkml:inkSource>
      <inkml:timestamp xml:id="ts0" timeString="2011-07-19T22:48:49.2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0,'12'42'30,"-11"-24"0,8-7-1,-9-11-29,6-12-10,9 4-11,2-10-8,15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3189.33325" units="1/in"/>
          <inkml:channelProperty channel="Y" name="resolution" value="2669.68335" units="1/in"/>
          <inkml:channelProperty channel="F" name="resolution" value="INF" units="1/dev"/>
        </inkml:channelProperties>
      </inkml:inkSource>
      <inkml:timestamp xml:id="ts0" timeString="2011-07-19T23:08:27.0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92 13 5,'-16'-5'6,"0"1"-3,-2 2-4,4 0-3,-1 2-1,2 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C4D5-E36D-490A-884D-2FC405AAE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F0506-3917-47EC-99F8-7AB2323F7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D3FA-0E66-49FC-81AC-86D4A251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F3CF-770B-410A-98E9-63D37FB5225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3099-C3BE-4E6B-A9DC-5D3CF114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B7ECE-876B-496B-BB3D-D8BF028C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2DE5-BB6C-41E7-88D2-B528F67B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46FC-918E-4BFE-A65A-B2243439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3B096-E7A4-4066-A7CB-12004EAB7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188C-23BC-4DDC-A202-8AC39AF0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F3CF-770B-410A-98E9-63D37FB5225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C585-A359-417D-83FA-AA128541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9743-0726-4357-A084-97CE379A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2DE5-BB6C-41E7-88D2-B528F67B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A5A73-9F76-4402-8DD0-21AD0EE72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2DC4B-D9A8-42C1-A064-9E89F3024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202C-1CFA-4E1C-954C-22C2EC16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F3CF-770B-410A-98E9-63D37FB5225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082E-6EE2-4D0D-9E76-2AA66C97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5E59-F4C7-4F27-B847-C40F4D4D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2DE5-BB6C-41E7-88D2-B528F67B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FF9F-4ECA-43AB-85F9-BFB181F7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21F6-A725-41A9-92EA-87A3DD4E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DD97-6CE8-4F15-B6C7-EA3312CE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F3CF-770B-410A-98E9-63D37FB5225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3735-6FD9-455D-885B-C89343B7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CD44-8FEF-4406-BA8C-9F559009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2DE5-BB6C-41E7-88D2-B528F67B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3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6BAE-DB68-4ECB-94A8-1250A759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C397A-BB31-49F3-89B1-AEED4C6C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DA6A-2899-4A7B-AB9B-994A34F6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F3CF-770B-410A-98E9-63D37FB5225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F5EC-5591-4781-BDE3-70F88EA6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FCBD3-93AF-4606-99E3-656512CC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2DE5-BB6C-41E7-88D2-B528F67B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6B5C-B60D-4B61-B7C5-20791ADA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B1CC-A25B-4BFF-94E1-06B5B5A06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C4696-2F03-4A4A-9CB8-D5DE457D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6E912-F2CE-4591-9666-D6153F3D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F3CF-770B-410A-98E9-63D37FB5225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D8BB5-C3EF-423A-9B39-F34F37D5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1DAB-642D-4029-9310-C8E146C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2DE5-BB6C-41E7-88D2-B528F67B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ED22-6D6A-4748-88CC-9ADCB565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C7546-496F-40F3-A2AD-BD798149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DB534-349A-45C3-BBAD-56A3A960F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F7935-52E1-413A-A076-37891CC3A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0FD56-85DF-4603-BEDC-839D268F3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322F8-8838-4D12-9E5F-D25167A7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F3CF-770B-410A-98E9-63D37FB5225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2DF42-6380-4234-B3BE-5BC98F8B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CB85A-3DA1-43F3-8CCB-AD001A20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2DE5-BB6C-41E7-88D2-B528F67B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FFFA-9097-4948-A728-B7741993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3613A-6B99-47DC-82C9-71888A74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F3CF-770B-410A-98E9-63D37FB5225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1B8CC-0720-4D34-AE6A-12331C95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D27FB-26B5-497B-B91D-688A7475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2DE5-BB6C-41E7-88D2-B528F67B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2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3FC7F-DEA6-4C92-95E8-B8F40DC1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F3CF-770B-410A-98E9-63D37FB5225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092DA-2F76-4E6F-B4BF-97FB4867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9007-96AE-4D46-ADE2-F438B2B5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2DE5-BB6C-41E7-88D2-B528F67B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F4ED-C52A-42A1-9BD4-BD2482FB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A2A9-99B2-4C01-89CE-0841426B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77F34-7C95-42AC-A658-591E4F965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6B510-018B-4F15-B12D-75174971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F3CF-770B-410A-98E9-63D37FB5225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5C88C-AC0E-4244-A0FC-6FCE2792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FF31A-CCF3-4AA8-8D8D-6A72504A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2DE5-BB6C-41E7-88D2-B528F67B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0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A2C6-0A84-41DB-A5B7-E134A922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7D06D-9372-4C0E-953F-D39F0E132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3D517-DFED-469A-BF19-25A6E846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F34B-321E-4318-88DA-16FBBA4C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F3CF-770B-410A-98E9-63D37FB5225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11786-30CE-43DF-9A2C-A27B6941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DA740-6BAF-4AFA-989A-803ED5C7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2DE5-BB6C-41E7-88D2-B528F67B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C59DF-DEDA-4E39-ADD2-9B3C3FF3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BE457-AF29-4A00-970D-9A7B9323C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DB75-7D73-4B7C-A691-052EB5B84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F3CF-770B-410A-98E9-63D37FB5225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7D2A-EA71-4591-A21D-0EB8FE13E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F6AF-4B68-482C-A4F9-EB5A49844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2DE5-BB6C-41E7-88D2-B528F67B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07BC942-4BB3-4A29-920E-4765CCE9D4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FRAMING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7F3151B-5547-469C-90ED-B5B8E19C45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Deep seated moral beliefs</a:t>
            </a:r>
          </a:p>
          <a:p>
            <a:pPr eaLnBrk="1" hangingPunct="1"/>
            <a:r>
              <a:rPr lang="en-US" altLang="en-US"/>
              <a:t>Vs.</a:t>
            </a:r>
          </a:p>
          <a:p>
            <a:pPr eaLnBrk="1" hangingPunct="1"/>
            <a:r>
              <a:rPr lang="en-US" altLang="en-US"/>
              <a:t>Utility and Self Interest</a:t>
            </a:r>
          </a:p>
        </p:txBody>
      </p:sp>
    </p:spTree>
    <p:extLst>
      <p:ext uri="{BB962C8B-B14F-4D97-AF65-F5344CB8AC3E}">
        <p14:creationId xmlns:p14="http://schemas.microsoft.com/office/powerpoint/2010/main" val="4402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51D1856-201C-415C-AFAA-4B49182BD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The need to reframe if an item is to move from individual to societal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F183482-5B4E-4CD5-BC7F-23A4F3FD7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people are presented with new information that does not fit their frame, they are more likely to discard the new facts than they are to discard the old frame.</a:t>
            </a:r>
          </a:p>
          <a:p>
            <a:pPr eaLnBrk="1" hangingPunct="1"/>
            <a:r>
              <a:rPr lang="en-US" altLang="en-US"/>
              <a:t>Hence, the need for reframing – presenting a different lens through which to view the problem  </a:t>
            </a:r>
          </a:p>
        </p:txBody>
      </p:sp>
    </p:spTree>
    <p:extLst>
      <p:ext uri="{BB962C8B-B14F-4D97-AF65-F5344CB8AC3E}">
        <p14:creationId xmlns:p14="http://schemas.microsoft.com/office/powerpoint/2010/main" val="125668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5E09C4B-2BE8-4629-8CE0-F4CF8C575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Levels of Understanding for Ideas and Issues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36A624B-D180-41BF-A34B-6837A38BB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Level 1 – Big ideas</a:t>
            </a:r>
          </a:p>
          <a:p>
            <a:pPr lvl="1" eaLnBrk="1" hangingPunct="1"/>
            <a:r>
              <a:rPr lang="en-US" altLang="en-US"/>
              <a:t>Freedom, justice, community, responsibility, etc.</a:t>
            </a:r>
          </a:p>
          <a:p>
            <a:pPr eaLnBrk="1" hangingPunct="1"/>
            <a:r>
              <a:rPr lang="en-US" altLang="en-US"/>
              <a:t>Level 2 – Issue types</a:t>
            </a:r>
          </a:p>
          <a:p>
            <a:pPr lvl="1" eaLnBrk="1" hangingPunct="1"/>
            <a:r>
              <a:rPr lang="en-US" altLang="en-US"/>
              <a:t>Environment, child care, disease prevention</a:t>
            </a:r>
          </a:p>
          <a:p>
            <a:pPr eaLnBrk="1" hangingPunct="1"/>
            <a:r>
              <a:rPr lang="en-US" altLang="en-US"/>
              <a:t>Level 3 – Specific issues</a:t>
            </a:r>
          </a:p>
          <a:p>
            <a:pPr lvl="1" eaLnBrk="1" hangingPunct="1"/>
            <a:r>
              <a:rPr lang="en-US" altLang="en-US"/>
              <a:t>Rain forests, aids prevention, etc.</a:t>
            </a:r>
          </a:p>
          <a:p>
            <a:pPr lvl="1" eaLnBrk="1" hangingPunct="1"/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0" name="Ink 10">
                <a:extLst>
                  <a:ext uri="{FF2B5EF4-FFF2-40B4-BE49-F238E27FC236}">
                    <a16:creationId xmlns:a16="http://schemas.microsoft.com/office/drawing/2014/main" id="{4F57392D-04ED-4293-9C85-203E34A84C32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31214" y="5099050"/>
              <a:ext cx="28575" cy="76200"/>
            </p14:xfrm>
          </p:contentPart>
        </mc:Choice>
        <mc:Fallback xmlns="">
          <p:pic>
            <p:nvPicPr>
              <p:cNvPr id="2050" name="Ink 10">
                <a:extLst>
                  <a:ext uri="{FF2B5EF4-FFF2-40B4-BE49-F238E27FC236}">
                    <a16:creationId xmlns:a16="http://schemas.microsoft.com/office/drawing/2014/main" id="{4F57392D-04ED-4293-9C85-203E34A84C32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1927" y="5089660"/>
                <a:ext cx="47149" cy="94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1" name="Ink 9">
                <a:extLst>
                  <a:ext uri="{FF2B5EF4-FFF2-40B4-BE49-F238E27FC236}">
                    <a16:creationId xmlns:a16="http://schemas.microsoft.com/office/drawing/2014/main" id="{DD6399C4-4F3F-4777-9B00-049FAFC6504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81964" y="5168901"/>
              <a:ext cx="77787" cy="92075"/>
            </p14:xfrm>
          </p:contentPart>
        </mc:Choice>
        <mc:Fallback xmlns="">
          <p:pic>
            <p:nvPicPr>
              <p:cNvPr id="2051" name="Ink 9">
                <a:extLst>
                  <a:ext uri="{FF2B5EF4-FFF2-40B4-BE49-F238E27FC236}">
                    <a16:creationId xmlns:a16="http://schemas.microsoft.com/office/drawing/2014/main" id="{DD6399C4-4F3F-4777-9B00-049FAFC6504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2644" y="5159513"/>
                <a:ext cx="96427" cy="110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2" name="Ink 8">
                <a:extLst>
                  <a:ext uri="{FF2B5EF4-FFF2-40B4-BE49-F238E27FC236}">
                    <a16:creationId xmlns:a16="http://schemas.microsoft.com/office/drawing/2014/main" id="{EB6B83EA-7A12-462D-8EAA-82EA846408D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24800" y="5286375"/>
              <a:ext cx="33338" cy="25400"/>
            </p14:xfrm>
          </p:contentPart>
        </mc:Choice>
        <mc:Fallback xmlns="">
          <p:pic>
            <p:nvPicPr>
              <p:cNvPr id="2052" name="Ink 8">
                <a:extLst>
                  <a:ext uri="{FF2B5EF4-FFF2-40B4-BE49-F238E27FC236}">
                    <a16:creationId xmlns:a16="http://schemas.microsoft.com/office/drawing/2014/main" id="{EB6B83EA-7A12-462D-8EAA-82EA846408D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5480" y="5277203"/>
                <a:ext cx="51979" cy="437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68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947614B-04CF-4124-A71A-EF0E1F225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Frame Analysis Applied to the Policy Process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B924843-417E-4266-AA3D-423B1CC57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first step in the process is problem identification/gaining agenda status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 aids an individual problem or a societal problem?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Appeal to “The Benevolent Community”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We help those less fortunate through no fault of their own (orphans)</a:t>
            </a:r>
          </a:p>
        </p:txBody>
      </p:sp>
    </p:spTree>
    <p:extLst>
      <p:ext uri="{BB962C8B-B14F-4D97-AF65-F5344CB8AC3E}">
        <p14:creationId xmlns:p14="http://schemas.microsoft.com/office/powerpoint/2010/main" val="91436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D9AF600-569E-4965-B260-398096B0C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Framing at the level of problem formulation and adoption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6049DAE-BE5E-4313-ABA9-47B3067C8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How can we specifically define the problem to gain public support?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Illegal drug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Illicit sex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HIV transmission through use of dirty needles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Transmission due to lack of condom 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Definition contains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Frame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Facts  </a:t>
            </a:r>
          </a:p>
        </p:txBody>
      </p:sp>
    </p:spTree>
    <p:extLst>
      <p:ext uri="{BB962C8B-B14F-4D97-AF65-F5344CB8AC3E}">
        <p14:creationId xmlns:p14="http://schemas.microsoft.com/office/powerpoint/2010/main" val="275364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2F84E3D-A999-4391-AA6C-A8C81269B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Framing at the Level of Policy Implementation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1E108A0-6CA8-410A-A293-3409F5D12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is the level at which administrators make decisions about how to deploy resources, human and financial, to enact a policy</a:t>
            </a:r>
          </a:p>
          <a:p>
            <a:pPr eaLnBrk="1" hangingPunct="1"/>
            <a:r>
              <a:rPr lang="en-US" altLang="en-US"/>
              <a:t>The role of SOPS</a:t>
            </a:r>
          </a:p>
          <a:p>
            <a:pPr eaLnBrk="1" hangingPunct="1"/>
            <a:r>
              <a:rPr lang="en-US" altLang="en-US"/>
              <a:t>Welfare to work or reducing welfare roles</a:t>
            </a:r>
          </a:p>
          <a:p>
            <a:pPr eaLnBrk="1" hangingPunct="1"/>
            <a:r>
              <a:rPr lang="en-US" altLang="en-US"/>
              <a:t>This is also the place where street level bureaucrats decide policy</a:t>
            </a:r>
          </a:p>
          <a:p>
            <a:pPr lvl="1" eaLnBrk="1" hangingPunct="1"/>
            <a:r>
              <a:rPr lang="en-US" altLang="en-US"/>
              <a:t>Arrest those exchanging needles</a:t>
            </a:r>
          </a:p>
          <a:p>
            <a:pPr lvl="1" eaLnBrk="1" hangingPunct="1"/>
            <a:r>
              <a:rPr lang="en-US" altLang="en-US"/>
              <a:t>Inquire about immigration status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74" name="Ink 9">
                <a:extLst>
                  <a:ext uri="{FF2B5EF4-FFF2-40B4-BE49-F238E27FC236}">
                    <a16:creationId xmlns:a16="http://schemas.microsoft.com/office/drawing/2014/main" id="{61CF946F-B856-4324-B2A7-8DC6E580BF3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54875" y="5383213"/>
              <a:ext cx="33338" cy="4762"/>
            </p14:xfrm>
          </p:contentPart>
        </mc:Choice>
        <mc:Fallback xmlns="">
          <p:pic>
            <p:nvPicPr>
              <p:cNvPr id="3074" name="Ink 9">
                <a:extLst>
                  <a:ext uri="{FF2B5EF4-FFF2-40B4-BE49-F238E27FC236}">
                    <a16:creationId xmlns:a16="http://schemas.microsoft.com/office/drawing/2014/main" id="{61CF946F-B856-4324-B2A7-8DC6E580BF3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5555" y="5374369"/>
                <a:ext cx="51979" cy="224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43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7B6815-5376-4554-BB33-345676B82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Framing at the level of evaluations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5BC405D-C55B-428F-9637-158A9F9B8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you define success?</a:t>
            </a:r>
          </a:p>
          <a:p>
            <a:pPr lvl="1" eaLnBrk="1" hangingPunct="1"/>
            <a:r>
              <a:rPr lang="en-US" altLang="en-US"/>
              <a:t>A political/value question as much as a factual question</a:t>
            </a:r>
          </a:p>
          <a:p>
            <a:pPr lvl="1" eaLnBrk="1" hangingPunct="1"/>
            <a:r>
              <a:rPr lang="en-US" altLang="en-US"/>
              <a:t>Deborah Stone and library efficiency</a:t>
            </a:r>
          </a:p>
          <a:p>
            <a:pPr eaLnBrk="1" hangingPunct="1"/>
            <a:r>
              <a:rPr lang="en-US" altLang="en-US"/>
              <a:t>Is efficiency</a:t>
            </a:r>
          </a:p>
          <a:p>
            <a:pPr lvl="1" eaLnBrk="1" hangingPunct="1"/>
            <a:r>
              <a:rPr lang="en-US" altLang="en-US"/>
              <a:t>Having a good book collection</a:t>
            </a:r>
          </a:p>
          <a:p>
            <a:pPr lvl="1" eaLnBrk="1" hangingPunct="1"/>
            <a:r>
              <a:rPr lang="en-US" altLang="en-US"/>
              <a:t>Providing maximum amount of assistance to patrons</a:t>
            </a:r>
          </a:p>
          <a:p>
            <a:pPr lvl="1" eaLnBrk="1" hangingPunct="1"/>
            <a:r>
              <a:rPr lang="en-US" altLang="en-US"/>
              <a:t>Providing jobs for teenagers</a:t>
            </a:r>
          </a:p>
          <a:p>
            <a:pPr lvl="1" eaLnBrk="1" hangingPunct="1"/>
            <a:r>
              <a:rPr lang="en-US" altLang="en-US"/>
              <a:t>Story time</a:t>
            </a:r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75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3743AD9-EBAD-41D0-B000-953F62D4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major division of policy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4375-FE3B-4B55-ACBC-8958001A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What Should we do? – Policy analysis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have we done? – Policy Evaluation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how and why of policy making –               		Policy Process</a:t>
            </a:r>
          </a:p>
          <a:p>
            <a:pPr lvl="1">
              <a:defRPr/>
            </a:pPr>
            <a:r>
              <a:rPr lang="en-US" dirty="0"/>
              <a:t>Why governments pay attention to some things and not others (agenda setting)</a:t>
            </a:r>
          </a:p>
          <a:p>
            <a:pPr lvl="1">
              <a:defRPr/>
            </a:pPr>
            <a:r>
              <a:rPr lang="en-US" dirty="0"/>
              <a:t>Policy stability and change</a:t>
            </a:r>
          </a:p>
          <a:p>
            <a:pPr lvl="1">
              <a:defRPr/>
            </a:pPr>
            <a:r>
              <a:rPr lang="en-US"/>
              <a:t>Where policy comes from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97AC3EF-0600-4D46-8F00-F56B044F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Causal Chains Are Infinite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C10E-9F79-4709-BF33-62AE8FC8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Why are you sitting here today?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live in an over-determined environment</a:t>
            </a:r>
          </a:p>
          <a:p>
            <a:pPr>
              <a:defRPr/>
            </a:pPr>
            <a:r>
              <a:rPr lang="en-US" dirty="0"/>
              <a:t>The process of focusing on a single slice of an extended causal chain is called FRAMING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4">
                <a:extLst>
                  <a:ext uri="{FF2B5EF4-FFF2-40B4-BE49-F238E27FC236}">
                    <a16:creationId xmlns:a16="http://schemas.microsoft.com/office/drawing/2014/main" id="{A4CB3BD1-2DCC-4FCD-B490-37D8BAF72F2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86600" y="2286000"/>
              <a:ext cx="12700" cy="20638"/>
            </p14:xfrm>
          </p:contentPart>
        </mc:Choice>
        <mc:Fallback xmlns="">
          <p:pic>
            <p:nvPicPr>
              <p:cNvPr id="1026" name="Ink 24">
                <a:extLst>
                  <a:ext uri="{FF2B5EF4-FFF2-40B4-BE49-F238E27FC236}">
                    <a16:creationId xmlns:a16="http://schemas.microsoft.com/office/drawing/2014/main" id="{A4CB3BD1-2DCC-4FCD-B490-37D8BAF72F2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7166" y="2276586"/>
                <a:ext cx="31569" cy="39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7" name="Ink 23">
                <a:extLst>
                  <a:ext uri="{FF2B5EF4-FFF2-40B4-BE49-F238E27FC236}">
                    <a16:creationId xmlns:a16="http://schemas.microsoft.com/office/drawing/2014/main" id="{9B180CE8-B36A-4117-AF4F-CDABDB0AD0FA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80426" y="2636838"/>
              <a:ext cx="3175" cy="23812"/>
            </p14:xfrm>
          </p:contentPart>
        </mc:Choice>
        <mc:Fallback xmlns="">
          <p:pic>
            <p:nvPicPr>
              <p:cNvPr id="1027" name="Ink 23">
                <a:extLst>
                  <a:ext uri="{FF2B5EF4-FFF2-40B4-BE49-F238E27FC236}">
                    <a16:creationId xmlns:a16="http://schemas.microsoft.com/office/drawing/2014/main" id="{9B180CE8-B36A-4117-AF4F-CDABDB0AD0FA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4530" y="2627458"/>
                <a:ext cx="14968" cy="42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37" name="Ink 15">
                <a:extLst>
                  <a:ext uri="{FF2B5EF4-FFF2-40B4-BE49-F238E27FC236}">
                    <a16:creationId xmlns:a16="http://schemas.microsoft.com/office/drawing/2014/main" id="{B297057C-4213-4049-A8D9-FF433939434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17814" y="6557964"/>
              <a:ext cx="1587" cy="1587"/>
            </p14:xfrm>
          </p:contentPart>
        </mc:Choice>
        <mc:Fallback xmlns="">
          <p:pic>
            <p:nvPicPr>
              <p:cNvPr id="1037" name="Ink 15">
                <a:extLst>
                  <a:ext uri="{FF2B5EF4-FFF2-40B4-BE49-F238E27FC236}">
                    <a16:creationId xmlns:a16="http://schemas.microsoft.com/office/drawing/2014/main" id="{B297057C-4213-4049-A8D9-FF433939434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4974720" y="-2147483648"/>
                <a:ext cx="36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88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845B62D-4E7E-4F06-A484-5E7C59E7E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Case of Aids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C0FC2D7-3F30-4C0F-9505-12DA1BEA3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 the new century dawned, New Jersey had the nations third-highest rate of intravenous HIV infections</a:t>
            </a:r>
          </a:p>
          <a:p>
            <a:pPr eaLnBrk="1" hangingPunct="1"/>
            <a:r>
              <a:rPr lang="en-US" altLang="en-US" dirty="0"/>
              <a:t>9,000 orphans had lost their mothers to AIDS</a:t>
            </a:r>
          </a:p>
          <a:p>
            <a:pPr eaLnBrk="1" hangingPunct="1"/>
            <a:r>
              <a:rPr lang="en-US" altLang="en-US" dirty="0"/>
              <a:t>26,000 people with AIDS 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(Clemons and McBeth, </a:t>
            </a:r>
            <a:r>
              <a:rPr lang="en-US" altLang="en-US" u="sng" dirty="0"/>
              <a:t>Public Policy Praxis</a:t>
            </a:r>
            <a:r>
              <a:rPr lang="en-US" altLang="en-US" dirty="0"/>
              <a:t>. Prentice Hall, 2001)</a:t>
            </a:r>
          </a:p>
        </p:txBody>
      </p:sp>
    </p:spTree>
    <p:extLst>
      <p:ext uri="{BB962C8B-B14F-4D97-AF65-F5344CB8AC3E}">
        <p14:creationId xmlns:p14="http://schemas.microsoft.com/office/powerpoint/2010/main" val="233276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ACB0B67-6D84-4261-AD90-CD759CD76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Questions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210C2B1-71E0-494F-AD30-E53B12A37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this a social problem worth the time and expenditure of public resources or an individual problem best dealt with on an individual case by case basis?</a:t>
            </a:r>
          </a:p>
          <a:p>
            <a:pPr eaLnBrk="1" hangingPunct="1"/>
            <a:r>
              <a:rPr lang="en-US" altLang="en-US"/>
              <a:t>What determines whether it is one or the other?</a:t>
            </a:r>
          </a:p>
          <a:p>
            <a:pPr lvl="1" eaLnBrk="1" hangingPunct="1"/>
            <a:r>
              <a:rPr lang="en-US" altLang="en-US"/>
              <a:t>Framing </a:t>
            </a:r>
          </a:p>
          <a:p>
            <a:pPr lvl="2" eaLnBrk="1" hangingPunct="1"/>
            <a:r>
              <a:rPr lang="en-US" altLang="en-US"/>
              <a:t>A claim that this is a problem that deserves government attention in order to advance the common good</a:t>
            </a:r>
          </a:p>
          <a:p>
            <a:pPr lvl="2" eaLnBrk="1" hangingPunct="1"/>
            <a:r>
              <a:rPr lang="en-US" altLang="en-US"/>
              <a:t>To work, the claim has to link to an individual’s deeply held beliefs and values</a:t>
            </a:r>
          </a:p>
          <a:p>
            <a:pPr lvl="2" eaLnBrk="1" hangingPunct="1"/>
            <a:r>
              <a:rPr lang="en-US" altLang="en-US"/>
              <a:t>That is to the stories we use to make sense of the world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9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4D2A931-0DD8-4246-80EF-A485DC785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we process information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5E6D666-2D9D-4412-AC9C-840A0D4AD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“Most people don’t think about most issues most of the time” (Polsby and Wildavsky, </a:t>
            </a:r>
            <a:r>
              <a:rPr lang="en-US" altLang="en-US" u="sng"/>
              <a:t>Presidential Elections</a:t>
            </a:r>
            <a:r>
              <a:rPr lang="en-US" altLang="en-US"/>
              <a:t>, 7</a:t>
            </a:r>
            <a:r>
              <a:rPr lang="en-US" altLang="en-US" baseline="30000"/>
              <a:t>th</a:t>
            </a:r>
            <a:r>
              <a:rPr lang="en-US" altLang="en-US"/>
              <a:t> edition, Free Press, 1988)</a:t>
            </a:r>
          </a:p>
          <a:p>
            <a:pPr eaLnBrk="1" hangingPunct="1"/>
            <a:r>
              <a:rPr lang="en-US" altLang="en-US"/>
              <a:t>So who frames issues to mobilize public opinion?</a:t>
            </a:r>
          </a:p>
          <a:p>
            <a:pPr eaLnBrk="1" hangingPunct="1"/>
            <a:r>
              <a:rPr lang="en-US" altLang="en-US"/>
              <a:t>The Media </a:t>
            </a:r>
          </a:p>
        </p:txBody>
      </p:sp>
    </p:spTree>
    <p:extLst>
      <p:ext uri="{BB962C8B-B14F-4D97-AF65-F5344CB8AC3E}">
        <p14:creationId xmlns:p14="http://schemas.microsoft.com/office/powerpoint/2010/main" val="195390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7F95E84-C949-49D8-84B3-1EF4F411C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Episodic Framing vs. Thematic Framing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A51DF8F-26AD-4B5D-B86E-58E95404A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it bleeds it leads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Episodic framing tends to elicit individualistic rather than societal attributions of responsibility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Thematic framing provides context, trends, systemic factors that have contributed to the problem (city budget cuts, lack of public health strategy, etc.)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			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11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651B4101-9364-4149-9B73-7B3D141AB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865314"/>
            <a:ext cx="69024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more episodically social issues are framed, the less likely it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that citizens  will hold government accountable for solving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problem.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more thematic and contextual the coverage, the more likely 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is that citizens will see the issue as one appropriate to government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resolution.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(“Framing Public  Issues,” The Frame Works Institute, 2002)</a:t>
            </a:r>
          </a:p>
        </p:txBody>
      </p:sp>
    </p:spTree>
    <p:extLst>
      <p:ext uri="{BB962C8B-B14F-4D97-AF65-F5344CB8AC3E}">
        <p14:creationId xmlns:p14="http://schemas.microsoft.com/office/powerpoint/2010/main" val="422480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B475CC5-EA7E-4227-B003-FB07B118F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Framing Works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04F3075-34B1-44DC-B3CC-0A091C4C3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People use mental shortcuts to make sense of the world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Incoming information provides cues about where to “file it mentally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People get most information about public affairs from the news media which, over time, creates a framework of expectation, or a dominant frame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Over time, we develop habits of thought and expectation and configure incoming information to conform to the frame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“Understanding means finding a story (frame) you already know and saying, ‘Oh yea, that one.’”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Once we found the story, we stop processing (Roger Schank, </a:t>
            </a:r>
            <a:r>
              <a:rPr lang="en-US" altLang="en-US" sz="2400" u="sng"/>
              <a:t>Tell Me a Story</a:t>
            </a:r>
            <a:r>
              <a:rPr lang="en-US" altLang="en-US" sz="2400"/>
              <a:t>, 1998, quoted in (Ibid.  P. 3-4)</a:t>
            </a:r>
          </a:p>
        </p:txBody>
      </p:sp>
    </p:spTree>
    <p:extLst>
      <p:ext uri="{BB962C8B-B14F-4D97-AF65-F5344CB8AC3E}">
        <p14:creationId xmlns:p14="http://schemas.microsoft.com/office/powerpoint/2010/main" val="61088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799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FRAMING</vt:lpstr>
      <vt:lpstr>The major division of policy studies</vt:lpstr>
      <vt:lpstr>Causal Chains Are Infinite</vt:lpstr>
      <vt:lpstr>The Case of Aids</vt:lpstr>
      <vt:lpstr>Questions</vt:lpstr>
      <vt:lpstr>How we process information</vt:lpstr>
      <vt:lpstr>Episodic Framing vs. Thematic Framing</vt:lpstr>
      <vt:lpstr>PowerPoint Presentation</vt:lpstr>
      <vt:lpstr>How Framing Works</vt:lpstr>
      <vt:lpstr>The need to reframe if an item is to move from individual to societal</vt:lpstr>
      <vt:lpstr>Levels of Understanding for Ideas and Issues</vt:lpstr>
      <vt:lpstr>Frame Analysis Applied to the Policy Process</vt:lpstr>
      <vt:lpstr>Framing at the level of problem formulation and adoption</vt:lpstr>
      <vt:lpstr>Framing at the Level of Policy Implementation</vt:lpstr>
      <vt:lpstr>Framing at the level of evaluations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FRAMING</dc:title>
  <dc:creator>James Gislsinan</dc:creator>
  <cp:lastModifiedBy>James Gilsinan [Political Science]</cp:lastModifiedBy>
  <cp:revision>1</cp:revision>
  <dcterms:created xsi:type="dcterms:W3CDTF">2018-10-16T19:32:40Z</dcterms:created>
  <dcterms:modified xsi:type="dcterms:W3CDTF">2018-10-25T15:08:38Z</dcterms:modified>
</cp:coreProperties>
</file>