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50" r:id="rId3"/>
    <p:sldId id="353" r:id="rId4"/>
    <p:sldId id="358" r:id="rId5"/>
    <p:sldId id="357" r:id="rId6"/>
    <p:sldId id="307" r:id="rId7"/>
    <p:sldId id="316" r:id="rId8"/>
    <p:sldId id="318" r:id="rId9"/>
    <p:sldId id="319" r:id="rId10"/>
    <p:sldId id="320" r:id="rId11"/>
    <p:sldId id="321" r:id="rId12"/>
    <p:sldId id="322" r:id="rId13"/>
    <p:sldId id="323" r:id="rId14"/>
    <p:sldId id="324" r:id="rId15"/>
    <p:sldId id="325" r:id="rId16"/>
    <p:sldId id="36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B9B6A2-BA1E-42E8-B5D6-C2A7E34727E2}" v="1" dt="2018-10-15T18:46:33.9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3" d="100"/>
          <a:sy n="83" d="100"/>
        </p:scale>
        <p:origin x="45"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Gislsinan" userId="32f47de1724c8ca4" providerId="LiveId" clId="{4FB9B6A2-BA1E-42E8-B5D6-C2A7E34727E2}"/>
    <pc:docChg chg="delSld modSld sldOrd">
      <pc:chgData name="James Gislsinan" userId="32f47de1724c8ca4" providerId="LiveId" clId="{4FB9B6A2-BA1E-42E8-B5D6-C2A7E34727E2}" dt="2018-10-15T18:46:33.907" v="1"/>
      <pc:docMkLst>
        <pc:docMk/>
      </pc:docMkLst>
      <pc:sldChg chg="del">
        <pc:chgData name="James Gislsinan" userId="32f47de1724c8ca4" providerId="LiveId" clId="{4FB9B6A2-BA1E-42E8-B5D6-C2A7E34727E2}" dt="2018-10-15T18:45:53.534" v="0" actId="2696"/>
        <pc:sldMkLst>
          <pc:docMk/>
          <pc:sldMk cId="1992860150" sldId="356"/>
        </pc:sldMkLst>
      </pc:sldChg>
      <pc:sldChg chg="ord">
        <pc:chgData name="James Gislsinan" userId="32f47de1724c8ca4" providerId="LiveId" clId="{4FB9B6A2-BA1E-42E8-B5D6-C2A7E34727E2}" dt="2018-10-15T18:46:33.907" v="1"/>
        <pc:sldMkLst>
          <pc:docMk/>
          <pc:sldMk cId="2962200011" sldId="35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ED451-4AE8-44AB-9FC1-E9B3B96AEA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261523-0374-497A-80CC-2A0E47AC0B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18C0C3-CBEE-4636-A07F-21A3EC600D83}"/>
              </a:ext>
            </a:extLst>
          </p:cNvPr>
          <p:cNvSpPr>
            <a:spLocks noGrp="1"/>
          </p:cNvSpPr>
          <p:nvPr>
            <p:ph type="dt" sz="half" idx="10"/>
          </p:nvPr>
        </p:nvSpPr>
        <p:spPr/>
        <p:txBody>
          <a:bodyPr/>
          <a:lstStyle/>
          <a:p>
            <a:fld id="{FBA8B228-6F17-4C17-BB09-3C1FE1C25B4E}" type="datetimeFigureOut">
              <a:rPr lang="en-US" smtClean="0"/>
              <a:t>10/15/2018</a:t>
            </a:fld>
            <a:endParaRPr lang="en-US"/>
          </a:p>
        </p:txBody>
      </p:sp>
      <p:sp>
        <p:nvSpPr>
          <p:cNvPr id="5" name="Footer Placeholder 4">
            <a:extLst>
              <a:ext uri="{FF2B5EF4-FFF2-40B4-BE49-F238E27FC236}">
                <a16:creationId xmlns:a16="http://schemas.microsoft.com/office/drawing/2014/main" id="{E7C824AF-9B37-465A-A30E-765DB7F93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482762-3A8E-42C8-8F31-F2DD3E92BB02}"/>
              </a:ext>
            </a:extLst>
          </p:cNvPr>
          <p:cNvSpPr>
            <a:spLocks noGrp="1"/>
          </p:cNvSpPr>
          <p:nvPr>
            <p:ph type="sldNum" sz="quarter" idx="12"/>
          </p:nvPr>
        </p:nvSpPr>
        <p:spPr/>
        <p:txBody>
          <a:bodyPr/>
          <a:lstStyle/>
          <a:p>
            <a:fld id="{D03B1EA4-2D21-4D28-9FB3-269ABD7C2C9B}" type="slidenum">
              <a:rPr lang="en-US" smtClean="0"/>
              <a:t>‹#›</a:t>
            </a:fld>
            <a:endParaRPr lang="en-US"/>
          </a:p>
        </p:txBody>
      </p:sp>
    </p:spTree>
    <p:extLst>
      <p:ext uri="{BB962C8B-B14F-4D97-AF65-F5344CB8AC3E}">
        <p14:creationId xmlns:p14="http://schemas.microsoft.com/office/powerpoint/2010/main" val="379837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4972-4B7F-4EDE-98E3-0DF60FF578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50AD53-5B52-4A2F-B7E4-F79A567A572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2C8C5-0D2D-4C23-A88C-4A03DCDF2443}"/>
              </a:ext>
            </a:extLst>
          </p:cNvPr>
          <p:cNvSpPr>
            <a:spLocks noGrp="1"/>
          </p:cNvSpPr>
          <p:nvPr>
            <p:ph type="dt" sz="half" idx="10"/>
          </p:nvPr>
        </p:nvSpPr>
        <p:spPr/>
        <p:txBody>
          <a:bodyPr/>
          <a:lstStyle/>
          <a:p>
            <a:fld id="{FBA8B228-6F17-4C17-BB09-3C1FE1C25B4E}" type="datetimeFigureOut">
              <a:rPr lang="en-US" smtClean="0"/>
              <a:t>10/15/2018</a:t>
            </a:fld>
            <a:endParaRPr lang="en-US"/>
          </a:p>
        </p:txBody>
      </p:sp>
      <p:sp>
        <p:nvSpPr>
          <p:cNvPr id="5" name="Footer Placeholder 4">
            <a:extLst>
              <a:ext uri="{FF2B5EF4-FFF2-40B4-BE49-F238E27FC236}">
                <a16:creationId xmlns:a16="http://schemas.microsoft.com/office/drawing/2014/main" id="{ED5A7E2E-769A-4A38-BC1C-11C282D772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FA34BC-13A1-4C6A-A3E1-893844222B3D}"/>
              </a:ext>
            </a:extLst>
          </p:cNvPr>
          <p:cNvSpPr>
            <a:spLocks noGrp="1"/>
          </p:cNvSpPr>
          <p:nvPr>
            <p:ph type="sldNum" sz="quarter" idx="12"/>
          </p:nvPr>
        </p:nvSpPr>
        <p:spPr/>
        <p:txBody>
          <a:bodyPr/>
          <a:lstStyle/>
          <a:p>
            <a:fld id="{D03B1EA4-2D21-4D28-9FB3-269ABD7C2C9B}" type="slidenum">
              <a:rPr lang="en-US" smtClean="0"/>
              <a:t>‹#›</a:t>
            </a:fld>
            <a:endParaRPr lang="en-US"/>
          </a:p>
        </p:txBody>
      </p:sp>
    </p:spTree>
    <p:extLst>
      <p:ext uri="{BB962C8B-B14F-4D97-AF65-F5344CB8AC3E}">
        <p14:creationId xmlns:p14="http://schemas.microsoft.com/office/powerpoint/2010/main" val="2032324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412B34-1380-46FD-8791-3021426836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8F0102-18FF-4D18-9105-36DA60365EB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CED28-E693-4099-BC37-83FCFBE08D04}"/>
              </a:ext>
            </a:extLst>
          </p:cNvPr>
          <p:cNvSpPr>
            <a:spLocks noGrp="1"/>
          </p:cNvSpPr>
          <p:nvPr>
            <p:ph type="dt" sz="half" idx="10"/>
          </p:nvPr>
        </p:nvSpPr>
        <p:spPr/>
        <p:txBody>
          <a:bodyPr/>
          <a:lstStyle/>
          <a:p>
            <a:fld id="{FBA8B228-6F17-4C17-BB09-3C1FE1C25B4E}" type="datetimeFigureOut">
              <a:rPr lang="en-US" smtClean="0"/>
              <a:t>10/15/2018</a:t>
            </a:fld>
            <a:endParaRPr lang="en-US"/>
          </a:p>
        </p:txBody>
      </p:sp>
      <p:sp>
        <p:nvSpPr>
          <p:cNvPr id="5" name="Footer Placeholder 4">
            <a:extLst>
              <a:ext uri="{FF2B5EF4-FFF2-40B4-BE49-F238E27FC236}">
                <a16:creationId xmlns:a16="http://schemas.microsoft.com/office/drawing/2014/main" id="{CD1914EF-468E-4DA3-BD22-5679955D1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880BD-0893-47CE-AC9B-E6E367F33624}"/>
              </a:ext>
            </a:extLst>
          </p:cNvPr>
          <p:cNvSpPr>
            <a:spLocks noGrp="1"/>
          </p:cNvSpPr>
          <p:nvPr>
            <p:ph type="sldNum" sz="quarter" idx="12"/>
          </p:nvPr>
        </p:nvSpPr>
        <p:spPr/>
        <p:txBody>
          <a:bodyPr/>
          <a:lstStyle/>
          <a:p>
            <a:fld id="{D03B1EA4-2D21-4D28-9FB3-269ABD7C2C9B}" type="slidenum">
              <a:rPr lang="en-US" smtClean="0"/>
              <a:t>‹#›</a:t>
            </a:fld>
            <a:endParaRPr lang="en-US"/>
          </a:p>
        </p:txBody>
      </p:sp>
    </p:spTree>
    <p:extLst>
      <p:ext uri="{BB962C8B-B14F-4D97-AF65-F5344CB8AC3E}">
        <p14:creationId xmlns:p14="http://schemas.microsoft.com/office/powerpoint/2010/main" val="384558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42E5A-3C76-4BAD-A2BE-C1CE13B15A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1015D3-9F42-49CD-A0CC-6EF5394DC60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5F3D9-EB89-4D25-9646-1A4681A10FF9}"/>
              </a:ext>
            </a:extLst>
          </p:cNvPr>
          <p:cNvSpPr>
            <a:spLocks noGrp="1"/>
          </p:cNvSpPr>
          <p:nvPr>
            <p:ph type="dt" sz="half" idx="10"/>
          </p:nvPr>
        </p:nvSpPr>
        <p:spPr/>
        <p:txBody>
          <a:bodyPr/>
          <a:lstStyle/>
          <a:p>
            <a:fld id="{FBA8B228-6F17-4C17-BB09-3C1FE1C25B4E}" type="datetimeFigureOut">
              <a:rPr lang="en-US" smtClean="0"/>
              <a:t>10/15/2018</a:t>
            </a:fld>
            <a:endParaRPr lang="en-US"/>
          </a:p>
        </p:txBody>
      </p:sp>
      <p:sp>
        <p:nvSpPr>
          <p:cNvPr id="5" name="Footer Placeholder 4">
            <a:extLst>
              <a:ext uri="{FF2B5EF4-FFF2-40B4-BE49-F238E27FC236}">
                <a16:creationId xmlns:a16="http://schemas.microsoft.com/office/drawing/2014/main" id="{80CF9886-8893-4CAA-BA34-B5A8F8AE7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28FB4A-5B69-4AD0-A704-45BD81AC81A2}"/>
              </a:ext>
            </a:extLst>
          </p:cNvPr>
          <p:cNvSpPr>
            <a:spLocks noGrp="1"/>
          </p:cNvSpPr>
          <p:nvPr>
            <p:ph type="sldNum" sz="quarter" idx="12"/>
          </p:nvPr>
        </p:nvSpPr>
        <p:spPr/>
        <p:txBody>
          <a:bodyPr/>
          <a:lstStyle/>
          <a:p>
            <a:fld id="{D03B1EA4-2D21-4D28-9FB3-269ABD7C2C9B}" type="slidenum">
              <a:rPr lang="en-US" smtClean="0"/>
              <a:t>‹#›</a:t>
            </a:fld>
            <a:endParaRPr lang="en-US"/>
          </a:p>
        </p:txBody>
      </p:sp>
    </p:spTree>
    <p:extLst>
      <p:ext uri="{BB962C8B-B14F-4D97-AF65-F5344CB8AC3E}">
        <p14:creationId xmlns:p14="http://schemas.microsoft.com/office/powerpoint/2010/main" val="3186705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D6FB6-760A-4EE3-AA30-B0155AD159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36613C-0678-4D06-874D-6E92B419A5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9317547-7727-4740-B64D-54D2EB9500A4}"/>
              </a:ext>
            </a:extLst>
          </p:cNvPr>
          <p:cNvSpPr>
            <a:spLocks noGrp="1"/>
          </p:cNvSpPr>
          <p:nvPr>
            <p:ph type="dt" sz="half" idx="10"/>
          </p:nvPr>
        </p:nvSpPr>
        <p:spPr/>
        <p:txBody>
          <a:bodyPr/>
          <a:lstStyle/>
          <a:p>
            <a:fld id="{FBA8B228-6F17-4C17-BB09-3C1FE1C25B4E}" type="datetimeFigureOut">
              <a:rPr lang="en-US" smtClean="0"/>
              <a:t>10/15/2018</a:t>
            </a:fld>
            <a:endParaRPr lang="en-US"/>
          </a:p>
        </p:txBody>
      </p:sp>
      <p:sp>
        <p:nvSpPr>
          <p:cNvPr id="5" name="Footer Placeholder 4">
            <a:extLst>
              <a:ext uri="{FF2B5EF4-FFF2-40B4-BE49-F238E27FC236}">
                <a16:creationId xmlns:a16="http://schemas.microsoft.com/office/drawing/2014/main" id="{269BE333-BC74-403E-993A-B45890734A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967C97-7E45-47AB-8464-68A262D35037}"/>
              </a:ext>
            </a:extLst>
          </p:cNvPr>
          <p:cNvSpPr>
            <a:spLocks noGrp="1"/>
          </p:cNvSpPr>
          <p:nvPr>
            <p:ph type="sldNum" sz="quarter" idx="12"/>
          </p:nvPr>
        </p:nvSpPr>
        <p:spPr/>
        <p:txBody>
          <a:bodyPr/>
          <a:lstStyle/>
          <a:p>
            <a:fld id="{D03B1EA4-2D21-4D28-9FB3-269ABD7C2C9B}" type="slidenum">
              <a:rPr lang="en-US" smtClean="0"/>
              <a:t>‹#›</a:t>
            </a:fld>
            <a:endParaRPr lang="en-US"/>
          </a:p>
        </p:txBody>
      </p:sp>
    </p:spTree>
    <p:extLst>
      <p:ext uri="{BB962C8B-B14F-4D97-AF65-F5344CB8AC3E}">
        <p14:creationId xmlns:p14="http://schemas.microsoft.com/office/powerpoint/2010/main" val="2702370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42A21-FB4E-48AE-BD44-1E8109B529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C7AE68-E58E-4984-88C5-B7D2A376F08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22EB8-F534-4A4F-BE82-35AAF991279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12896E-5E3D-481F-B60E-26B69618C5FF}"/>
              </a:ext>
            </a:extLst>
          </p:cNvPr>
          <p:cNvSpPr>
            <a:spLocks noGrp="1"/>
          </p:cNvSpPr>
          <p:nvPr>
            <p:ph type="dt" sz="half" idx="10"/>
          </p:nvPr>
        </p:nvSpPr>
        <p:spPr/>
        <p:txBody>
          <a:bodyPr/>
          <a:lstStyle/>
          <a:p>
            <a:fld id="{FBA8B228-6F17-4C17-BB09-3C1FE1C25B4E}" type="datetimeFigureOut">
              <a:rPr lang="en-US" smtClean="0"/>
              <a:t>10/15/2018</a:t>
            </a:fld>
            <a:endParaRPr lang="en-US"/>
          </a:p>
        </p:txBody>
      </p:sp>
      <p:sp>
        <p:nvSpPr>
          <p:cNvPr id="6" name="Footer Placeholder 5">
            <a:extLst>
              <a:ext uri="{FF2B5EF4-FFF2-40B4-BE49-F238E27FC236}">
                <a16:creationId xmlns:a16="http://schemas.microsoft.com/office/drawing/2014/main" id="{41E9740C-A62A-4B43-9410-122CD88B8B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CCBB7A-8206-4758-B907-312153DAB5A1}"/>
              </a:ext>
            </a:extLst>
          </p:cNvPr>
          <p:cNvSpPr>
            <a:spLocks noGrp="1"/>
          </p:cNvSpPr>
          <p:nvPr>
            <p:ph type="sldNum" sz="quarter" idx="12"/>
          </p:nvPr>
        </p:nvSpPr>
        <p:spPr/>
        <p:txBody>
          <a:bodyPr/>
          <a:lstStyle/>
          <a:p>
            <a:fld id="{D03B1EA4-2D21-4D28-9FB3-269ABD7C2C9B}" type="slidenum">
              <a:rPr lang="en-US" smtClean="0"/>
              <a:t>‹#›</a:t>
            </a:fld>
            <a:endParaRPr lang="en-US"/>
          </a:p>
        </p:txBody>
      </p:sp>
    </p:spTree>
    <p:extLst>
      <p:ext uri="{BB962C8B-B14F-4D97-AF65-F5344CB8AC3E}">
        <p14:creationId xmlns:p14="http://schemas.microsoft.com/office/powerpoint/2010/main" val="233482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B06BB-2EA7-4C6E-8776-CE6F82E7AB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337232-AAE7-4D1B-B682-94E790ADD2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EF9A810-7AE6-4F43-8843-57B37E56CD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7EE3AB-D8FB-4ECA-A0E8-241D79AA96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16F3C49-33F4-4EEC-A6F8-4F024046497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0D4815-FA03-4D10-84ED-F7DD71FAE525}"/>
              </a:ext>
            </a:extLst>
          </p:cNvPr>
          <p:cNvSpPr>
            <a:spLocks noGrp="1"/>
          </p:cNvSpPr>
          <p:nvPr>
            <p:ph type="dt" sz="half" idx="10"/>
          </p:nvPr>
        </p:nvSpPr>
        <p:spPr/>
        <p:txBody>
          <a:bodyPr/>
          <a:lstStyle/>
          <a:p>
            <a:fld id="{FBA8B228-6F17-4C17-BB09-3C1FE1C25B4E}" type="datetimeFigureOut">
              <a:rPr lang="en-US" smtClean="0"/>
              <a:t>10/15/2018</a:t>
            </a:fld>
            <a:endParaRPr lang="en-US"/>
          </a:p>
        </p:txBody>
      </p:sp>
      <p:sp>
        <p:nvSpPr>
          <p:cNvPr id="8" name="Footer Placeholder 7">
            <a:extLst>
              <a:ext uri="{FF2B5EF4-FFF2-40B4-BE49-F238E27FC236}">
                <a16:creationId xmlns:a16="http://schemas.microsoft.com/office/drawing/2014/main" id="{A5A94832-5F37-4EB9-83CB-5B0F916CFD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F99060-8C49-4A03-982E-3F1FAB7AB862}"/>
              </a:ext>
            </a:extLst>
          </p:cNvPr>
          <p:cNvSpPr>
            <a:spLocks noGrp="1"/>
          </p:cNvSpPr>
          <p:nvPr>
            <p:ph type="sldNum" sz="quarter" idx="12"/>
          </p:nvPr>
        </p:nvSpPr>
        <p:spPr/>
        <p:txBody>
          <a:bodyPr/>
          <a:lstStyle/>
          <a:p>
            <a:fld id="{D03B1EA4-2D21-4D28-9FB3-269ABD7C2C9B}" type="slidenum">
              <a:rPr lang="en-US" smtClean="0"/>
              <a:t>‹#›</a:t>
            </a:fld>
            <a:endParaRPr lang="en-US"/>
          </a:p>
        </p:txBody>
      </p:sp>
    </p:spTree>
    <p:extLst>
      <p:ext uri="{BB962C8B-B14F-4D97-AF65-F5344CB8AC3E}">
        <p14:creationId xmlns:p14="http://schemas.microsoft.com/office/powerpoint/2010/main" val="3137322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78DB3-99C7-413A-90F3-41508869FE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30FDC4-F2CA-4714-8070-2A2548E48676}"/>
              </a:ext>
            </a:extLst>
          </p:cNvPr>
          <p:cNvSpPr>
            <a:spLocks noGrp="1"/>
          </p:cNvSpPr>
          <p:nvPr>
            <p:ph type="dt" sz="half" idx="10"/>
          </p:nvPr>
        </p:nvSpPr>
        <p:spPr/>
        <p:txBody>
          <a:bodyPr/>
          <a:lstStyle/>
          <a:p>
            <a:fld id="{FBA8B228-6F17-4C17-BB09-3C1FE1C25B4E}" type="datetimeFigureOut">
              <a:rPr lang="en-US" smtClean="0"/>
              <a:t>10/15/2018</a:t>
            </a:fld>
            <a:endParaRPr lang="en-US"/>
          </a:p>
        </p:txBody>
      </p:sp>
      <p:sp>
        <p:nvSpPr>
          <p:cNvPr id="4" name="Footer Placeholder 3">
            <a:extLst>
              <a:ext uri="{FF2B5EF4-FFF2-40B4-BE49-F238E27FC236}">
                <a16:creationId xmlns:a16="http://schemas.microsoft.com/office/drawing/2014/main" id="{ACC8498D-ABA1-47AE-A559-0F0F63C898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AD9D39-5EF7-4E5F-99AE-E7A7686930E9}"/>
              </a:ext>
            </a:extLst>
          </p:cNvPr>
          <p:cNvSpPr>
            <a:spLocks noGrp="1"/>
          </p:cNvSpPr>
          <p:nvPr>
            <p:ph type="sldNum" sz="quarter" idx="12"/>
          </p:nvPr>
        </p:nvSpPr>
        <p:spPr/>
        <p:txBody>
          <a:bodyPr/>
          <a:lstStyle/>
          <a:p>
            <a:fld id="{D03B1EA4-2D21-4D28-9FB3-269ABD7C2C9B}" type="slidenum">
              <a:rPr lang="en-US" smtClean="0"/>
              <a:t>‹#›</a:t>
            </a:fld>
            <a:endParaRPr lang="en-US"/>
          </a:p>
        </p:txBody>
      </p:sp>
    </p:spTree>
    <p:extLst>
      <p:ext uri="{BB962C8B-B14F-4D97-AF65-F5344CB8AC3E}">
        <p14:creationId xmlns:p14="http://schemas.microsoft.com/office/powerpoint/2010/main" val="120129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6233CF-A921-4C21-AF14-D0F189A98931}"/>
              </a:ext>
            </a:extLst>
          </p:cNvPr>
          <p:cNvSpPr>
            <a:spLocks noGrp="1"/>
          </p:cNvSpPr>
          <p:nvPr>
            <p:ph type="dt" sz="half" idx="10"/>
          </p:nvPr>
        </p:nvSpPr>
        <p:spPr/>
        <p:txBody>
          <a:bodyPr/>
          <a:lstStyle/>
          <a:p>
            <a:fld id="{FBA8B228-6F17-4C17-BB09-3C1FE1C25B4E}" type="datetimeFigureOut">
              <a:rPr lang="en-US" smtClean="0"/>
              <a:t>10/15/2018</a:t>
            </a:fld>
            <a:endParaRPr lang="en-US"/>
          </a:p>
        </p:txBody>
      </p:sp>
      <p:sp>
        <p:nvSpPr>
          <p:cNvPr id="3" name="Footer Placeholder 2">
            <a:extLst>
              <a:ext uri="{FF2B5EF4-FFF2-40B4-BE49-F238E27FC236}">
                <a16:creationId xmlns:a16="http://schemas.microsoft.com/office/drawing/2014/main" id="{874A5CE3-C4D8-471D-9C88-7BDFB8845F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3EC4EA-9822-4A3D-9093-D51F79A2B730}"/>
              </a:ext>
            </a:extLst>
          </p:cNvPr>
          <p:cNvSpPr>
            <a:spLocks noGrp="1"/>
          </p:cNvSpPr>
          <p:nvPr>
            <p:ph type="sldNum" sz="quarter" idx="12"/>
          </p:nvPr>
        </p:nvSpPr>
        <p:spPr/>
        <p:txBody>
          <a:bodyPr/>
          <a:lstStyle/>
          <a:p>
            <a:fld id="{D03B1EA4-2D21-4D28-9FB3-269ABD7C2C9B}" type="slidenum">
              <a:rPr lang="en-US" smtClean="0"/>
              <a:t>‹#›</a:t>
            </a:fld>
            <a:endParaRPr lang="en-US"/>
          </a:p>
        </p:txBody>
      </p:sp>
    </p:spTree>
    <p:extLst>
      <p:ext uri="{BB962C8B-B14F-4D97-AF65-F5344CB8AC3E}">
        <p14:creationId xmlns:p14="http://schemas.microsoft.com/office/powerpoint/2010/main" val="1173897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C2CCA-EDE3-4D28-AADE-2146A35C53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0B20AF-7451-4E19-947F-A735C50576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DC59B4-23C4-4A8A-8B26-74CD6DCF6A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4C307D-30CE-4D40-BACC-B5614EE91366}"/>
              </a:ext>
            </a:extLst>
          </p:cNvPr>
          <p:cNvSpPr>
            <a:spLocks noGrp="1"/>
          </p:cNvSpPr>
          <p:nvPr>
            <p:ph type="dt" sz="half" idx="10"/>
          </p:nvPr>
        </p:nvSpPr>
        <p:spPr/>
        <p:txBody>
          <a:bodyPr/>
          <a:lstStyle/>
          <a:p>
            <a:fld id="{FBA8B228-6F17-4C17-BB09-3C1FE1C25B4E}" type="datetimeFigureOut">
              <a:rPr lang="en-US" smtClean="0"/>
              <a:t>10/15/2018</a:t>
            </a:fld>
            <a:endParaRPr lang="en-US"/>
          </a:p>
        </p:txBody>
      </p:sp>
      <p:sp>
        <p:nvSpPr>
          <p:cNvPr id="6" name="Footer Placeholder 5">
            <a:extLst>
              <a:ext uri="{FF2B5EF4-FFF2-40B4-BE49-F238E27FC236}">
                <a16:creationId xmlns:a16="http://schemas.microsoft.com/office/drawing/2014/main" id="{B6848E31-D1E4-4DBC-A089-A5DFE1CB36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D84471-DE6D-4746-85F1-94AF8A6BFFD8}"/>
              </a:ext>
            </a:extLst>
          </p:cNvPr>
          <p:cNvSpPr>
            <a:spLocks noGrp="1"/>
          </p:cNvSpPr>
          <p:nvPr>
            <p:ph type="sldNum" sz="quarter" idx="12"/>
          </p:nvPr>
        </p:nvSpPr>
        <p:spPr/>
        <p:txBody>
          <a:bodyPr/>
          <a:lstStyle/>
          <a:p>
            <a:fld id="{D03B1EA4-2D21-4D28-9FB3-269ABD7C2C9B}" type="slidenum">
              <a:rPr lang="en-US" smtClean="0"/>
              <a:t>‹#›</a:t>
            </a:fld>
            <a:endParaRPr lang="en-US"/>
          </a:p>
        </p:txBody>
      </p:sp>
    </p:spTree>
    <p:extLst>
      <p:ext uri="{BB962C8B-B14F-4D97-AF65-F5344CB8AC3E}">
        <p14:creationId xmlns:p14="http://schemas.microsoft.com/office/powerpoint/2010/main" val="55509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88EE8-C937-4378-985A-C99A0589B6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1A51B1-86F3-4E06-8686-2C879CB6B4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740DF3-040E-4EA0-A886-45CCC6DC21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02D640-4328-4C26-8F83-71880A82B3E0}"/>
              </a:ext>
            </a:extLst>
          </p:cNvPr>
          <p:cNvSpPr>
            <a:spLocks noGrp="1"/>
          </p:cNvSpPr>
          <p:nvPr>
            <p:ph type="dt" sz="half" idx="10"/>
          </p:nvPr>
        </p:nvSpPr>
        <p:spPr/>
        <p:txBody>
          <a:bodyPr/>
          <a:lstStyle/>
          <a:p>
            <a:fld id="{FBA8B228-6F17-4C17-BB09-3C1FE1C25B4E}" type="datetimeFigureOut">
              <a:rPr lang="en-US" smtClean="0"/>
              <a:t>10/15/2018</a:t>
            </a:fld>
            <a:endParaRPr lang="en-US"/>
          </a:p>
        </p:txBody>
      </p:sp>
      <p:sp>
        <p:nvSpPr>
          <p:cNvPr id="6" name="Footer Placeholder 5">
            <a:extLst>
              <a:ext uri="{FF2B5EF4-FFF2-40B4-BE49-F238E27FC236}">
                <a16:creationId xmlns:a16="http://schemas.microsoft.com/office/drawing/2014/main" id="{75E92DE0-96DD-4362-BDB1-0E255BC9CB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23B315-4D8C-44F6-9E10-B710F0AD37FE}"/>
              </a:ext>
            </a:extLst>
          </p:cNvPr>
          <p:cNvSpPr>
            <a:spLocks noGrp="1"/>
          </p:cNvSpPr>
          <p:nvPr>
            <p:ph type="sldNum" sz="quarter" idx="12"/>
          </p:nvPr>
        </p:nvSpPr>
        <p:spPr/>
        <p:txBody>
          <a:bodyPr/>
          <a:lstStyle/>
          <a:p>
            <a:fld id="{D03B1EA4-2D21-4D28-9FB3-269ABD7C2C9B}" type="slidenum">
              <a:rPr lang="en-US" smtClean="0"/>
              <a:t>‹#›</a:t>
            </a:fld>
            <a:endParaRPr lang="en-US"/>
          </a:p>
        </p:txBody>
      </p:sp>
    </p:spTree>
    <p:extLst>
      <p:ext uri="{BB962C8B-B14F-4D97-AF65-F5344CB8AC3E}">
        <p14:creationId xmlns:p14="http://schemas.microsoft.com/office/powerpoint/2010/main" val="2451915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9EAA75-6C22-4B1D-86FD-5DCD10F9AC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E63D6A-3999-4BCE-939F-90405D3C0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203F47-E730-46A0-8EAB-9FDA51825F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A8B228-6F17-4C17-BB09-3C1FE1C25B4E}" type="datetimeFigureOut">
              <a:rPr lang="en-US" smtClean="0"/>
              <a:t>10/15/2018</a:t>
            </a:fld>
            <a:endParaRPr lang="en-US"/>
          </a:p>
        </p:txBody>
      </p:sp>
      <p:sp>
        <p:nvSpPr>
          <p:cNvPr id="5" name="Footer Placeholder 4">
            <a:extLst>
              <a:ext uri="{FF2B5EF4-FFF2-40B4-BE49-F238E27FC236}">
                <a16:creationId xmlns:a16="http://schemas.microsoft.com/office/drawing/2014/main" id="{50809742-ABF5-4431-ADC2-9E240049C0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E54574-E90F-4C66-89FD-13DC01D6B8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3B1EA4-2D21-4D28-9FB3-269ABD7C2C9B}" type="slidenum">
              <a:rPr lang="en-US" smtClean="0"/>
              <a:t>‹#›</a:t>
            </a:fld>
            <a:endParaRPr lang="en-US"/>
          </a:p>
        </p:txBody>
      </p:sp>
    </p:spTree>
    <p:extLst>
      <p:ext uri="{BB962C8B-B14F-4D97-AF65-F5344CB8AC3E}">
        <p14:creationId xmlns:p14="http://schemas.microsoft.com/office/powerpoint/2010/main" val="276949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D150C-FEEA-4625-966F-D979D7BC43D5}"/>
              </a:ext>
            </a:extLst>
          </p:cNvPr>
          <p:cNvSpPr>
            <a:spLocks noGrp="1"/>
          </p:cNvSpPr>
          <p:nvPr>
            <p:ph type="ctrTitle"/>
          </p:nvPr>
        </p:nvSpPr>
        <p:spPr/>
        <p:txBody>
          <a:bodyPr/>
          <a:lstStyle/>
          <a:p>
            <a:r>
              <a:rPr lang="en-US" dirty="0"/>
              <a:t>What Does Ethics Have To Do With It </a:t>
            </a:r>
          </a:p>
        </p:txBody>
      </p:sp>
      <p:sp>
        <p:nvSpPr>
          <p:cNvPr id="3" name="Subtitle 2">
            <a:extLst>
              <a:ext uri="{FF2B5EF4-FFF2-40B4-BE49-F238E27FC236}">
                <a16:creationId xmlns:a16="http://schemas.microsoft.com/office/drawing/2014/main" id="{3A99953A-E2DC-4D51-BB31-4332701C056D}"/>
              </a:ext>
            </a:extLst>
          </p:cNvPr>
          <p:cNvSpPr>
            <a:spLocks noGrp="1"/>
          </p:cNvSpPr>
          <p:nvPr>
            <p:ph type="subTitle" idx="1"/>
          </p:nvPr>
        </p:nvSpPr>
        <p:spPr/>
        <p:txBody>
          <a:bodyPr/>
          <a:lstStyle/>
          <a:p>
            <a:r>
              <a:rPr lang="en-US" dirty="0"/>
              <a:t>The problem of administrative evil</a:t>
            </a:r>
          </a:p>
        </p:txBody>
      </p:sp>
    </p:spTree>
    <p:extLst>
      <p:ext uri="{BB962C8B-B14F-4D97-AF65-F5344CB8AC3E}">
        <p14:creationId xmlns:p14="http://schemas.microsoft.com/office/powerpoint/2010/main" val="946194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FFDB7FD6-176A-4D9C-BD9F-2E5DF4FD9D34}"/>
              </a:ext>
            </a:extLst>
          </p:cNvPr>
          <p:cNvSpPr>
            <a:spLocks noGrp="1"/>
          </p:cNvSpPr>
          <p:nvPr>
            <p:ph type="title"/>
          </p:nvPr>
        </p:nvSpPr>
        <p:spPr/>
        <p:txBody>
          <a:bodyPr/>
          <a:lstStyle/>
          <a:p>
            <a:r>
              <a:rPr lang="en-US" altLang="en-US"/>
              <a:t>The Wal-Mart Paradoxes</a:t>
            </a:r>
          </a:p>
        </p:txBody>
      </p:sp>
      <p:sp>
        <p:nvSpPr>
          <p:cNvPr id="3" name="Content Placeholder 2">
            <a:extLst>
              <a:ext uri="{FF2B5EF4-FFF2-40B4-BE49-F238E27FC236}">
                <a16:creationId xmlns:a16="http://schemas.microsoft.com/office/drawing/2014/main" id="{03FA1BF4-4D6A-4F51-8615-59C1169FED60}"/>
              </a:ext>
            </a:extLst>
          </p:cNvPr>
          <p:cNvSpPr>
            <a:spLocks noGrp="1"/>
          </p:cNvSpPr>
          <p:nvPr>
            <p:ph idx="1"/>
          </p:nvPr>
        </p:nvSpPr>
        <p:spPr/>
        <p:txBody>
          <a:bodyPr>
            <a:normAutofit/>
          </a:bodyPr>
          <a:lstStyle/>
          <a:p>
            <a:pPr>
              <a:defRPr/>
            </a:pPr>
            <a:r>
              <a:rPr lang="en-US" dirty="0"/>
              <a:t>A net work of Mega Stores that grew in the cultural soil of Small Town Rural America that contradicted those very values </a:t>
            </a:r>
          </a:p>
          <a:p>
            <a:pPr lvl="1">
              <a:defRPr/>
            </a:pPr>
            <a:r>
              <a:rPr lang="en-US" dirty="0"/>
              <a:t>the feminization of work (consumption over production)</a:t>
            </a:r>
          </a:p>
          <a:p>
            <a:pPr lvl="1">
              <a:defRPr/>
            </a:pPr>
            <a:r>
              <a:rPr lang="en-US" dirty="0"/>
              <a:t>Secular pursuit of wealth </a:t>
            </a:r>
          </a:p>
          <a:p>
            <a:pPr lvl="1">
              <a:defRPr/>
            </a:pPr>
            <a:r>
              <a:rPr lang="en-US" dirty="0"/>
              <a:t>Women taken outside the home</a:t>
            </a:r>
          </a:p>
          <a:p>
            <a:pPr lvl="1">
              <a:defRPr/>
            </a:pPr>
            <a:r>
              <a:rPr lang="en-US" dirty="0"/>
              <a:t>Corporate Capitalism </a:t>
            </a:r>
          </a:p>
          <a:p>
            <a:pPr>
              <a:defRPr/>
            </a:pPr>
            <a:r>
              <a:rPr lang="en-US" dirty="0"/>
              <a:t>The only value that </a:t>
            </a:r>
            <a:r>
              <a:rPr lang="en-US" dirty="0" err="1"/>
              <a:t>Wal</a:t>
            </a:r>
            <a:r>
              <a:rPr lang="en-US" dirty="0"/>
              <a:t>-mart maintained was homogeneity </a:t>
            </a:r>
          </a:p>
          <a:p>
            <a:pPr lvl="1">
              <a:defRPr/>
            </a:pPr>
            <a:endParaRPr lang="en-US" dirty="0"/>
          </a:p>
          <a:p>
            <a:pPr lvl="1">
              <a:defRPr/>
            </a:pPr>
            <a:endParaRPr lang="en-US" dirty="0"/>
          </a:p>
          <a:p>
            <a:pPr lvl="1">
              <a:defRPr/>
            </a:pPr>
            <a:endParaRPr lang="en-US" dirty="0"/>
          </a:p>
          <a:p>
            <a:pPr lvl="1">
              <a:defRPr/>
            </a:pPr>
            <a:endParaRPr lang="en-US" dirty="0"/>
          </a:p>
          <a:p>
            <a:pPr lvl="1">
              <a:defRPr/>
            </a:pPr>
            <a:endParaRPr lang="en-US" dirty="0"/>
          </a:p>
          <a:p>
            <a:pPr lvl="1">
              <a:defRPr/>
            </a:pPr>
            <a:endParaRPr lang="en-US" dirty="0"/>
          </a:p>
          <a:p>
            <a:pPr lvl="1">
              <a:defRPr/>
            </a:pPr>
            <a:endParaRPr lang="en-US" dirty="0"/>
          </a:p>
        </p:txBody>
      </p:sp>
    </p:spTree>
    <p:extLst>
      <p:ext uri="{BB962C8B-B14F-4D97-AF65-F5344CB8AC3E}">
        <p14:creationId xmlns:p14="http://schemas.microsoft.com/office/powerpoint/2010/main" val="1073355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AD7E0654-55BA-45AF-BA9A-493CCDD97101}"/>
              </a:ext>
            </a:extLst>
          </p:cNvPr>
          <p:cNvSpPr>
            <a:spLocks noGrp="1"/>
          </p:cNvSpPr>
          <p:nvPr>
            <p:ph type="title"/>
          </p:nvPr>
        </p:nvSpPr>
        <p:spPr/>
        <p:txBody>
          <a:bodyPr/>
          <a:lstStyle/>
          <a:p>
            <a:r>
              <a:rPr lang="en-US" altLang="en-US"/>
              <a:t>Managing the Paradoxes</a:t>
            </a:r>
          </a:p>
        </p:txBody>
      </p:sp>
      <p:sp>
        <p:nvSpPr>
          <p:cNvPr id="47107" name="Content Placeholder 2">
            <a:extLst>
              <a:ext uri="{FF2B5EF4-FFF2-40B4-BE49-F238E27FC236}">
                <a16:creationId xmlns:a16="http://schemas.microsoft.com/office/drawing/2014/main" id="{DB6F2DEA-ADBF-4FF0-AA51-1E0046A4EE1A}"/>
              </a:ext>
            </a:extLst>
          </p:cNvPr>
          <p:cNvSpPr>
            <a:spLocks noGrp="1"/>
          </p:cNvSpPr>
          <p:nvPr>
            <p:ph idx="1"/>
          </p:nvPr>
        </p:nvSpPr>
        <p:spPr/>
        <p:txBody>
          <a:bodyPr/>
          <a:lstStyle/>
          <a:p>
            <a:r>
              <a:rPr lang="en-US" altLang="en-US"/>
              <a:t>Recognizing the importance of woman’s contribution to the economic stability of the farm family</a:t>
            </a:r>
          </a:p>
          <a:p>
            <a:pPr lvl="1"/>
            <a:r>
              <a:rPr lang="en-US" altLang="en-US"/>
              <a:t>Allowing the private contribution to become public</a:t>
            </a:r>
          </a:p>
          <a:p>
            <a:pPr lvl="1"/>
            <a:r>
              <a:rPr lang="en-US" altLang="en-US"/>
              <a:t>But building on the rural value of the family (not the individual) being the economic unit  </a:t>
            </a:r>
          </a:p>
          <a:p>
            <a:pPr lvl="1"/>
            <a:r>
              <a:rPr lang="en-US" altLang="en-US"/>
              <a:t>Resulting in a business model built on the low wage, part-time worker </a:t>
            </a:r>
          </a:p>
        </p:txBody>
      </p:sp>
    </p:spTree>
    <p:extLst>
      <p:ext uri="{BB962C8B-B14F-4D97-AF65-F5344CB8AC3E}">
        <p14:creationId xmlns:p14="http://schemas.microsoft.com/office/powerpoint/2010/main" val="205136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61043ADE-4CDF-4BC4-803F-A70029A0E3F2}"/>
              </a:ext>
            </a:extLst>
          </p:cNvPr>
          <p:cNvSpPr>
            <a:spLocks noGrp="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E5685574-B4E9-4958-BFAA-2570EE09673A}"/>
              </a:ext>
            </a:extLst>
          </p:cNvPr>
          <p:cNvSpPr>
            <a:spLocks noGrp="1"/>
          </p:cNvSpPr>
          <p:nvPr>
            <p:ph idx="1"/>
          </p:nvPr>
        </p:nvSpPr>
        <p:spPr/>
        <p:txBody>
          <a:bodyPr>
            <a:normAutofit/>
          </a:bodyPr>
          <a:lstStyle/>
          <a:p>
            <a:pPr>
              <a:defRPr/>
            </a:pPr>
            <a:r>
              <a:rPr lang="en-US" dirty="0"/>
              <a:t>Adopting A Servant – Leader Model</a:t>
            </a:r>
          </a:p>
          <a:p>
            <a:pPr lvl="1">
              <a:defRPr/>
            </a:pPr>
            <a:r>
              <a:rPr lang="en-US" dirty="0"/>
              <a:t>Originally a business concept to frame work in the new service economy</a:t>
            </a:r>
          </a:p>
          <a:p>
            <a:pPr lvl="1">
              <a:defRPr/>
            </a:pPr>
            <a:r>
              <a:rPr lang="en-US" dirty="0"/>
              <a:t>Fit in nicely with the evangelical notion (Focus on the Family, etc.) of the man being the traditional head of the family but sensitive to the needs of his wife and children</a:t>
            </a:r>
          </a:p>
          <a:p>
            <a:pPr lvl="1">
              <a:defRPr/>
            </a:pPr>
            <a:r>
              <a:rPr lang="en-US" dirty="0"/>
              <a:t>He assumed the risk of ultimate financial stability</a:t>
            </a:r>
          </a:p>
          <a:p>
            <a:pPr lvl="1">
              <a:defRPr/>
            </a:pPr>
            <a:r>
              <a:rPr lang="en-US" dirty="0"/>
              <a:t>New definition of masculinity not based on production</a:t>
            </a:r>
          </a:p>
          <a:p>
            <a:pPr lvl="1">
              <a:defRPr/>
            </a:pPr>
            <a:r>
              <a:rPr lang="en-US" dirty="0"/>
              <a:t>But the boss was still the boss at home and at work</a:t>
            </a:r>
          </a:p>
          <a:p>
            <a:pPr lvl="1">
              <a:defRPr/>
            </a:pPr>
            <a:endParaRPr lang="en-US" dirty="0"/>
          </a:p>
        </p:txBody>
      </p:sp>
    </p:spTree>
    <p:extLst>
      <p:ext uri="{BB962C8B-B14F-4D97-AF65-F5344CB8AC3E}">
        <p14:creationId xmlns:p14="http://schemas.microsoft.com/office/powerpoint/2010/main" val="1392354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92988669-491F-4276-8595-4AAD0BC1A672}"/>
              </a:ext>
            </a:extLst>
          </p:cNvPr>
          <p:cNvSpPr>
            <a:spLocks noGrp="1"/>
          </p:cNvSpPr>
          <p:nvPr>
            <p:ph type="title"/>
          </p:nvPr>
        </p:nvSpPr>
        <p:spPr/>
        <p:txBody>
          <a:bodyPr/>
          <a:lstStyle/>
          <a:p>
            <a:endParaRPr lang="en-US" altLang="en-US"/>
          </a:p>
        </p:txBody>
      </p:sp>
      <p:sp>
        <p:nvSpPr>
          <p:cNvPr id="49155" name="Content Placeholder 2">
            <a:extLst>
              <a:ext uri="{FF2B5EF4-FFF2-40B4-BE49-F238E27FC236}">
                <a16:creationId xmlns:a16="http://schemas.microsoft.com/office/drawing/2014/main" id="{C3919A48-531B-4C28-A6C4-76FFE3737DC5}"/>
              </a:ext>
            </a:extLst>
          </p:cNvPr>
          <p:cNvSpPr>
            <a:spLocks noGrp="1"/>
          </p:cNvSpPr>
          <p:nvPr>
            <p:ph idx="1"/>
          </p:nvPr>
        </p:nvSpPr>
        <p:spPr/>
        <p:txBody>
          <a:bodyPr/>
          <a:lstStyle/>
          <a:p>
            <a:r>
              <a:rPr lang="en-US" altLang="en-US"/>
              <a:t>Based on the organizational structure of the Farmers cooperative</a:t>
            </a:r>
          </a:p>
          <a:p>
            <a:pPr lvl="1"/>
            <a:r>
              <a:rPr lang="en-US" altLang="en-US"/>
              <a:t>Although small town America waged war against chain stores, farmers had no problem with cooperatives that would increase their individual bargaining power</a:t>
            </a:r>
          </a:p>
          <a:p>
            <a:pPr lvl="1"/>
            <a:r>
              <a:rPr lang="en-US" altLang="en-US"/>
              <a:t>Wal-mart took advantage of this heritage by allowing individuals to invest in the stores and then by financing locally rather than use banks in the East </a:t>
            </a:r>
          </a:p>
        </p:txBody>
      </p:sp>
    </p:spTree>
    <p:extLst>
      <p:ext uri="{BB962C8B-B14F-4D97-AF65-F5344CB8AC3E}">
        <p14:creationId xmlns:p14="http://schemas.microsoft.com/office/powerpoint/2010/main" val="21873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B21C2F74-8C0F-47BB-8E13-B9A77B494612}"/>
              </a:ext>
            </a:extLst>
          </p:cNvPr>
          <p:cNvSpPr>
            <a:spLocks noGrp="1"/>
          </p:cNvSpPr>
          <p:nvPr>
            <p:ph type="title"/>
          </p:nvPr>
        </p:nvSpPr>
        <p:spPr/>
        <p:txBody>
          <a:bodyPr/>
          <a:lstStyle/>
          <a:p>
            <a:endParaRPr lang="en-US" altLang="en-US"/>
          </a:p>
        </p:txBody>
      </p:sp>
      <p:sp>
        <p:nvSpPr>
          <p:cNvPr id="50179" name="Content Placeholder 2">
            <a:extLst>
              <a:ext uri="{FF2B5EF4-FFF2-40B4-BE49-F238E27FC236}">
                <a16:creationId xmlns:a16="http://schemas.microsoft.com/office/drawing/2014/main" id="{F998112E-B554-47B2-8038-43A26BF45014}"/>
              </a:ext>
            </a:extLst>
          </p:cNvPr>
          <p:cNvSpPr>
            <a:spLocks noGrp="1"/>
          </p:cNvSpPr>
          <p:nvPr>
            <p:ph idx="1"/>
          </p:nvPr>
        </p:nvSpPr>
        <p:spPr/>
        <p:txBody>
          <a:bodyPr/>
          <a:lstStyle/>
          <a:p>
            <a:r>
              <a:rPr lang="en-US" altLang="en-US"/>
              <a:t>By keeping a homogeneous base</a:t>
            </a:r>
          </a:p>
          <a:p>
            <a:pPr lvl="1"/>
            <a:r>
              <a:rPr lang="en-US" altLang="en-US"/>
              <a:t>Customer and clerk were same social class</a:t>
            </a:r>
          </a:p>
          <a:p>
            <a:pPr lvl="1"/>
            <a:r>
              <a:rPr lang="en-US" altLang="en-US"/>
              <a:t>Consumption was for family items strengthening the family unit</a:t>
            </a:r>
          </a:p>
          <a:p>
            <a:pPr lvl="1"/>
            <a:r>
              <a:rPr lang="en-US" altLang="en-US"/>
              <a:t>Store decor was utilitarian not fancy – shopping was not a frivolous past-time</a:t>
            </a:r>
          </a:p>
          <a:p>
            <a:pPr lvl="1"/>
            <a:r>
              <a:rPr lang="en-US" altLang="en-US"/>
              <a:t>Part time work fit in with family obligations</a:t>
            </a:r>
          </a:p>
          <a:p>
            <a:pPr lvl="1"/>
            <a:r>
              <a:rPr lang="en-US" altLang="en-US"/>
              <a:t>Wal-Mart became an extension of family</a:t>
            </a:r>
          </a:p>
        </p:txBody>
      </p:sp>
    </p:spTree>
    <p:extLst>
      <p:ext uri="{BB962C8B-B14F-4D97-AF65-F5344CB8AC3E}">
        <p14:creationId xmlns:p14="http://schemas.microsoft.com/office/powerpoint/2010/main" val="2706334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21EB8619-4789-460F-A8F7-D6C6069F38A7}"/>
              </a:ext>
            </a:extLst>
          </p:cNvPr>
          <p:cNvSpPr>
            <a:spLocks noGrp="1"/>
          </p:cNvSpPr>
          <p:nvPr>
            <p:ph type="title"/>
          </p:nvPr>
        </p:nvSpPr>
        <p:spPr/>
        <p:txBody>
          <a:bodyPr/>
          <a:lstStyle/>
          <a:p>
            <a:r>
              <a:rPr lang="en-US" altLang="en-US"/>
              <a:t>Political Policy Implications of the Culture</a:t>
            </a:r>
          </a:p>
        </p:txBody>
      </p:sp>
      <p:sp>
        <p:nvSpPr>
          <p:cNvPr id="51203" name="Content Placeholder 2">
            <a:extLst>
              <a:ext uri="{FF2B5EF4-FFF2-40B4-BE49-F238E27FC236}">
                <a16:creationId xmlns:a16="http://schemas.microsoft.com/office/drawing/2014/main" id="{38659CEB-9EF4-4246-9ADC-1C5A8601026A}"/>
              </a:ext>
            </a:extLst>
          </p:cNvPr>
          <p:cNvSpPr>
            <a:spLocks noGrp="1"/>
          </p:cNvSpPr>
          <p:nvPr>
            <p:ph idx="1"/>
          </p:nvPr>
        </p:nvSpPr>
        <p:spPr/>
        <p:txBody>
          <a:bodyPr/>
          <a:lstStyle/>
          <a:p>
            <a:r>
              <a:rPr lang="en-US" altLang="en-US"/>
              <a:t>The paradox of simultaneously using government resources and eschewing government oversight</a:t>
            </a:r>
          </a:p>
          <a:p>
            <a:r>
              <a:rPr lang="en-US" altLang="en-US"/>
              <a:t>Rural America depends upon government resources in the form of subsidies for crops, equipment, roads, and so on.</a:t>
            </a:r>
          </a:p>
          <a:p>
            <a:r>
              <a:rPr lang="en-US" altLang="en-US"/>
              <a:t>At the same time favors small government</a:t>
            </a:r>
          </a:p>
          <a:p>
            <a:r>
              <a:rPr lang="en-US" altLang="en-US"/>
              <a:t>Risk is socialized and profit is privatized  </a:t>
            </a:r>
          </a:p>
          <a:p>
            <a:endParaRPr lang="en-US" altLang="en-US"/>
          </a:p>
        </p:txBody>
      </p:sp>
    </p:spTree>
    <p:extLst>
      <p:ext uri="{BB962C8B-B14F-4D97-AF65-F5344CB8AC3E}">
        <p14:creationId xmlns:p14="http://schemas.microsoft.com/office/powerpoint/2010/main" val="2402356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3BE5557C-CBC3-4C39-8CAE-13BE5E554C45}"/>
              </a:ext>
            </a:extLst>
          </p:cNvPr>
          <p:cNvSpPr>
            <a:spLocks noGrp="1"/>
          </p:cNvSpPr>
          <p:nvPr>
            <p:ph type="title"/>
          </p:nvPr>
        </p:nvSpPr>
        <p:spPr/>
        <p:txBody>
          <a:bodyPr/>
          <a:lstStyle/>
          <a:p>
            <a:r>
              <a:rPr lang="en-US" altLang="en-US"/>
              <a:t>Paradox and ethics</a:t>
            </a:r>
          </a:p>
        </p:txBody>
      </p:sp>
      <p:sp>
        <p:nvSpPr>
          <p:cNvPr id="53251" name="Content Placeholder 2">
            <a:extLst>
              <a:ext uri="{FF2B5EF4-FFF2-40B4-BE49-F238E27FC236}">
                <a16:creationId xmlns:a16="http://schemas.microsoft.com/office/drawing/2014/main" id="{FA166C4C-17E5-4A5B-9C74-686DCAC31B45}"/>
              </a:ext>
            </a:extLst>
          </p:cNvPr>
          <p:cNvSpPr>
            <a:spLocks noGrp="1"/>
          </p:cNvSpPr>
          <p:nvPr>
            <p:ph idx="1"/>
          </p:nvPr>
        </p:nvSpPr>
        <p:spPr/>
        <p:txBody>
          <a:bodyPr/>
          <a:lstStyle/>
          <a:p>
            <a:r>
              <a:rPr lang="en-US" altLang="en-US"/>
              <a:t>Becoming aware of the paradox in a policy can lead to the development of a dialogic ethic</a:t>
            </a:r>
          </a:p>
          <a:p>
            <a:r>
              <a:rPr lang="en-US" altLang="en-US"/>
              <a:t>The paradox leads to conversation and an analysis of assumptions, frameworks, and sops</a:t>
            </a:r>
          </a:p>
          <a:p>
            <a:r>
              <a:rPr lang="en-US" altLang="en-US"/>
              <a:t>Can be a force for engaging in System II thinking  </a:t>
            </a:r>
          </a:p>
        </p:txBody>
      </p:sp>
    </p:spTree>
    <p:extLst>
      <p:ext uri="{BB962C8B-B14F-4D97-AF65-F5344CB8AC3E}">
        <p14:creationId xmlns:p14="http://schemas.microsoft.com/office/powerpoint/2010/main" val="4047516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7C3BBC60-28E3-43EB-A675-B79E33CA1307}"/>
              </a:ext>
            </a:extLst>
          </p:cNvPr>
          <p:cNvSpPr>
            <a:spLocks noGrp="1"/>
          </p:cNvSpPr>
          <p:nvPr>
            <p:ph type="title"/>
          </p:nvPr>
        </p:nvSpPr>
        <p:spPr/>
        <p:txBody>
          <a:bodyPr/>
          <a:lstStyle/>
          <a:p>
            <a:r>
              <a:rPr lang="en-US" altLang="en-US" dirty="0"/>
              <a:t>Administrative Evil</a:t>
            </a:r>
          </a:p>
        </p:txBody>
      </p:sp>
      <p:sp>
        <p:nvSpPr>
          <p:cNvPr id="10243" name="Content Placeholder 2">
            <a:extLst>
              <a:ext uri="{FF2B5EF4-FFF2-40B4-BE49-F238E27FC236}">
                <a16:creationId xmlns:a16="http://schemas.microsoft.com/office/drawing/2014/main" id="{E54B6570-7C1F-41FE-AFBF-9F507E604CCB}"/>
              </a:ext>
            </a:extLst>
          </p:cNvPr>
          <p:cNvSpPr>
            <a:spLocks noGrp="1"/>
          </p:cNvSpPr>
          <p:nvPr>
            <p:ph idx="1"/>
          </p:nvPr>
        </p:nvSpPr>
        <p:spPr/>
        <p:txBody>
          <a:bodyPr/>
          <a:lstStyle/>
          <a:p>
            <a:r>
              <a:rPr lang="en-US" altLang="en-US" dirty="0"/>
              <a:t>Administrative Evil has the following characteristics:</a:t>
            </a:r>
          </a:p>
          <a:p>
            <a:pPr lvl="1"/>
            <a:r>
              <a:rPr lang="en-US" altLang="en-US" dirty="0"/>
              <a:t>Ordinarily, a person is not asked directly to participate in an illegal, unethical or evil act</a:t>
            </a:r>
          </a:p>
          <a:p>
            <a:pPr lvl="1"/>
            <a:r>
              <a:rPr lang="en-US" altLang="en-US" dirty="0"/>
              <a:t>Rather, an evil result comes about through a person carrying out the normal functions of their organizational role.</a:t>
            </a:r>
          </a:p>
          <a:p>
            <a:pPr lvl="1"/>
            <a:r>
              <a:rPr lang="en-US" altLang="en-US" dirty="0"/>
              <a:t>Thus, the evil result is often masked. </a:t>
            </a:r>
          </a:p>
          <a:p>
            <a:pPr lvl="1"/>
            <a:r>
              <a:rPr lang="en-US" altLang="en-US" dirty="0"/>
              <a:t>If the untoward consequences of the routine function do become apparent, the trajectory of the action already established becomes harder to reverse and a moral inversion is likely to occur, redefining the action as appropriate, necessary or even good despite common sense understanding to the contrary.</a:t>
            </a:r>
          </a:p>
          <a:p>
            <a:pPr lvl="1"/>
            <a:endParaRPr lang="en-US" altLang="en-US" dirty="0"/>
          </a:p>
        </p:txBody>
      </p:sp>
    </p:spTree>
    <p:extLst>
      <p:ext uri="{BB962C8B-B14F-4D97-AF65-F5344CB8AC3E}">
        <p14:creationId xmlns:p14="http://schemas.microsoft.com/office/powerpoint/2010/main" val="461134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C111D-8C66-48F4-A813-59868B2A3336}"/>
              </a:ext>
            </a:extLst>
          </p:cNvPr>
          <p:cNvSpPr>
            <a:spLocks noGrp="1"/>
          </p:cNvSpPr>
          <p:nvPr>
            <p:ph type="title"/>
          </p:nvPr>
        </p:nvSpPr>
        <p:spPr/>
        <p:txBody>
          <a:bodyPr>
            <a:normAutofit/>
          </a:bodyPr>
          <a:lstStyle/>
          <a:p>
            <a:pPr>
              <a:defRPr/>
            </a:pPr>
            <a:r>
              <a:rPr lang="en-US" dirty="0"/>
              <a:t>Four Characteristics of modern society  facilitate administrative evil</a:t>
            </a:r>
          </a:p>
        </p:txBody>
      </p:sp>
      <p:sp>
        <p:nvSpPr>
          <p:cNvPr id="3" name="Content Placeholder 2">
            <a:extLst>
              <a:ext uri="{FF2B5EF4-FFF2-40B4-BE49-F238E27FC236}">
                <a16:creationId xmlns:a16="http://schemas.microsoft.com/office/drawing/2014/main" id="{F68E0393-7597-48D2-8BCF-B4BBF1E3E015}"/>
              </a:ext>
            </a:extLst>
          </p:cNvPr>
          <p:cNvSpPr>
            <a:spLocks noGrp="1"/>
          </p:cNvSpPr>
          <p:nvPr>
            <p:ph idx="1"/>
          </p:nvPr>
        </p:nvSpPr>
        <p:spPr/>
        <p:txBody>
          <a:bodyPr>
            <a:normAutofit/>
          </a:bodyPr>
          <a:lstStyle/>
          <a:p>
            <a:pPr lvl="2">
              <a:defRPr/>
            </a:pPr>
            <a:r>
              <a:rPr lang="en-US" dirty="0"/>
              <a:t>A complex division of labor makes it difficult to determine moral culpability for a particular outcome</a:t>
            </a:r>
            <a:endParaRPr lang="en-US" sz="1800" dirty="0"/>
          </a:p>
          <a:p>
            <a:pPr lvl="2">
              <a:defRPr/>
            </a:pPr>
            <a:r>
              <a:rPr lang="en-US" dirty="0" err="1"/>
              <a:t>Routinization</a:t>
            </a:r>
            <a:r>
              <a:rPr lang="en-US" dirty="0"/>
              <a:t> of tasks dulls the feeling of curiosity and responsibility for a final outcome that is distant from a specific task performance.</a:t>
            </a:r>
            <a:endParaRPr lang="en-US" sz="1800" dirty="0"/>
          </a:p>
          <a:p>
            <a:pPr lvl="2">
              <a:defRPr/>
            </a:pPr>
            <a:r>
              <a:rPr lang="en-US" dirty="0"/>
              <a:t>  Technical language is void of moral content so that words like “evil,” “bad,” “unethical,” “immoral,” “unjust,” do not appear in the work lexicon of technocratic utility maximizing organizational systems.</a:t>
            </a:r>
            <a:endParaRPr lang="en-US" sz="1800" dirty="0"/>
          </a:p>
          <a:p>
            <a:pPr lvl="2">
              <a:defRPr/>
            </a:pPr>
            <a:r>
              <a:rPr lang="en-US" dirty="0"/>
              <a:t>Systems dependent on highly complex technologies to achieve a particular end further remove the sense of moral responsibility for an evil result – system malfunction replaces moral malfunction. </a:t>
            </a:r>
            <a:endParaRPr lang="en-US" sz="1800" dirty="0"/>
          </a:p>
          <a:p>
            <a:pPr>
              <a:defRPr/>
            </a:pPr>
            <a:endParaRPr lang="en-US" dirty="0"/>
          </a:p>
        </p:txBody>
      </p:sp>
    </p:spTree>
    <p:extLst>
      <p:ext uri="{BB962C8B-B14F-4D97-AF65-F5344CB8AC3E}">
        <p14:creationId xmlns:p14="http://schemas.microsoft.com/office/powerpoint/2010/main" val="341584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a:extLst>
              <a:ext uri="{FF2B5EF4-FFF2-40B4-BE49-F238E27FC236}">
                <a16:creationId xmlns:a16="http://schemas.microsoft.com/office/drawing/2014/main" id="{95EFE8B3-96FB-4DD2-9698-A6B5E37CAA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2033589"/>
            <a:ext cx="5715000"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2200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4B9E44C6-4C43-4327-95EB-104A057ADE7F}"/>
              </a:ext>
            </a:extLst>
          </p:cNvPr>
          <p:cNvSpPr>
            <a:spLocks noGrp="1"/>
          </p:cNvSpPr>
          <p:nvPr>
            <p:ph type="title"/>
          </p:nvPr>
        </p:nvSpPr>
        <p:spPr/>
        <p:txBody>
          <a:bodyPr/>
          <a:lstStyle/>
          <a:p>
            <a:r>
              <a:rPr lang="en-US" altLang="en-US" dirty="0"/>
              <a:t>So how do we introduce an ethical dimension in policy debates? </a:t>
            </a:r>
          </a:p>
        </p:txBody>
      </p:sp>
      <p:sp>
        <p:nvSpPr>
          <p:cNvPr id="39939" name="Content Placeholder 2">
            <a:extLst>
              <a:ext uri="{FF2B5EF4-FFF2-40B4-BE49-F238E27FC236}">
                <a16:creationId xmlns:a16="http://schemas.microsoft.com/office/drawing/2014/main" id="{362C2F30-CC79-4328-A34D-0F0B877AAE42}"/>
              </a:ext>
            </a:extLst>
          </p:cNvPr>
          <p:cNvSpPr>
            <a:spLocks noGrp="1"/>
          </p:cNvSpPr>
          <p:nvPr>
            <p:ph idx="1"/>
          </p:nvPr>
        </p:nvSpPr>
        <p:spPr/>
        <p:txBody>
          <a:bodyPr/>
          <a:lstStyle/>
          <a:p>
            <a:r>
              <a:rPr lang="en-US" altLang="en-US" dirty="0"/>
              <a:t>How do we get ethics to matter in the formulation of policy?</a:t>
            </a:r>
          </a:p>
          <a:p>
            <a:pPr lvl="1"/>
            <a:r>
              <a:rPr lang="en-US" altLang="en-US" dirty="0"/>
              <a:t>Consequences for the most vulnerable among us</a:t>
            </a:r>
          </a:p>
          <a:p>
            <a:pPr lvl="1"/>
            <a:r>
              <a:rPr lang="en-US" altLang="en-US" dirty="0"/>
              <a:t>The use of a utilitarian ethic v. a deontology ethic</a:t>
            </a:r>
          </a:p>
          <a:p>
            <a:pPr lvl="1"/>
            <a:r>
              <a:rPr lang="en-US" altLang="en-US" dirty="0"/>
              <a:t>The need for a third approach in dealing with complex policy issues / a dialogic ethic </a:t>
            </a:r>
          </a:p>
        </p:txBody>
      </p:sp>
    </p:spTree>
    <p:extLst>
      <p:ext uri="{BB962C8B-B14F-4D97-AF65-F5344CB8AC3E}">
        <p14:creationId xmlns:p14="http://schemas.microsoft.com/office/powerpoint/2010/main" val="2920667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643DD3D2-F26A-43AC-95DE-92DAC74084D7}"/>
              </a:ext>
            </a:extLst>
          </p:cNvPr>
          <p:cNvSpPr>
            <a:spLocks noGrp="1"/>
          </p:cNvSpPr>
          <p:nvPr>
            <p:ph type="title"/>
          </p:nvPr>
        </p:nvSpPr>
        <p:spPr/>
        <p:txBody>
          <a:bodyPr/>
          <a:lstStyle/>
          <a:p>
            <a:r>
              <a:rPr lang="en-US" altLang="en-US"/>
              <a:t>Explanation and fact gathering in the public arena</a:t>
            </a:r>
          </a:p>
        </p:txBody>
      </p:sp>
      <p:sp>
        <p:nvSpPr>
          <p:cNvPr id="31747" name="Content Placeholder 2">
            <a:extLst>
              <a:ext uri="{FF2B5EF4-FFF2-40B4-BE49-F238E27FC236}">
                <a16:creationId xmlns:a16="http://schemas.microsoft.com/office/drawing/2014/main" id="{3C1CD9FB-0AFB-4E65-B24E-9278C1315E12}"/>
              </a:ext>
            </a:extLst>
          </p:cNvPr>
          <p:cNvSpPr>
            <a:spLocks noGrp="1"/>
          </p:cNvSpPr>
          <p:nvPr>
            <p:ph idx="1"/>
          </p:nvPr>
        </p:nvSpPr>
        <p:spPr/>
        <p:txBody>
          <a:bodyPr>
            <a:normAutofit/>
          </a:bodyPr>
          <a:lstStyle/>
          <a:p>
            <a:pPr>
              <a:defRPr/>
            </a:pPr>
            <a:r>
              <a:rPr lang="en-US" dirty="0"/>
              <a:t>Not primarily for the purposes of discovering knowledge, new and better procedures, or more effective structures for achieving goals.</a:t>
            </a:r>
          </a:p>
          <a:p>
            <a:pPr>
              <a:defRPr/>
            </a:pPr>
            <a:r>
              <a:rPr lang="en-US" dirty="0"/>
              <a:t>More for advancing a political or organizational agenda</a:t>
            </a:r>
          </a:p>
          <a:p>
            <a:pPr>
              <a:defRPr/>
            </a:pPr>
            <a:r>
              <a:rPr lang="en-US" dirty="0"/>
              <a:t>What caused the financial melt down?</a:t>
            </a:r>
          </a:p>
          <a:p>
            <a:pPr lvl="1">
              <a:defRPr/>
            </a:pPr>
            <a:r>
              <a:rPr lang="en-US" dirty="0"/>
              <a:t>Lack of regulation</a:t>
            </a:r>
          </a:p>
          <a:p>
            <a:pPr lvl="1">
              <a:defRPr/>
            </a:pPr>
            <a:r>
              <a:rPr lang="en-US" dirty="0"/>
              <a:t>World wide economic dislocation so we can’t be sure</a:t>
            </a:r>
          </a:p>
          <a:p>
            <a:pPr lvl="1">
              <a:defRPr/>
            </a:pPr>
            <a:endParaRPr lang="en-US" dirty="0"/>
          </a:p>
        </p:txBody>
      </p:sp>
    </p:spTree>
    <p:extLst>
      <p:ext uri="{BB962C8B-B14F-4D97-AF65-F5344CB8AC3E}">
        <p14:creationId xmlns:p14="http://schemas.microsoft.com/office/powerpoint/2010/main" val="2336738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3A9A6-1548-40F6-AC17-79382CD15C2E}"/>
              </a:ext>
            </a:extLst>
          </p:cNvPr>
          <p:cNvSpPr>
            <a:spLocks noGrp="1"/>
          </p:cNvSpPr>
          <p:nvPr>
            <p:ph type="title"/>
          </p:nvPr>
        </p:nvSpPr>
        <p:spPr/>
        <p:txBody>
          <a:bodyPr>
            <a:normAutofit/>
          </a:bodyPr>
          <a:lstStyle/>
          <a:p>
            <a:pPr>
              <a:defRPr/>
            </a:pPr>
            <a:r>
              <a:rPr lang="en-US" dirty="0"/>
              <a:t>System 1 or the cognitive unconscious at the Organizational Level</a:t>
            </a:r>
          </a:p>
        </p:txBody>
      </p:sp>
      <p:sp>
        <p:nvSpPr>
          <p:cNvPr id="3" name="Content Placeholder 2">
            <a:extLst>
              <a:ext uri="{FF2B5EF4-FFF2-40B4-BE49-F238E27FC236}">
                <a16:creationId xmlns:a16="http://schemas.microsoft.com/office/drawing/2014/main" id="{1A37907A-08A2-4927-BE5F-BA929CE06ABE}"/>
              </a:ext>
            </a:extLst>
          </p:cNvPr>
          <p:cNvSpPr>
            <a:spLocks noGrp="1"/>
          </p:cNvSpPr>
          <p:nvPr>
            <p:ph idx="1"/>
          </p:nvPr>
        </p:nvSpPr>
        <p:spPr/>
        <p:txBody>
          <a:bodyPr>
            <a:normAutofit/>
          </a:bodyPr>
          <a:lstStyle/>
          <a:p>
            <a:pPr>
              <a:defRPr/>
            </a:pPr>
            <a:r>
              <a:rPr lang="en-US" dirty="0"/>
              <a:t>Like individuals, organizations do not experience the world directly</a:t>
            </a:r>
          </a:p>
          <a:p>
            <a:pPr>
              <a:defRPr/>
            </a:pPr>
            <a:r>
              <a:rPr lang="en-US" dirty="0"/>
              <a:t>What they experience is filtered through an organizational prism</a:t>
            </a:r>
          </a:p>
          <a:p>
            <a:pPr>
              <a:defRPr/>
            </a:pPr>
            <a:r>
              <a:rPr lang="en-US" dirty="0"/>
              <a:t>That prism is the organizational culture or system 1 dynamics</a:t>
            </a:r>
          </a:p>
          <a:p>
            <a:pPr>
              <a:defRPr/>
            </a:pPr>
            <a:r>
              <a:rPr lang="en-US" dirty="0"/>
              <a:t>And all organizational cultures contain paradoxes – elements that are inconsistent or contradictory</a:t>
            </a:r>
          </a:p>
        </p:txBody>
      </p:sp>
    </p:spTree>
    <p:extLst>
      <p:ext uri="{BB962C8B-B14F-4D97-AF65-F5344CB8AC3E}">
        <p14:creationId xmlns:p14="http://schemas.microsoft.com/office/powerpoint/2010/main" val="859416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235DEA59-0C59-4A93-9960-0C85FD482A2F}"/>
              </a:ext>
            </a:extLst>
          </p:cNvPr>
          <p:cNvSpPr>
            <a:spLocks noGrp="1"/>
          </p:cNvSpPr>
          <p:nvPr>
            <p:ph type="title"/>
          </p:nvPr>
        </p:nvSpPr>
        <p:spPr/>
        <p:txBody>
          <a:bodyPr/>
          <a:lstStyle/>
          <a:p>
            <a:r>
              <a:rPr lang="en-US" altLang="en-US"/>
              <a:t>God, Wal-mart, and Christian Free Enterprise </a:t>
            </a:r>
          </a:p>
        </p:txBody>
      </p:sp>
      <p:sp>
        <p:nvSpPr>
          <p:cNvPr id="44035" name="Content Placeholder 2">
            <a:extLst>
              <a:ext uri="{FF2B5EF4-FFF2-40B4-BE49-F238E27FC236}">
                <a16:creationId xmlns:a16="http://schemas.microsoft.com/office/drawing/2014/main" id="{20215B50-CD88-4D94-A7DC-1B4E1F460E31}"/>
              </a:ext>
            </a:extLst>
          </p:cNvPr>
          <p:cNvSpPr>
            <a:spLocks noGrp="1"/>
          </p:cNvSpPr>
          <p:nvPr>
            <p:ph idx="1"/>
          </p:nvPr>
        </p:nvSpPr>
        <p:spPr/>
        <p:txBody>
          <a:bodyPr/>
          <a:lstStyle/>
          <a:p>
            <a:r>
              <a:rPr lang="en-US" altLang="en-US"/>
              <a:t>Bethany Moreton, in her book, </a:t>
            </a:r>
            <a:r>
              <a:rPr lang="en-US" altLang="en-US" i="1"/>
              <a:t>To serve God and  Wal-Mart: The making of Christian Free Enterprise , </a:t>
            </a:r>
            <a:r>
              <a:rPr lang="en-US" altLang="en-US"/>
              <a:t>nicely illustrates organizational cultural contradictions, how they’re managed, and the affects on public policy  </a:t>
            </a:r>
            <a:endParaRPr lang="en-US" altLang="en-US" i="1"/>
          </a:p>
        </p:txBody>
      </p:sp>
    </p:spTree>
    <p:extLst>
      <p:ext uri="{BB962C8B-B14F-4D97-AF65-F5344CB8AC3E}">
        <p14:creationId xmlns:p14="http://schemas.microsoft.com/office/powerpoint/2010/main" val="952319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DCCB227E-5D5F-44A2-8A51-1B46705BD075}"/>
              </a:ext>
            </a:extLst>
          </p:cNvPr>
          <p:cNvSpPr>
            <a:spLocks noGrp="1"/>
          </p:cNvSpPr>
          <p:nvPr>
            <p:ph type="title"/>
          </p:nvPr>
        </p:nvSpPr>
        <p:spPr/>
        <p:txBody>
          <a:bodyPr/>
          <a:lstStyle/>
          <a:p>
            <a:r>
              <a:rPr lang="en-US" altLang="en-US"/>
              <a:t>Agrarian Values v. Urban Values</a:t>
            </a:r>
          </a:p>
        </p:txBody>
      </p:sp>
      <p:sp>
        <p:nvSpPr>
          <p:cNvPr id="45059" name="Text Placeholder 5">
            <a:extLst>
              <a:ext uri="{FF2B5EF4-FFF2-40B4-BE49-F238E27FC236}">
                <a16:creationId xmlns:a16="http://schemas.microsoft.com/office/drawing/2014/main" id="{BC394C20-2F61-482F-AA1E-BC0251E05F1A}"/>
              </a:ext>
            </a:extLst>
          </p:cNvPr>
          <p:cNvSpPr>
            <a:spLocks noGrp="1"/>
          </p:cNvSpPr>
          <p:nvPr>
            <p:ph type="body" idx="1"/>
          </p:nvPr>
        </p:nvSpPr>
        <p:spPr/>
        <p:txBody>
          <a:bodyPr/>
          <a:lstStyle/>
          <a:p>
            <a:r>
              <a:rPr lang="en-US" altLang="en-US"/>
              <a:t>Urban Values</a:t>
            </a:r>
          </a:p>
        </p:txBody>
      </p:sp>
      <p:sp>
        <p:nvSpPr>
          <p:cNvPr id="45060" name="Content Placeholder 2">
            <a:extLst>
              <a:ext uri="{FF2B5EF4-FFF2-40B4-BE49-F238E27FC236}">
                <a16:creationId xmlns:a16="http://schemas.microsoft.com/office/drawing/2014/main" id="{EC6979F3-C7B2-491B-A322-51D64EA4EBB1}"/>
              </a:ext>
            </a:extLst>
          </p:cNvPr>
          <p:cNvSpPr>
            <a:spLocks noGrp="1"/>
          </p:cNvSpPr>
          <p:nvPr>
            <p:ph sz="half" idx="2"/>
          </p:nvPr>
        </p:nvSpPr>
        <p:spPr/>
        <p:txBody>
          <a:bodyPr/>
          <a:lstStyle/>
          <a:p>
            <a:r>
              <a:rPr lang="en-US" altLang="en-US"/>
              <a:t>Consumption oriented </a:t>
            </a:r>
          </a:p>
          <a:p>
            <a:pPr lvl="1"/>
            <a:r>
              <a:rPr lang="en-US" altLang="en-US"/>
              <a:t>(the shopper – female)</a:t>
            </a:r>
          </a:p>
          <a:p>
            <a:r>
              <a:rPr lang="en-US" altLang="en-US"/>
              <a:t>Secular</a:t>
            </a:r>
          </a:p>
          <a:p>
            <a:r>
              <a:rPr lang="en-US" altLang="en-US"/>
              <a:t>Individual Fulfillment</a:t>
            </a:r>
          </a:p>
          <a:p>
            <a:r>
              <a:rPr lang="en-US" altLang="en-US"/>
              <a:t>Diverse</a:t>
            </a:r>
          </a:p>
          <a:p>
            <a:r>
              <a:rPr lang="en-US" altLang="en-US"/>
              <a:t>Corporate capitalism rather than small business</a:t>
            </a:r>
          </a:p>
          <a:p>
            <a:pPr lvl="1"/>
            <a:endParaRPr lang="en-US" altLang="en-US"/>
          </a:p>
        </p:txBody>
      </p:sp>
      <p:sp>
        <p:nvSpPr>
          <p:cNvPr id="45061" name="Text Placeholder 6">
            <a:extLst>
              <a:ext uri="{FF2B5EF4-FFF2-40B4-BE49-F238E27FC236}">
                <a16:creationId xmlns:a16="http://schemas.microsoft.com/office/drawing/2014/main" id="{E3FC710D-B0DC-4045-92C2-36AC1FB2B9F0}"/>
              </a:ext>
            </a:extLst>
          </p:cNvPr>
          <p:cNvSpPr>
            <a:spLocks noGrp="1"/>
          </p:cNvSpPr>
          <p:nvPr>
            <p:ph type="body" sz="quarter" idx="3"/>
          </p:nvPr>
        </p:nvSpPr>
        <p:spPr/>
        <p:txBody>
          <a:bodyPr/>
          <a:lstStyle/>
          <a:p>
            <a:r>
              <a:rPr lang="en-US" altLang="en-US"/>
              <a:t>Rural Values</a:t>
            </a:r>
          </a:p>
        </p:txBody>
      </p:sp>
      <p:sp>
        <p:nvSpPr>
          <p:cNvPr id="45062" name="Content Placeholder 7">
            <a:extLst>
              <a:ext uri="{FF2B5EF4-FFF2-40B4-BE49-F238E27FC236}">
                <a16:creationId xmlns:a16="http://schemas.microsoft.com/office/drawing/2014/main" id="{FEE91699-83FF-409D-96BC-8149934C36B2}"/>
              </a:ext>
            </a:extLst>
          </p:cNvPr>
          <p:cNvSpPr>
            <a:spLocks noGrp="1"/>
          </p:cNvSpPr>
          <p:nvPr>
            <p:ph sz="quarter" idx="4"/>
          </p:nvPr>
        </p:nvSpPr>
        <p:spPr/>
        <p:txBody>
          <a:bodyPr/>
          <a:lstStyle/>
          <a:p>
            <a:r>
              <a:rPr lang="en-US" altLang="en-US"/>
              <a:t>Production oriented</a:t>
            </a:r>
          </a:p>
          <a:p>
            <a:pPr lvl="1"/>
            <a:r>
              <a:rPr lang="en-US" altLang="en-US"/>
              <a:t>(the maker – male)</a:t>
            </a:r>
          </a:p>
          <a:p>
            <a:r>
              <a:rPr lang="en-US" altLang="en-US"/>
              <a:t>Religious</a:t>
            </a:r>
          </a:p>
          <a:p>
            <a:r>
              <a:rPr lang="en-US" altLang="en-US"/>
              <a:t>Family Values</a:t>
            </a:r>
          </a:p>
          <a:p>
            <a:r>
              <a:rPr lang="en-US" altLang="en-US"/>
              <a:t>Homogenous</a:t>
            </a:r>
          </a:p>
          <a:p>
            <a:r>
              <a:rPr lang="en-US" altLang="en-US"/>
              <a:t>Small business oriented (Town Square)</a:t>
            </a:r>
          </a:p>
        </p:txBody>
      </p:sp>
    </p:spTree>
    <p:extLst>
      <p:ext uri="{BB962C8B-B14F-4D97-AF65-F5344CB8AC3E}">
        <p14:creationId xmlns:p14="http://schemas.microsoft.com/office/powerpoint/2010/main" val="274489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888</Words>
  <Application>Microsoft Office PowerPoint</Application>
  <PresentationFormat>Widescreen</PresentationFormat>
  <Paragraphs>87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What Does Ethics Have To Do With It </vt:lpstr>
      <vt:lpstr>Administrative Evil</vt:lpstr>
      <vt:lpstr>Four Characteristics of modern society  facilitate administrative evil</vt:lpstr>
      <vt:lpstr>PowerPoint Presentation</vt:lpstr>
      <vt:lpstr>So how do we introduce an ethical dimension in policy debates? </vt:lpstr>
      <vt:lpstr>Explanation and fact gathering in the public arena</vt:lpstr>
      <vt:lpstr>System 1 or the cognitive unconscious at the Organizational Level</vt:lpstr>
      <vt:lpstr>God, Wal-mart, and Christian Free Enterprise </vt:lpstr>
      <vt:lpstr>Agrarian Values v. Urban Values</vt:lpstr>
      <vt:lpstr>The Wal-Mart Paradoxes</vt:lpstr>
      <vt:lpstr>Managing the Paradoxes</vt:lpstr>
      <vt:lpstr>PowerPoint Presentation</vt:lpstr>
      <vt:lpstr>PowerPoint Presentation</vt:lpstr>
      <vt:lpstr>PowerPoint Presentation</vt:lpstr>
      <vt:lpstr>Political Policy Implications of the Culture</vt:lpstr>
      <vt:lpstr>Paradox and ethics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Does Ethics Have To Do With It </dc:title>
  <dc:creator>James Gislsinan</dc:creator>
  <cp:lastModifiedBy>James Gislsinan</cp:lastModifiedBy>
  <cp:revision>4</cp:revision>
  <dcterms:created xsi:type="dcterms:W3CDTF">2018-10-15T16:18:10Z</dcterms:created>
  <dcterms:modified xsi:type="dcterms:W3CDTF">2018-10-15T18:46:42Z</dcterms:modified>
</cp:coreProperties>
</file>