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57"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7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AE44C7-F1CE-40F7-BE16-3DAE0ADA50D0}"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C574622A-3277-4041-80D3-C27C8837E18A}">
      <dgm:prSet phldrT="[Text]"/>
      <dgm:spPr/>
      <dgm:t>
        <a:bodyPr/>
        <a:lstStyle/>
        <a:p>
          <a:r>
            <a:rPr lang="en-US" dirty="0"/>
            <a:t>Systemic Agenda</a:t>
          </a:r>
        </a:p>
      </dgm:t>
    </dgm:pt>
    <dgm:pt modelId="{A2613949-11EA-410E-AAC2-D9531319223D}" type="parTrans" cxnId="{82AB3ADE-6F36-4794-BD5B-AC5CEEAB758E}">
      <dgm:prSet/>
      <dgm:spPr/>
      <dgm:t>
        <a:bodyPr/>
        <a:lstStyle/>
        <a:p>
          <a:endParaRPr lang="en-US"/>
        </a:p>
      </dgm:t>
    </dgm:pt>
    <dgm:pt modelId="{152B1195-1AD4-448B-A322-97D987CCF8CB}" type="sibTrans" cxnId="{82AB3ADE-6F36-4794-BD5B-AC5CEEAB758E}">
      <dgm:prSet/>
      <dgm:spPr/>
      <dgm:t>
        <a:bodyPr/>
        <a:lstStyle/>
        <a:p>
          <a:endParaRPr lang="en-US"/>
        </a:p>
      </dgm:t>
    </dgm:pt>
    <dgm:pt modelId="{48B38B96-E6E3-4B50-B217-279280E9D020}">
      <dgm:prSet phldrT="[Text]"/>
      <dgm:spPr/>
      <dgm:t>
        <a:bodyPr/>
        <a:lstStyle/>
        <a:p>
          <a:r>
            <a:rPr lang="en-US" dirty="0"/>
            <a:t>Institutional Agenda</a:t>
          </a:r>
        </a:p>
      </dgm:t>
    </dgm:pt>
    <dgm:pt modelId="{7F17911E-C755-42FC-8863-3522DE3868F2}" type="parTrans" cxnId="{2946AC6B-1677-4F1B-89AD-98FD4DF8A2AC}">
      <dgm:prSet/>
      <dgm:spPr/>
      <dgm:t>
        <a:bodyPr/>
        <a:lstStyle/>
        <a:p>
          <a:endParaRPr lang="en-US"/>
        </a:p>
      </dgm:t>
    </dgm:pt>
    <dgm:pt modelId="{9884A42E-702D-4624-90D9-D74546321E11}" type="sibTrans" cxnId="{2946AC6B-1677-4F1B-89AD-98FD4DF8A2AC}">
      <dgm:prSet/>
      <dgm:spPr/>
      <dgm:t>
        <a:bodyPr/>
        <a:lstStyle/>
        <a:p>
          <a:endParaRPr lang="en-US"/>
        </a:p>
      </dgm:t>
    </dgm:pt>
    <dgm:pt modelId="{23430E1C-7BAB-4C9C-BAC4-18C2B07BBC62}">
      <dgm:prSet phldrT="[Text]"/>
      <dgm:spPr/>
      <dgm:t>
        <a:bodyPr/>
        <a:lstStyle/>
        <a:p>
          <a:r>
            <a:rPr lang="en-US" dirty="0"/>
            <a:t>Decision Agenda</a:t>
          </a:r>
        </a:p>
      </dgm:t>
    </dgm:pt>
    <dgm:pt modelId="{464DCBF4-F1BC-4F69-ABEA-6449473CBF51}" type="parTrans" cxnId="{334BCEB8-D985-4268-B4C4-D43C1CFBF15D}">
      <dgm:prSet/>
      <dgm:spPr/>
      <dgm:t>
        <a:bodyPr/>
        <a:lstStyle/>
        <a:p>
          <a:endParaRPr lang="en-US"/>
        </a:p>
      </dgm:t>
    </dgm:pt>
    <dgm:pt modelId="{08170B4B-2CE4-40B1-AF55-3635B1BC2AF7}" type="sibTrans" cxnId="{334BCEB8-D985-4268-B4C4-D43C1CFBF15D}">
      <dgm:prSet/>
      <dgm:spPr/>
      <dgm:t>
        <a:bodyPr/>
        <a:lstStyle/>
        <a:p>
          <a:endParaRPr lang="en-US"/>
        </a:p>
      </dgm:t>
    </dgm:pt>
    <dgm:pt modelId="{DA5F0F48-7846-42A1-B6D5-E325BF4AB15E}" type="pres">
      <dgm:prSet presAssocID="{B1AE44C7-F1CE-40F7-BE16-3DAE0ADA50D0}" presName="Name0" presStyleCnt="0">
        <dgm:presLayoutVars>
          <dgm:chMax val="7"/>
          <dgm:resizeHandles val="exact"/>
        </dgm:presLayoutVars>
      </dgm:prSet>
      <dgm:spPr/>
      <dgm:t>
        <a:bodyPr/>
        <a:lstStyle/>
        <a:p>
          <a:endParaRPr lang="en-US"/>
        </a:p>
      </dgm:t>
    </dgm:pt>
    <dgm:pt modelId="{944C4D9C-73E4-440B-BDC2-53ED32EF8624}" type="pres">
      <dgm:prSet presAssocID="{B1AE44C7-F1CE-40F7-BE16-3DAE0ADA50D0}" presName="comp1" presStyleCnt="0"/>
      <dgm:spPr/>
    </dgm:pt>
    <dgm:pt modelId="{179090F8-5AF8-46C9-84F1-A58B7749B5B0}" type="pres">
      <dgm:prSet presAssocID="{B1AE44C7-F1CE-40F7-BE16-3DAE0ADA50D0}" presName="circle1" presStyleLbl="node1" presStyleIdx="0" presStyleCnt="3"/>
      <dgm:spPr/>
      <dgm:t>
        <a:bodyPr/>
        <a:lstStyle/>
        <a:p>
          <a:endParaRPr lang="en-US"/>
        </a:p>
      </dgm:t>
    </dgm:pt>
    <dgm:pt modelId="{A2C2CAC6-BDB8-4788-9FD5-47C58BCBD9CB}" type="pres">
      <dgm:prSet presAssocID="{B1AE44C7-F1CE-40F7-BE16-3DAE0ADA50D0}" presName="c1text" presStyleLbl="node1" presStyleIdx="0" presStyleCnt="3">
        <dgm:presLayoutVars>
          <dgm:bulletEnabled val="1"/>
        </dgm:presLayoutVars>
      </dgm:prSet>
      <dgm:spPr/>
      <dgm:t>
        <a:bodyPr/>
        <a:lstStyle/>
        <a:p>
          <a:endParaRPr lang="en-US"/>
        </a:p>
      </dgm:t>
    </dgm:pt>
    <dgm:pt modelId="{68A3694A-FE69-4EC8-85E1-174D13EC90A0}" type="pres">
      <dgm:prSet presAssocID="{B1AE44C7-F1CE-40F7-BE16-3DAE0ADA50D0}" presName="comp2" presStyleCnt="0"/>
      <dgm:spPr/>
    </dgm:pt>
    <dgm:pt modelId="{A1DE816E-9A80-4107-A3A9-ECB2345E58C0}" type="pres">
      <dgm:prSet presAssocID="{B1AE44C7-F1CE-40F7-BE16-3DAE0ADA50D0}" presName="circle2" presStyleLbl="node1" presStyleIdx="1" presStyleCnt="3"/>
      <dgm:spPr/>
      <dgm:t>
        <a:bodyPr/>
        <a:lstStyle/>
        <a:p>
          <a:endParaRPr lang="en-US"/>
        </a:p>
      </dgm:t>
    </dgm:pt>
    <dgm:pt modelId="{3435F2DF-FF6C-44EF-B61C-4BC3F55B3ADB}" type="pres">
      <dgm:prSet presAssocID="{B1AE44C7-F1CE-40F7-BE16-3DAE0ADA50D0}" presName="c2text" presStyleLbl="node1" presStyleIdx="1" presStyleCnt="3">
        <dgm:presLayoutVars>
          <dgm:bulletEnabled val="1"/>
        </dgm:presLayoutVars>
      </dgm:prSet>
      <dgm:spPr/>
      <dgm:t>
        <a:bodyPr/>
        <a:lstStyle/>
        <a:p>
          <a:endParaRPr lang="en-US"/>
        </a:p>
      </dgm:t>
    </dgm:pt>
    <dgm:pt modelId="{BADDB081-1172-4F9B-B8B4-8CA33BDE4F1F}" type="pres">
      <dgm:prSet presAssocID="{B1AE44C7-F1CE-40F7-BE16-3DAE0ADA50D0}" presName="comp3" presStyleCnt="0"/>
      <dgm:spPr/>
    </dgm:pt>
    <dgm:pt modelId="{A8408987-FEF9-447F-89C3-6B0AAA6F6069}" type="pres">
      <dgm:prSet presAssocID="{B1AE44C7-F1CE-40F7-BE16-3DAE0ADA50D0}" presName="circle3" presStyleLbl="node1" presStyleIdx="2" presStyleCnt="3"/>
      <dgm:spPr/>
      <dgm:t>
        <a:bodyPr/>
        <a:lstStyle/>
        <a:p>
          <a:endParaRPr lang="en-US"/>
        </a:p>
      </dgm:t>
    </dgm:pt>
    <dgm:pt modelId="{093DC4DF-F9E1-424F-840A-73F252ADFA1F}" type="pres">
      <dgm:prSet presAssocID="{B1AE44C7-F1CE-40F7-BE16-3DAE0ADA50D0}" presName="c3text" presStyleLbl="node1" presStyleIdx="2" presStyleCnt="3">
        <dgm:presLayoutVars>
          <dgm:bulletEnabled val="1"/>
        </dgm:presLayoutVars>
      </dgm:prSet>
      <dgm:spPr/>
      <dgm:t>
        <a:bodyPr/>
        <a:lstStyle/>
        <a:p>
          <a:endParaRPr lang="en-US"/>
        </a:p>
      </dgm:t>
    </dgm:pt>
  </dgm:ptLst>
  <dgm:cxnLst>
    <dgm:cxn modelId="{1EBF4A64-8801-451D-8FC2-0208DDB0FE07}" type="presOf" srcId="{C574622A-3277-4041-80D3-C27C8837E18A}" destId="{A2C2CAC6-BDB8-4788-9FD5-47C58BCBD9CB}" srcOrd="1" destOrd="0" presId="urn:microsoft.com/office/officeart/2005/8/layout/venn2"/>
    <dgm:cxn modelId="{164C4817-1FA8-429D-8415-1EEE8A90FCC8}" type="presOf" srcId="{48B38B96-E6E3-4B50-B217-279280E9D020}" destId="{3435F2DF-FF6C-44EF-B61C-4BC3F55B3ADB}" srcOrd="1" destOrd="0" presId="urn:microsoft.com/office/officeart/2005/8/layout/venn2"/>
    <dgm:cxn modelId="{334BCEB8-D985-4268-B4C4-D43C1CFBF15D}" srcId="{B1AE44C7-F1CE-40F7-BE16-3DAE0ADA50D0}" destId="{23430E1C-7BAB-4C9C-BAC4-18C2B07BBC62}" srcOrd="2" destOrd="0" parTransId="{464DCBF4-F1BC-4F69-ABEA-6449473CBF51}" sibTransId="{08170B4B-2CE4-40B1-AF55-3635B1BC2AF7}"/>
    <dgm:cxn modelId="{82AB3ADE-6F36-4794-BD5B-AC5CEEAB758E}" srcId="{B1AE44C7-F1CE-40F7-BE16-3DAE0ADA50D0}" destId="{C574622A-3277-4041-80D3-C27C8837E18A}" srcOrd="0" destOrd="0" parTransId="{A2613949-11EA-410E-AAC2-D9531319223D}" sibTransId="{152B1195-1AD4-448B-A322-97D987CCF8CB}"/>
    <dgm:cxn modelId="{94F5330F-6F24-4C51-A560-75F36A104C2E}" type="presOf" srcId="{48B38B96-E6E3-4B50-B217-279280E9D020}" destId="{A1DE816E-9A80-4107-A3A9-ECB2345E58C0}" srcOrd="0" destOrd="0" presId="urn:microsoft.com/office/officeart/2005/8/layout/venn2"/>
    <dgm:cxn modelId="{00365028-AE8E-4323-8C9B-D1E94CB42E01}" type="presOf" srcId="{B1AE44C7-F1CE-40F7-BE16-3DAE0ADA50D0}" destId="{DA5F0F48-7846-42A1-B6D5-E325BF4AB15E}" srcOrd="0" destOrd="0" presId="urn:microsoft.com/office/officeart/2005/8/layout/venn2"/>
    <dgm:cxn modelId="{C6DC7937-B286-439B-ACAA-AFDE7D4B5369}" type="presOf" srcId="{23430E1C-7BAB-4C9C-BAC4-18C2B07BBC62}" destId="{093DC4DF-F9E1-424F-840A-73F252ADFA1F}" srcOrd="1" destOrd="0" presId="urn:microsoft.com/office/officeart/2005/8/layout/venn2"/>
    <dgm:cxn modelId="{F46C7485-2C5A-4144-AD21-6B81295F240A}" type="presOf" srcId="{23430E1C-7BAB-4C9C-BAC4-18C2B07BBC62}" destId="{A8408987-FEF9-447F-89C3-6B0AAA6F6069}" srcOrd="0" destOrd="0" presId="urn:microsoft.com/office/officeart/2005/8/layout/venn2"/>
    <dgm:cxn modelId="{2946AC6B-1677-4F1B-89AD-98FD4DF8A2AC}" srcId="{B1AE44C7-F1CE-40F7-BE16-3DAE0ADA50D0}" destId="{48B38B96-E6E3-4B50-B217-279280E9D020}" srcOrd="1" destOrd="0" parTransId="{7F17911E-C755-42FC-8863-3522DE3868F2}" sibTransId="{9884A42E-702D-4624-90D9-D74546321E11}"/>
    <dgm:cxn modelId="{28F48040-D114-4375-B542-2204B5F54B12}" type="presOf" srcId="{C574622A-3277-4041-80D3-C27C8837E18A}" destId="{179090F8-5AF8-46C9-84F1-A58B7749B5B0}" srcOrd="0" destOrd="0" presId="urn:microsoft.com/office/officeart/2005/8/layout/venn2"/>
    <dgm:cxn modelId="{E23CC8F9-4480-46B9-8AA7-F20D1BF9D502}" type="presParOf" srcId="{DA5F0F48-7846-42A1-B6D5-E325BF4AB15E}" destId="{944C4D9C-73E4-440B-BDC2-53ED32EF8624}" srcOrd="0" destOrd="0" presId="urn:microsoft.com/office/officeart/2005/8/layout/venn2"/>
    <dgm:cxn modelId="{6D8794B1-490D-4A7F-9A64-57497EA49907}" type="presParOf" srcId="{944C4D9C-73E4-440B-BDC2-53ED32EF8624}" destId="{179090F8-5AF8-46C9-84F1-A58B7749B5B0}" srcOrd="0" destOrd="0" presId="urn:microsoft.com/office/officeart/2005/8/layout/venn2"/>
    <dgm:cxn modelId="{F7202C08-63D5-4719-A4C5-95D7426BAB89}" type="presParOf" srcId="{944C4D9C-73E4-440B-BDC2-53ED32EF8624}" destId="{A2C2CAC6-BDB8-4788-9FD5-47C58BCBD9CB}" srcOrd="1" destOrd="0" presId="urn:microsoft.com/office/officeart/2005/8/layout/venn2"/>
    <dgm:cxn modelId="{010CC20B-D806-455C-9580-2A4B0FFF6127}" type="presParOf" srcId="{DA5F0F48-7846-42A1-B6D5-E325BF4AB15E}" destId="{68A3694A-FE69-4EC8-85E1-174D13EC90A0}" srcOrd="1" destOrd="0" presId="urn:microsoft.com/office/officeart/2005/8/layout/venn2"/>
    <dgm:cxn modelId="{55689C40-A74E-46BD-B3AB-7A3D01C76D4B}" type="presParOf" srcId="{68A3694A-FE69-4EC8-85E1-174D13EC90A0}" destId="{A1DE816E-9A80-4107-A3A9-ECB2345E58C0}" srcOrd="0" destOrd="0" presId="urn:microsoft.com/office/officeart/2005/8/layout/venn2"/>
    <dgm:cxn modelId="{47B04E0E-0864-4558-86FD-6CDF4804FFC6}" type="presParOf" srcId="{68A3694A-FE69-4EC8-85E1-174D13EC90A0}" destId="{3435F2DF-FF6C-44EF-B61C-4BC3F55B3ADB}" srcOrd="1" destOrd="0" presId="urn:microsoft.com/office/officeart/2005/8/layout/venn2"/>
    <dgm:cxn modelId="{7B637928-365D-431F-B82B-C597309FB404}" type="presParOf" srcId="{DA5F0F48-7846-42A1-B6D5-E325BF4AB15E}" destId="{BADDB081-1172-4F9B-B8B4-8CA33BDE4F1F}" srcOrd="2" destOrd="0" presId="urn:microsoft.com/office/officeart/2005/8/layout/venn2"/>
    <dgm:cxn modelId="{EF31E516-3C0F-4E35-9809-251CD5AE1CA9}" type="presParOf" srcId="{BADDB081-1172-4F9B-B8B4-8CA33BDE4F1F}" destId="{A8408987-FEF9-447F-89C3-6B0AAA6F6069}" srcOrd="0" destOrd="0" presId="urn:microsoft.com/office/officeart/2005/8/layout/venn2"/>
    <dgm:cxn modelId="{F138E640-BBCF-4F8F-B715-024C4F85044F}" type="presParOf" srcId="{BADDB081-1172-4F9B-B8B4-8CA33BDE4F1F}" destId="{093DC4DF-F9E1-424F-840A-73F252ADFA1F}"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090F8-5AF8-46C9-84F1-A58B7749B5B0}">
      <dsp:nvSpPr>
        <dsp:cNvPr id="0" name=""/>
        <dsp:cNvSpPr/>
      </dsp:nvSpPr>
      <dsp:spPr>
        <a:xfrm>
          <a:off x="1851818" y="0"/>
          <a:ext cx="4525963" cy="45259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a:t>Systemic Agenda</a:t>
          </a:r>
        </a:p>
      </dsp:txBody>
      <dsp:txXfrm>
        <a:off x="3323887" y="226298"/>
        <a:ext cx="1581824" cy="678894"/>
      </dsp:txXfrm>
    </dsp:sp>
    <dsp:sp modelId="{A1DE816E-9A80-4107-A3A9-ECB2345E58C0}">
      <dsp:nvSpPr>
        <dsp:cNvPr id="0" name=""/>
        <dsp:cNvSpPr/>
      </dsp:nvSpPr>
      <dsp:spPr>
        <a:xfrm>
          <a:off x="2417563" y="1131490"/>
          <a:ext cx="3394472" cy="33944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a:t>Institutional Agenda</a:t>
          </a:r>
        </a:p>
      </dsp:txBody>
      <dsp:txXfrm>
        <a:off x="3323887" y="1343645"/>
        <a:ext cx="1581824" cy="636463"/>
      </dsp:txXfrm>
    </dsp:sp>
    <dsp:sp modelId="{A8408987-FEF9-447F-89C3-6B0AAA6F6069}">
      <dsp:nvSpPr>
        <dsp:cNvPr id="0" name=""/>
        <dsp:cNvSpPr/>
      </dsp:nvSpPr>
      <dsp:spPr>
        <a:xfrm>
          <a:off x="2983309" y="2262981"/>
          <a:ext cx="2262981" cy="22629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a:t>Decision Agenda</a:t>
          </a:r>
        </a:p>
      </dsp:txBody>
      <dsp:txXfrm>
        <a:off x="3314715" y="2828726"/>
        <a:ext cx="1600169" cy="113149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3189.33325" units="1/in"/>
          <inkml:channelProperty channel="Y" name="resolution" value="2669.68335" units="1/in"/>
          <inkml:channelProperty channel="F" name="resolution" value="INF" units="1/dev"/>
        </inkml:channelProperties>
      </inkml:inkSource>
      <inkml:timestamp xml:id="ts0" timeString="2012-06-14T23:13:27.7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17,'18'24'23,"-18"-24"-2,0 0-15,14 15-17,-14-15-8,2 13-5</inkml:trace>
</inkml:ink>
</file>

<file path=ppt/ink/ink2.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3189.33325" units="1/in"/>
          <inkml:channelProperty channel="Y" name="resolution" value="2669.68335" units="1/in"/>
          <inkml:channelProperty channel="F" name="resolution" value="INF" units="1/dev"/>
        </inkml:channelProperties>
      </inkml:inkSource>
      <inkml:timestamp xml:id="ts0" timeString="2012-06-14T23:08:19.5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35 4,'8'-18'4,"-3"1"-4</inkml:trace>
</inkml:ink>
</file>

<file path=ppt/ink/ink3.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3189.33325" units="1/in"/>
          <inkml:channelProperty channel="Y" name="resolution" value="2669.68335" units="1/in"/>
          <inkml:channelProperty channel="F" name="resolution" value="INF" units="1/dev"/>
        </inkml:channelProperties>
      </inkml:inkSource>
      <inkml:timestamp xml:id="ts0" timeString="2013-06-18T21:48:27.9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48 3 17,'0'0'9,"0"0"-4,0 0-2,0 0-2,0 0-5,-48-3-6</inkml:trace>
</inkml:ink>
</file>

<file path=ppt/ink/ink4.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3189.33325" units="1/in"/>
          <inkml:channelProperty channel="Y" name="resolution" value="2669.68335" units="1/in"/>
          <inkml:channelProperty channel="F" name="resolution" value="INF" units="1/dev"/>
        </inkml:channelProperties>
      </inkml:inkSource>
      <inkml:timestamp xml:id="ts0" timeString="2013-06-18T21:49:20.7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5,'63'65'15,"-21"-21"-15,-42-44-1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B22FC5-AC10-4E86-8584-6660961D61B9}"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3052-BD2C-40A9-8D11-D521D838DAAA}" type="slidenum">
              <a:rPr lang="en-US" smtClean="0"/>
              <a:t>‹#›</a:t>
            </a:fld>
            <a:endParaRPr lang="en-US"/>
          </a:p>
        </p:txBody>
      </p:sp>
    </p:spTree>
    <p:extLst>
      <p:ext uri="{BB962C8B-B14F-4D97-AF65-F5344CB8AC3E}">
        <p14:creationId xmlns:p14="http://schemas.microsoft.com/office/powerpoint/2010/main" val="367229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B22FC5-AC10-4E86-8584-6660961D61B9}"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3052-BD2C-40A9-8D11-D521D838DAAA}" type="slidenum">
              <a:rPr lang="en-US" smtClean="0"/>
              <a:t>‹#›</a:t>
            </a:fld>
            <a:endParaRPr lang="en-US"/>
          </a:p>
        </p:txBody>
      </p:sp>
    </p:spTree>
    <p:extLst>
      <p:ext uri="{BB962C8B-B14F-4D97-AF65-F5344CB8AC3E}">
        <p14:creationId xmlns:p14="http://schemas.microsoft.com/office/powerpoint/2010/main" val="476350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B22FC5-AC10-4E86-8584-6660961D61B9}"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3052-BD2C-40A9-8D11-D521D838DAAA}" type="slidenum">
              <a:rPr lang="en-US" smtClean="0"/>
              <a:t>‹#›</a:t>
            </a:fld>
            <a:endParaRPr lang="en-US"/>
          </a:p>
        </p:txBody>
      </p:sp>
    </p:spTree>
    <p:extLst>
      <p:ext uri="{BB962C8B-B14F-4D97-AF65-F5344CB8AC3E}">
        <p14:creationId xmlns:p14="http://schemas.microsoft.com/office/powerpoint/2010/main" val="276462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B22FC5-AC10-4E86-8584-6660961D61B9}"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3052-BD2C-40A9-8D11-D521D838DAAA}" type="slidenum">
              <a:rPr lang="en-US" smtClean="0"/>
              <a:t>‹#›</a:t>
            </a:fld>
            <a:endParaRPr lang="en-US"/>
          </a:p>
        </p:txBody>
      </p:sp>
    </p:spTree>
    <p:extLst>
      <p:ext uri="{BB962C8B-B14F-4D97-AF65-F5344CB8AC3E}">
        <p14:creationId xmlns:p14="http://schemas.microsoft.com/office/powerpoint/2010/main" val="59482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B22FC5-AC10-4E86-8584-6660961D61B9}"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3052-BD2C-40A9-8D11-D521D838DAAA}" type="slidenum">
              <a:rPr lang="en-US" smtClean="0"/>
              <a:t>‹#›</a:t>
            </a:fld>
            <a:endParaRPr lang="en-US"/>
          </a:p>
        </p:txBody>
      </p:sp>
    </p:spTree>
    <p:extLst>
      <p:ext uri="{BB962C8B-B14F-4D97-AF65-F5344CB8AC3E}">
        <p14:creationId xmlns:p14="http://schemas.microsoft.com/office/powerpoint/2010/main" val="321645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B22FC5-AC10-4E86-8584-6660961D61B9}"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3052-BD2C-40A9-8D11-D521D838DAAA}" type="slidenum">
              <a:rPr lang="en-US" smtClean="0"/>
              <a:t>‹#›</a:t>
            </a:fld>
            <a:endParaRPr lang="en-US"/>
          </a:p>
        </p:txBody>
      </p:sp>
    </p:spTree>
    <p:extLst>
      <p:ext uri="{BB962C8B-B14F-4D97-AF65-F5344CB8AC3E}">
        <p14:creationId xmlns:p14="http://schemas.microsoft.com/office/powerpoint/2010/main" val="148757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B22FC5-AC10-4E86-8584-6660961D61B9}" type="datetimeFigureOut">
              <a:rPr lang="en-US" smtClean="0"/>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D3052-BD2C-40A9-8D11-D521D838DAAA}" type="slidenum">
              <a:rPr lang="en-US" smtClean="0"/>
              <a:t>‹#›</a:t>
            </a:fld>
            <a:endParaRPr lang="en-US"/>
          </a:p>
        </p:txBody>
      </p:sp>
    </p:spTree>
    <p:extLst>
      <p:ext uri="{BB962C8B-B14F-4D97-AF65-F5344CB8AC3E}">
        <p14:creationId xmlns:p14="http://schemas.microsoft.com/office/powerpoint/2010/main" val="14709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B22FC5-AC10-4E86-8584-6660961D61B9}" type="datetimeFigureOut">
              <a:rPr lang="en-US" smtClean="0"/>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ED3052-BD2C-40A9-8D11-D521D838DAAA}" type="slidenum">
              <a:rPr lang="en-US" smtClean="0"/>
              <a:t>‹#›</a:t>
            </a:fld>
            <a:endParaRPr lang="en-US"/>
          </a:p>
        </p:txBody>
      </p:sp>
    </p:spTree>
    <p:extLst>
      <p:ext uri="{BB962C8B-B14F-4D97-AF65-F5344CB8AC3E}">
        <p14:creationId xmlns:p14="http://schemas.microsoft.com/office/powerpoint/2010/main" val="117922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B22FC5-AC10-4E86-8584-6660961D61B9}" type="datetimeFigureOut">
              <a:rPr lang="en-US" smtClean="0"/>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D3052-BD2C-40A9-8D11-D521D838DAAA}" type="slidenum">
              <a:rPr lang="en-US" smtClean="0"/>
              <a:t>‹#›</a:t>
            </a:fld>
            <a:endParaRPr lang="en-US"/>
          </a:p>
        </p:txBody>
      </p:sp>
    </p:spTree>
    <p:extLst>
      <p:ext uri="{BB962C8B-B14F-4D97-AF65-F5344CB8AC3E}">
        <p14:creationId xmlns:p14="http://schemas.microsoft.com/office/powerpoint/2010/main" val="179964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B22FC5-AC10-4E86-8584-6660961D61B9}"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3052-BD2C-40A9-8D11-D521D838DAAA}" type="slidenum">
              <a:rPr lang="en-US" smtClean="0"/>
              <a:t>‹#›</a:t>
            </a:fld>
            <a:endParaRPr lang="en-US"/>
          </a:p>
        </p:txBody>
      </p:sp>
    </p:spTree>
    <p:extLst>
      <p:ext uri="{BB962C8B-B14F-4D97-AF65-F5344CB8AC3E}">
        <p14:creationId xmlns:p14="http://schemas.microsoft.com/office/powerpoint/2010/main" val="85449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B22FC5-AC10-4E86-8584-6660961D61B9}"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3052-BD2C-40A9-8D11-D521D838DAAA}" type="slidenum">
              <a:rPr lang="en-US" smtClean="0"/>
              <a:t>‹#›</a:t>
            </a:fld>
            <a:endParaRPr lang="en-US"/>
          </a:p>
        </p:txBody>
      </p:sp>
    </p:spTree>
    <p:extLst>
      <p:ext uri="{BB962C8B-B14F-4D97-AF65-F5344CB8AC3E}">
        <p14:creationId xmlns:p14="http://schemas.microsoft.com/office/powerpoint/2010/main" val="44363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22FC5-AC10-4E86-8584-6660961D61B9}" type="datetimeFigureOut">
              <a:rPr lang="en-US" smtClean="0"/>
              <a:t>3/18/2019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D3052-BD2C-40A9-8D11-D521D838DAAA}" type="slidenum">
              <a:rPr lang="en-US" smtClean="0"/>
              <a:t>‹#›</a:t>
            </a:fld>
            <a:endParaRPr lang="en-US"/>
          </a:p>
        </p:txBody>
      </p:sp>
    </p:spTree>
    <p:extLst>
      <p:ext uri="{BB962C8B-B14F-4D97-AF65-F5344CB8AC3E}">
        <p14:creationId xmlns:p14="http://schemas.microsoft.com/office/powerpoint/2010/main" val="1152547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7.emf"/><Relationship Id="rId4" Type="http://schemas.openxmlformats.org/officeDocument/2006/relationships/diagramQuickStyle" Target="../diagrams/quickStyle1.xml"/><Relationship Id="rId9" Type="http://schemas.openxmlformats.org/officeDocument/2006/relationships/customXml" Target="../ink/ink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Models for Understanding Policy Change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332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MS</a:t>
            </a:r>
          </a:p>
        </p:txBody>
      </p:sp>
      <p:sp>
        <p:nvSpPr>
          <p:cNvPr id="27651" name="Rectangle 3"/>
          <p:cNvSpPr>
            <a:spLocks noGrp="1" noChangeArrowheads="1"/>
          </p:cNvSpPr>
          <p:nvPr>
            <p:ph type="body" idx="1"/>
          </p:nvPr>
        </p:nvSpPr>
        <p:spPr/>
        <p:txBody>
          <a:bodyPr/>
          <a:lstStyle/>
          <a:p>
            <a:r>
              <a:rPr lang="en-US"/>
              <a:t>So three streams in the policy field </a:t>
            </a:r>
          </a:p>
          <a:p>
            <a:pPr lvl="1"/>
            <a:r>
              <a:rPr lang="en-US"/>
              <a:t>Problem stream (Indicators, Focusing Events, Feedback)</a:t>
            </a:r>
          </a:p>
          <a:p>
            <a:pPr lvl="1"/>
            <a:r>
              <a:rPr lang="en-US"/>
              <a:t>Political stream (Party ideology, National Mood)</a:t>
            </a:r>
          </a:p>
          <a:p>
            <a:pPr lvl="1"/>
            <a:r>
              <a:rPr lang="en-US"/>
              <a:t>Policy stream (solutions, technical feasibility, value acceptability)</a:t>
            </a:r>
          </a:p>
          <a:p>
            <a:r>
              <a:rPr lang="en-US"/>
              <a:t>Problem solving sequence depends on in which stream a window opens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Punctuated Equilibrium Theory</a:t>
            </a:r>
          </a:p>
        </p:txBody>
      </p:sp>
      <p:sp>
        <p:nvSpPr>
          <p:cNvPr id="15363" name="Rectangle 3"/>
          <p:cNvSpPr>
            <a:spLocks noGrp="1" noChangeArrowheads="1"/>
          </p:cNvSpPr>
          <p:nvPr>
            <p:ph type="body" idx="1"/>
          </p:nvPr>
        </p:nvSpPr>
        <p:spPr/>
        <p:txBody>
          <a:bodyPr/>
          <a:lstStyle/>
          <a:p>
            <a:r>
              <a:rPr lang="en-US"/>
              <a:t>The same factors that result in equilibrium can also contribute to change</a:t>
            </a:r>
          </a:p>
          <a:p>
            <a:pPr lvl="1"/>
            <a:r>
              <a:rPr lang="en-US"/>
              <a:t>Because of diffusion of power among many policy institutions at the level of policy sub systems, parallel processing is possible</a:t>
            </a:r>
          </a:p>
          <a:p>
            <a:pPr lvl="2"/>
            <a:r>
              <a:rPr lang="en-US"/>
              <a:t>Bounded rationality means individuals and organizations are limited to devoting conscious attention to only one or a few things at a time and apply only limited information – serial processing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sz="4000"/>
              <a:t>Punctuated </a:t>
            </a:r>
            <a:br>
              <a:rPr lang="en-US" sz="4000"/>
            </a:br>
            <a:r>
              <a:rPr lang="en-US" sz="4000"/>
              <a:t>equilibrium theory (cont.)</a:t>
            </a:r>
          </a:p>
        </p:txBody>
      </p:sp>
      <p:sp>
        <p:nvSpPr>
          <p:cNvPr id="18435" name="Rectangle 3"/>
          <p:cNvSpPr>
            <a:spLocks noGrp="1" noChangeArrowheads="1"/>
          </p:cNvSpPr>
          <p:nvPr>
            <p:ph type="body" idx="1"/>
          </p:nvPr>
        </p:nvSpPr>
        <p:spPr/>
        <p:txBody>
          <a:bodyPr/>
          <a:lstStyle/>
          <a:p>
            <a:r>
              <a:rPr lang="en-US" sz="2800"/>
              <a:t>Political systems, like humans, cannot simultaneously consider all the issues that face them, so policy subsystems can be viewed as mechanisms that allow the political system to engage in parallel processing (Jones, 1994) </a:t>
            </a:r>
          </a:p>
          <a:p>
            <a:r>
              <a:rPr lang="en-US" sz="2800"/>
              <a:t>While this dynamic of parallel processing militates against large policy change because it tends to be insulated, new players, publicity and/or a focusing event can move the issue out of the subsystem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sz="4000"/>
              <a:t>The move from subsystems to macro political institutions </a:t>
            </a:r>
          </a:p>
        </p:txBody>
      </p:sp>
      <p:sp>
        <p:nvSpPr>
          <p:cNvPr id="17411" name="Rectangle 3"/>
          <p:cNvSpPr>
            <a:spLocks noGrp="1" noChangeArrowheads="1"/>
          </p:cNvSpPr>
          <p:nvPr>
            <p:ph type="body" idx="1"/>
          </p:nvPr>
        </p:nvSpPr>
        <p:spPr/>
        <p:txBody>
          <a:bodyPr/>
          <a:lstStyle/>
          <a:p>
            <a:pPr>
              <a:lnSpc>
                <a:spcPct val="80000"/>
              </a:lnSpc>
            </a:pPr>
            <a:r>
              <a:rPr lang="en-US" sz="2800"/>
              <a:t>Congress and the public presidency are macro political institutions</a:t>
            </a:r>
          </a:p>
          <a:p>
            <a:pPr>
              <a:lnSpc>
                <a:spcPct val="80000"/>
              </a:lnSpc>
            </a:pPr>
            <a:r>
              <a:rPr lang="en-US" sz="2800"/>
              <a:t>These units engage in serial processing, bringing heightened attention of the media and other publics creating conditions for major changes</a:t>
            </a:r>
          </a:p>
          <a:p>
            <a:pPr lvl="1">
              <a:lnSpc>
                <a:spcPct val="80000"/>
              </a:lnSpc>
            </a:pPr>
            <a:r>
              <a:rPr lang="en-US" sz="2400"/>
              <a:t>Environmental concerns</a:t>
            </a:r>
          </a:p>
          <a:p>
            <a:pPr lvl="1">
              <a:lnSpc>
                <a:spcPct val="80000"/>
              </a:lnSpc>
            </a:pPr>
            <a:r>
              <a:rPr lang="en-US" sz="2400"/>
              <a:t>Property concerns</a:t>
            </a:r>
          </a:p>
          <a:p>
            <a:pPr lvl="1">
              <a:lnSpc>
                <a:spcPct val="80000"/>
              </a:lnSpc>
            </a:pPr>
            <a:r>
              <a:rPr lang="en-US" sz="2400"/>
              <a:t>Terrorism</a:t>
            </a:r>
          </a:p>
          <a:p>
            <a:pPr>
              <a:lnSpc>
                <a:spcPct val="80000"/>
              </a:lnSpc>
            </a:pPr>
            <a:r>
              <a:rPr lang="en-US" sz="2800"/>
              <a:t>But over time, things go back to the subsystems and parallel processing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4000"/>
              <a:t/>
            </a:r>
            <a:br>
              <a:rPr lang="en-US" sz="4000"/>
            </a:br>
            <a:r>
              <a:rPr lang="en-US" sz="4000"/>
              <a:t>The case of terrorism </a:t>
            </a:r>
          </a:p>
        </p:txBody>
      </p:sp>
      <p:sp>
        <p:nvSpPr>
          <p:cNvPr id="22531" name="Rectangle 3"/>
          <p:cNvSpPr>
            <a:spLocks noGrp="1" noChangeArrowheads="1"/>
          </p:cNvSpPr>
          <p:nvPr>
            <p:ph type="body" idx="1"/>
          </p:nvPr>
        </p:nvSpPr>
        <p:spPr/>
        <p:txBody>
          <a:bodyPr>
            <a:normAutofit fontScale="92500" lnSpcReduction="20000"/>
          </a:bodyPr>
          <a:lstStyle/>
          <a:p>
            <a:r>
              <a:rPr lang="en-US" sz="2800" dirty="0"/>
              <a:t>Janet Reno’s budget guidance 2000</a:t>
            </a:r>
          </a:p>
          <a:p>
            <a:pPr lvl="1"/>
            <a:r>
              <a:rPr lang="en-US" sz="2400" dirty="0"/>
              <a:t>Counterterrorism a major priority</a:t>
            </a:r>
          </a:p>
          <a:p>
            <a:r>
              <a:rPr lang="en-US" sz="2800" dirty="0"/>
              <a:t>John Ashcroft's priorities on 9/10/01</a:t>
            </a:r>
          </a:p>
          <a:p>
            <a:pPr lvl="1"/>
            <a:r>
              <a:rPr lang="en-US" sz="2400" dirty="0"/>
              <a:t>FBI internal budget request asked for 248 counterterrorism agents and support staff, 54 translators, 200 intelligence researchers </a:t>
            </a:r>
          </a:p>
          <a:p>
            <a:pPr lvl="1"/>
            <a:r>
              <a:rPr lang="en-US" sz="2400" dirty="0"/>
              <a:t>None of the requests made it into the budget</a:t>
            </a:r>
          </a:p>
          <a:p>
            <a:pPr lvl="1"/>
            <a:r>
              <a:rPr lang="en-US" sz="2400" dirty="0"/>
              <a:t>Instead he proposed cut of almost $87million in various </a:t>
            </a:r>
            <a:r>
              <a:rPr lang="en-US" sz="2400"/>
              <a:t>counterterrorism budgets.  </a:t>
            </a:r>
            <a:endParaRPr lang="en-US" sz="2400" dirty="0"/>
          </a:p>
          <a:p>
            <a:r>
              <a:rPr lang="en-US" sz="2800" dirty="0"/>
              <a:t>For Janet Reno, Terrorism is on the macro political agenda</a:t>
            </a:r>
          </a:p>
          <a:p>
            <a:r>
              <a:rPr lang="en-US" sz="2800" dirty="0"/>
              <a:t>For John Ashcroft, by September 10, 2001, it’s back in the policy subsystem </a:t>
            </a:r>
          </a:p>
          <a:p>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4000"/>
              <a:t>The Advocacy Coalition Framework (Sabatier and Jenkins-Smith)</a:t>
            </a:r>
          </a:p>
        </p:txBody>
      </p:sp>
      <p:sp>
        <p:nvSpPr>
          <p:cNvPr id="23555" name="Rectangle 3"/>
          <p:cNvSpPr>
            <a:spLocks noGrp="1" noChangeArrowheads="1"/>
          </p:cNvSpPr>
          <p:nvPr>
            <p:ph type="body" idx="1"/>
          </p:nvPr>
        </p:nvSpPr>
        <p:spPr/>
        <p:txBody>
          <a:bodyPr/>
          <a:lstStyle/>
          <a:p>
            <a:pPr>
              <a:lnSpc>
                <a:spcPct val="90000"/>
              </a:lnSpc>
            </a:pPr>
            <a:r>
              <a:rPr lang="en-US"/>
              <a:t>Macro level assumption </a:t>
            </a:r>
          </a:p>
          <a:p>
            <a:pPr lvl="1">
              <a:lnSpc>
                <a:spcPct val="90000"/>
              </a:lnSpc>
            </a:pPr>
            <a:r>
              <a:rPr lang="en-US"/>
              <a:t>Most policy making occurs among specialists within a policy subsystem</a:t>
            </a:r>
          </a:p>
          <a:p>
            <a:pPr>
              <a:lnSpc>
                <a:spcPct val="90000"/>
              </a:lnSpc>
            </a:pPr>
            <a:r>
              <a:rPr lang="en-US"/>
              <a:t>Micro level assumption</a:t>
            </a:r>
          </a:p>
          <a:p>
            <a:pPr lvl="1">
              <a:lnSpc>
                <a:spcPct val="90000"/>
              </a:lnSpc>
            </a:pPr>
            <a:r>
              <a:rPr lang="en-US"/>
              <a:t>Policy maker’s core beliefs are deeply held assumptions about the world  </a:t>
            </a:r>
          </a:p>
          <a:p>
            <a:pPr lvl="1">
              <a:lnSpc>
                <a:spcPct val="90000"/>
              </a:lnSpc>
            </a:pPr>
            <a:r>
              <a:rPr lang="en-US"/>
              <a:t> Policy core beliefs dictate what policy alternatives are acceptable</a:t>
            </a:r>
          </a:p>
          <a:p>
            <a:pPr lvl="1">
              <a:lnSpc>
                <a:spcPct val="90000"/>
              </a:lnSpc>
            </a:pPr>
            <a:r>
              <a:rPr lang="en-US"/>
              <a:t>Secondary beliefs are strategic beliefs about how to best implement a program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ACF (cont.)</a:t>
            </a:r>
          </a:p>
        </p:txBody>
      </p:sp>
      <p:sp>
        <p:nvSpPr>
          <p:cNvPr id="28675" name="Rectangle 3"/>
          <p:cNvSpPr>
            <a:spLocks noGrp="1" noChangeArrowheads="1"/>
          </p:cNvSpPr>
          <p:nvPr>
            <p:ph type="body" idx="1"/>
          </p:nvPr>
        </p:nvSpPr>
        <p:spPr/>
        <p:txBody>
          <a:bodyPr/>
          <a:lstStyle/>
          <a:p>
            <a:pPr>
              <a:lnSpc>
                <a:spcPct val="80000"/>
              </a:lnSpc>
            </a:pPr>
            <a:r>
              <a:rPr lang="en-US" sz="1800"/>
              <a:t>Meso-level assumption</a:t>
            </a:r>
          </a:p>
          <a:p>
            <a:pPr lvl="1">
              <a:lnSpc>
                <a:spcPct val="80000"/>
              </a:lnSpc>
            </a:pPr>
            <a:r>
              <a:rPr lang="en-US" sz="1600"/>
              <a:t>The best way to deal with the multiplicity of actors in a subsystem is to aggregate them into “advocacy coalitions”.  </a:t>
            </a:r>
          </a:p>
          <a:p>
            <a:pPr>
              <a:lnSpc>
                <a:spcPct val="80000"/>
              </a:lnSpc>
            </a:pPr>
            <a:r>
              <a:rPr lang="en-US" sz="1800"/>
              <a:t>Distinguishes mature policy subsystems (in existence 10 years or more) from nascent ones</a:t>
            </a:r>
          </a:p>
          <a:p>
            <a:pPr>
              <a:lnSpc>
                <a:spcPct val="80000"/>
              </a:lnSpc>
            </a:pPr>
            <a:r>
              <a:rPr lang="en-US" sz="1800"/>
              <a:t>ACF differs from Rational Choice in that it recognizes the logic of appropriateness and the importance of belief systems</a:t>
            </a:r>
          </a:p>
          <a:p>
            <a:pPr lvl="1">
              <a:lnSpc>
                <a:spcPct val="80000"/>
              </a:lnSpc>
            </a:pPr>
            <a:r>
              <a:rPr lang="en-US" sz="1600"/>
              <a:t>Within ACF people can act altruistically</a:t>
            </a:r>
          </a:p>
          <a:p>
            <a:pPr lvl="1">
              <a:lnSpc>
                <a:spcPct val="80000"/>
              </a:lnSpc>
            </a:pPr>
            <a:r>
              <a:rPr lang="en-US" sz="1600"/>
              <a:t>But in long term subsystems there can be a “devil shift”</a:t>
            </a:r>
          </a:p>
          <a:p>
            <a:pPr lvl="1">
              <a:lnSpc>
                <a:spcPct val="80000"/>
              </a:lnSpc>
            </a:pPr>
            <a:r>
              <a:rPr lang="en-US" sz="1600"/>
              <a:t>Increases conflict between coalitions, while reinforcing ties within coalitions</a:t>
            </a:r>
          </a:p>
          <a:p>
            <a:pPr>
              <a:lnSpc>
                <a:spcPct val="80000"/>
              </a:lnSpc>
            </a:pPr>
            <a:r>
              <a:rPr lang="en-US" sz="1800"/>
              <a:t>Two paths to change in ACF</a:t>
            </a:r>
          </a:p>
          <a:p>
            <a:pPr lvl="1">
              <a:lnSpc>
                <a:spcPct val="80000"/>
              </a:lnSpc>
            </a:pPr>
            <a:r>
              <a:rPr lang="en-US" sz="1600"/>
              <a:t>Policy oriented learning</a:t>
            </a:r>
          </a:p>
          <a:p>
            <a:pPr lvl="2">
              <a:lnSpc>
                <a:spcPct val="80000"/>
              </a:lnSpc>
            </a:pPr>
            <a:r>
              <a:rPr lang="en-US" sz="1400"/>
              <a:t>Instrumental learning</a:t>
            </a:r>
          </a:p>
          <a:p>
            <a:pPr lvl="2">
              <a:lnSpc>
                <a:spcPct val="80000"/>
              </a:lnSpc>
            </a:pPr>
            <a:r>
              <a:rPr lang="en-US" sz="1400"/>
              <a:t>Social policy learning</a:t>
            </a:r>
          </a:p>
          <a:p>
            <a:pPr lvl="2">
              <a:lnSpc>
                <a:spcPct val="80000"/>
              </a:lnSpc>
            </a:pPr>
            <a:r>
              <a:rPr lang="en-US" sz="1400"/>
              <a:t>Political learning</a:t>
            </a:r>
          </a:p>
          <a:p>
            <a:pPr lvl="1">
              <a:lnSpc>
                <a:spcPct val="80000"/>
              </a:lnSpc>
            </a:pPr>
            <a:r>
              <a:rPr lang="en-US" sz="1600"/>
              <a:t>External perturbations or shocks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Five Dimensions of Policy Change</a:t>
            </a:r>
          </a:p>
        </p:txBody>
      </p:sp>
      <p:sp>
        <p:nvSpPr>
          <p:cNvPr id="3" name="Content Placeholder 2"/>
          <p:cNvSpPr>
            <a:spLocks noGrp="1"/>
          </p:cNvSpPr>
          <p:nvPr>
            <p:ph idx="1"/>
          </p:nvPr>
        </p:nvSpPr>
        <p:spPr/>
        <p:txBody>
          <a:bodyPr/>
          <a:lstStyle/>
          <a:p>
            <a:r>
              <a:rPr lang="en-US" dirty="0"/>
              <a:t>The first dimension is agenda setting</a:t>
            </a:r>
          </a:p>
          <a:p>
            <a:r>
              <a:rPr lang="en-US" dirty="0"/>
              <a:t>The second dimension is the nature of power</a:t>
            </a:r>
          </a:p>
          <a:p>
            <a:r>
              <a:rPr lang="en-US" dirty="0"/>
              <a:t>The third dimension is tools of persuasion and compliance</a:t>
            </a:r>
          </a:p>
          <a:p>
            <a:r>
              <a:rPr lang="en-US" dirty="0"/>
              <a:t>The fourth dimension maps the process of change through process models</a:t>
            </a:r>
          </a:p>
          <a:p>
            <a:r>
              <a:rPr lang="en-US" dirty="0"/>
              <a:t>The fifth dimension of change examines the role of public/private partnerships   </a:t>
            </a:r>
          </a:p>
          <a:p>
            <a:endParaRPr lang="en-US" dirty="0"/>
          </a:p>
        </p:txBody>
      </p:sp>
    </p:spTree>
    <p:extLst>
      <p:ext uri="{BB962C8B-B14F-4D97-AF65-F5344CB8AC3E}">
        <p14:creationId xmlns:p14="http://schemas.microsoft.com/office/powerpoint/2010/main" val="388245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rmAutofit/>
          </a:bodyPr>
          <a:lstStyle/>
          <a:p>
            <a:r>
              <a:rPr lang="en-US" dirty="0"/>
              <a:t>Agenda: The list of things that are being discussed and sometimes acted upon by an institution, the news media, or the public at large</a:t>
            </a:r>
          </a:p>
          <a:p>
            <a:r>
              <a:rPr lang="en-US" dirty="0"/>
              <a:t>Agenda setting is the process by which problems and alternative solutions gain or lose public and elite attention</a:t>
            </a:r>
            <a:endParaRPr lang="en-US" sz="1600" dirty="0"/>
          </a:p>
          <a:p>
            <a:pPr lvl="3">
              <a:buNone/>
            </a:pPr>
            <a:r>
              <a:rPr lang="en-US" dirty="0"/>
              <a:t>(</a:t>
            </a:r>
            <a:r>
              <a:rPr lang="en-US" dirty="0" err="1"/>
              <a:t>Birkland</a:t>
            </a:r>
            <a:r>
              <a:rPr lang="en-US" dirty="0"/>
              <a:t>, </a:t>
            </a:r>
            <a:r>
              <a:rPr lang="en-US" u="sng" dirty="0"/>
              <a:t>Policy Process</a:t>
            </a:r>
            <a:r>
              <a:rPr lang="en-US" dirty="0"/>
              <a:t>, pp. 108,109)</a:t>
            </a:r>
          </a:p>
          <a:p>
            <a:pPr lvl="3">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Levels</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371600" y="2057400"/>
            <a:ext cx="184731" cy="369332"/>
          </a:xfrm>
          <a:prstGeom prst="rect">
            <a:avLst/>
          </a:prstGeom>
          <a:noFill/>
        </p:spPr>
        <p:txBody>
          <a:bodyPr wrap="none" rtlCol="0">
            <a:spAutoFit/>
          </a:bodyPr>
          <a:lstStyle/>
          <a:p>
            <a:endParaRPr lang="en-US" dirty="0"/>
          </a:p>
        </p:txBody>
      </p:sp>
      <p:sp>
        <p:nvSpPr>
          <p:cNvPr id="6" name="TextBox 5"/>
          <p:cNvSpPr txBox="1"/>
          <p:nvPr/>
        </p:nvSpPr>
        <p:spPr>
          <a:xfrm>
            <a:off x="3048000" y="1219200"/>
            <a:ext cx="3276600" cy="369332"/>
          </a:xfrm>
          <a:prstGeom prst="rect">
            <a:avLst/>
          </a:prstGeom>
          <a:noFill/>
        </p:spPr>
        <p:txBody>
          <a:bodyPr wrap="square" rtlCol="0">
            <a:spAutoFit/>
          </a:bodyPr>
          <a:lstStyle/>
          <a:p>
            <a:r>
              <a:rPr lang="en-US" dirty="0"/>
              <a:t>Agenda Universe</a:t>
            </a:r>
          </a:p>
        </p:txBody>
      </p:sp>
      <p:sp>
        <p:nvSpPr>
          <p:cNvPr id="7" name="TextBox 6"/>
          <p:cNvSpPr txBox="1"/>
          <p:nvPr/>
        </p:nvSpPr>
        <p:spPr>
          <a:xfrm>
            <a:off x="4724400" y="1219200"/>
            <a:ext cx="3429000" cy="415498"/>
          </a:xfrm>
          <a:prstGeom prst="rect">
            <a:avLst/>
          </a:prstGeom>
          <a:noFill/>
        </p:spPr>
        <p:txBody>
          <a:bodyPr wrap="square" rtlCol="0">
            <a:spAutoFit/>
          </a:bodyPr>
          <a:lstStyle/>
          <a:p>
            <a:r>
              <a:rPr lang="en-US" sz="1050" dirty="0"/>
              <a:t>All possible ideas that could ever be advanced in any society</a:t>
            </a:r>
          </a:p>
        </p:txBody>
      </p:sp>
      <p:sp>
        <p:nvSpPr>
          <p:cNvPr id="9" name="TextBox 8"/>
          <p:cNvSpPr txBox="1"/>
          <p:nvPr/>
        </p:nvSpPr>
        <p:spPr>
          <a:xfrm>
            <a:off x="6477000" y="2209800"/>
            <a:ext cx="2514600" cy="577081"/>
          </a:xfrm>
          <a:prstGeom prst="rect">
            <a:avLst/>
          </a:prstGeom>
          <a:noFill/>
        </p:spPr>
        <p:txBody>
          <a:bodyPr wrap="square" rtlCol="0">
            <a:spAutoFit/>
          </a:bodyPr>
          <a:lstStyle/>
          <a:p>
            <a:r>
              <a:rPr lang="en-US" sz="1050" dirty="0"/>
              <a:t>Any issue, problem or idea that could possibly be considered by participants in the policy process</a:t>
            </a:r>
          </a:p>
        </p:txBody>
      </p:sp>
      <p:sp>
        <p:nvSpPr>
          <p:cNvPr id="10" name="TextBox 9"/>
          <p:cNvSpPr txBox="1"/>
          <p:nvPr/>
        </p:nvSpPr>
        <p:spPr>
          <a:xfrm>
            <a:off x="762000" y="3886200"/>
            <a:ext cx="1662635" cy="577081"/>
          </a:xfrm>
          <a:prstGeom prst="rect">
            <a:avLst/>
          </a:prstGeom>
          <a:noFill/>
        </p:spPr>
        <p:txBody>
          <a:bodyPr wrap="none" rtlCol="0">
            <a:spAutoFit/>
          </a:bodyPr>
          <a:lstStyle/>
          <a:p>
            <a:r>
              <a:rPr lang="en-US" sz="1050" dirty="0"/>
              <a:t>The list of issues that is </a:t>
            </a:r>
          </a:p>
          <a:p>
            <a:r>
              <a:rPr lang="en-US" sz="1050" dirty="0"/>
              <a:t>currently being considered</a:t>
            </a:r>
          </a:p>
          <a:p>
            <a:r>
              <a:rPr lang="en-US" sz="1050" dirty="0"/>
              <a:t>by a governmental body </a:t>
            </a:r>
          </a:p>
        </p:txBody>
      </p:sp>
      <p:cxnSp>
        <p:nvCxnSpPr>
          <p:cNvPr id="12" name="Straight Arrow Connector 11"/>
          <p:cNvCxnSpPr/>
          <p:nvPr/>
        </p:nvCxnSpPr>
        <p:spPr>
          <a:xfrm rot="10800000">
            <a:off x="6096000" y="2362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209800" y="4343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15000" y="6096000"/>
            <a:ext cx="3028393" cy="415498"/>
          </a:xfrm>
          <a:prstGeom prst="rect">
            <a:avLst/>
          </a:prstGeom>
          <a:noFill/>
        </p:spPr>
        <p:txBody>
          <a:bodyPr wrap="none" rtlCol="0">
            <a:spAutoFit/>
          </a:bodyPr>
          <a:lstStyle/>
          <a:p>
            <a:r>
              <a:rPr lang="en-US" sz="1050" dirty="0"/>
              <a:t>The agenda that contains items that are about to be</a:t>
            </a:r>
          </a:p>
          <a:p>
            <a:r>
              <a:rPr lang="en-US" sz="1050" dirty="0"/>
              <a:t>acted upon by a governmental body</a:t>
            </a:r>
          </a:p>
        </p:txBody>
      </p:sp>
      <p:cxnSp>
        <p:nvCxnSpPr>
          <p:cNvPr id="17" name="Straight Arrow Connector 16"/>
          <p:cNvCxnSpPr/>
          <p:nvPr/>
        </p:nvCxnSpPr>
        <p:spPr>
          <a:xfrm rot="16200000" flipV="1">
            <a:off x="5219700" y="56007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7">
            <p14:nvContentPartPr>
              <p14:cNvPr id="32772" name="Ink 4"/>
              <p14:cNvContentPartPr>
                <a14:cpLocks xmlns:a14="http://schemas.microsoft.com/office/drawing/2010/main" noRot="1" noChangeAspect="1" noEditPoints="1" noChangeArrowheads="1" noChangeShapeType="1"/>
              </p14:cNvContentPartPr>
              <p14:nvPr/>
            </p14:nvContentPartPr>
            <p14:xfrm>
              <a:off x="5073650" y="2889250"/>
              <a:ext cx="11113" cy="19050"/>
            </p14:xfrm>
          </p:contentPart>
        </mc:Choice>
        <mc:Fallback xmlns="">
          <p:pic>
            <p:nvPicPr>
              <p:cNvPr id="32772" name="Ink 4"/>
              <p:cNvPicPr>
                <a:picLocks noRot="1" noChangeAspect="1" noEditPoints="1" noChangeArrowheads="1" noChangeShapeType="1"/>
              </p:cNvPicPr>
              <p:nvPr/>
            </p:nvPicPr>
            <p:blipFill>
              <a:blip r:embed="rId8"/>
              <a:stretch>
                <a:fillRect/>
              </a:stretch>
            </p:blipFill>
            <p:spPr>
              <a:xfrm>
                <a:off x="5070424" y="2886015"/>
                <a:ext cx="19000" cy="2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771" name="Ink 3"/>
              <p14:cNvContentPartPr>
                <a14:cpLocks xmlns:a14="http://schemas.microsoft.com/office/drawing/2010/main" noRot="1" noChangeAspect="1" noEditPoints="1" noChangeArrowheads="1" noChangeShapeType="1"/>
              </p14:cNvContentPartPr>
              <p14:nvPr/>
            </p14:nvContentPartPr>
            <p14:xfrm>
              <a:off x="5948363" y="1736725"/>
              <a:ext cx="4762" cy="12700"/>
            </p14:xfrm>
          </p:contentPart>
        </mc:Choice>
        <mc:Fallback xmlns="">
          <p:pic>
            <p:nvPicPr>
              <p:cNvPr id="32771" name="Ink 3"/>
              <p:cNvPicPr>
                <a:picLocks noRot="1" noChangeAspect="1" noEditPoints="1" noChangeArrowheads="1" noChangeShapeType="1"/>
              </p:cNvPicPr>
              <p:nvPr/>
            </p:nvPicPr>
            <p:blipFill>
              <a:blip r:embed="rId10"/>
              <a:stretch>
                <a:fillRect/>
              </a:stretch>
            </p:blipFill>
            <p:spPr>
              <a:xfrm>
                <a:off x="5945982" y="1733903"/>
                <a:ext cx="9864" cy="17992"/>
              </a:xfrm>
              <a:prstGeom prst="rect">
                <a:avLst/>
              </a:prstGeom>
            </p:spPr>
          </p:pic>
        </mc:Fallback>
      </mc:AlternateContent>
      <p:sp>
        <p:nvSpPr>
          <p:cNvPr id="3" name="TextBox 2"/>
          <p:cNvSpPr txBox="1"/>
          <p:nvPr/>
        </p:nvSpPr>
        <p:spPr>
          <a:xfrm>
            <a:off x="381000" y="6629400"/>
            <a:ext cx="3938899" cy="261610"/>
          </a:xfrm>
          <a:prstGeom prst="rect">
            <a:avLst/>
          </a:prstGeom>
          <a:noFill/>
        </p:spPr>
        <p:txBody>
          <a:bodyPr wrap="none" rtlCol="0">
            <a:spAutoFit/>
          </a:bodyPr>
          <a:lstStyle/>
          <a:p>
            <a:r>
              <a:rPr lang="en-US" sz="1100" dirty="0"/>
              <a:t>Thomas Birkland, </a:t>
            </a:r>
            <a:r>
              <a:rPr lang="en-US" sz="1100" u="sng" dirty="0"/>
              <a:t>An Introduction to the Policy Process, </a:t>
            </a:r>
            <a:r>
              <a:rPr lang="en-US" sz="1100" dirty="0"/>
              <a:t>Chapter 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determines the agenda?</a:t>
            </a:r>
          </a:p>
        </p:txBody>
      </p:sp>
      <p:sp>
        <p:nvSpPr>
          <p:cNvPr id="3" name="Content Placeholder 2"/>
          <p:cNvSpPr>
            <a:spLocks noGrp="1"/>
          </p:cNvSpPr>
          <p:nvPr>
            <p:ph sz="half" idx="1"/>
          </p:nvPr>
        </p:nvSpPr>
        <p:spPr/>
        <p:txBody>
          <a:bodyPr>
            <a:normAutofit/>
          </a:bodyPr>
          <a:lstStyle/>
          <a:p>
            <a:r>
              <a:rPr lang="en-US" dirty="0"/>
              <a:t>Elitist   Model</a:t>
            </a:r>
          </a:p>
          <a:p>
            <a:pPr lvl="1"/>
            <a:r>
              <a:rPr lang="en-US" dirty="0"/>
              <a:t>Key Question: Who Runs the Community?</a:t>
            </a:r>
          </a:p>
          <a:p>
            <a:pPr lvl="1"/>
            <a:r>
              <a:rPr lang="en-US" dirty="0"/>
              <a:t>Power is highly centralized</a:t>
            </a:r>
          </a:p>
          <a:p>
            <a:pPr lvl="1"/>
            <a:r>
              <a:rPr lang="en-US" dirty="0"/>
              <a:t>Power structures are stable</a:t>
            </a:r>
          </a:p>
          <a:p>
            <a:pPr lvl="1"/>
            <a:r>
              <a:rPr lang="en-US" dirty="0"/>
              <a:t>Power is generalized</a:t>
            </a:r>
          </a:p>
          <a:p>
            <a:pPr lvl="1"/>
            <a:r>
              <a:rPr lang="en-US" dirty="0"/>
              <a:t>Power is coercive</a:t>
            </a:r>
          </a:p>
          <a:p>
            <a:endParaRPr lang="en-US" dirty="0"/>
          </a:p>
        </p:txBody>
      </p:sp>
      <p:sp>
        <p:nvSpPr>
          <p:cNvPr id="4" name="Content Placeholder 3"/>
          <p:cNvSpPr>
            <a:spLocks noGrp="1"/>
          </p:cNvSpPr>
          <p:nvPr>
            <p:ph sz="half" idx="2"/>
          </p:nvPr>
        </p:nvSpPr>
        <p:spPr/>
        <p:txBody>
          <a:bodyPr>
            <a:normAutofit/>
          </a:bodyPr>
          <a:lstStyle/>
          <a:p>
            <a:r>
              <a:rPr lang="en-US" dirty="0"/>
              <a:t>Pluralist Mode</a:t>
            </a:r>
          </a:p>
          <a:p>
            <a:pPr lvl="1"/>
            <a:r>
              <a:rPr lang="en-US" dirty="0"/>
              <a:t>Key Question: Does anyone run the community?</a:t>
            </a:r>
          </a:p>
          <a:p>
            <a:pPr lvl="1"/>
            <a:r>
              <a:rPr lang="en-US" dirty="0"/>
              <a:t>Power is widely diffuse</a:t>
            </a:r>
          </a:p>
          <a:p>
            <a:pPr lvl="1"/>
            <a:r>
              <a:rPr lang="en-US" dirty="0"/>
              <a:t>Power structures are unstable –issue based</a:t>
            </a:r>
          </a:p>
          <a:p>
            <a:pPr lvl="1"/>
            <a:r>
              <a:rPr lang="en-US" dirty="0"/>
              <a:t>Power is particular</a:t>
            </a:r>
          </a:p>
          <a:p>
            <a:pPr lvl="1"/>
            <a:r>
              <a:rPr lang="en-US" dirty="0"/>
              <a:t>Power is decision based </a:t>
            </a:r>
          </a:p>
          <a:p>
            <a:pPr>
              <a:buNone/>
            </a:pPr>
            <a:endParaRPr lang="en-US" dirty="0"/>
          </a:p>
          <a:p>
            <a:pPr lvl="1"/>
            <a:endParaRPr lang="en-US" dirty="0"/>
          </a:p>
        </p:txBody>
      </p:sp>
      <p:sp>
        <p:nvSpPr>
          <p:cNvPr id="5" name="Isosceles Triangle 4"/>
          <p:cNvSpPr/>
          <p:nvPr/>
        </p:nvSpPr>
        <p:spPr>
          <a:xfrm>
            <a:off x="1600200" y="5486400"/>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67000" y="5943600"/>
            <a:ext cx="1356077" cy="369332"/>
          </a:xfrm>
          <a:prstGeom prst="rect">
            <a:avLst/>
          </a:prstGeom>
          <a:noFill/>
        </p:spPr>
        <p:txBody>
          <a:bodyPr wrap="none" rtlCol="0">
            <a:spAutoFit/>
          </a:bodyPr>
          <a:lstStyle/>
          <a:p>
            <a:r>
              <a:rPr lang="en-US" dirty="0"/>
              <a:t>Iron Triangle</a:t>
            </a:r>
          </a:p>
        </p:txBody>
      </p:sp>
      <p:sp>
        <p:nvSpPr>
          <p:cNvPr id="7" name="TextBox 6"/>
          <p:cNvSpPr txBox="1"/>
          <p:nvPr/>
        </p:nvSpPr>
        <p:spPr>
          <a:xfrm>
            <a:off x="5334000" y="5943600"/>
            <a:ext cx="1976888" cy="369332"/>
          </a:xfrm>
          <a:prstGeom prst="rect">
            <a:avLst/>
          </a:prstGeom>
          <a:noFill/>
        </p:spPr>
        <p:txBody>
          <a:bodyPr wrap="none" rtlCol="0">
            <a:spAutoFit/>
          </a:bodyPr>
          <a:lstStyle/>
          <a:p>
            <a:r>
              <a:rPr lang="en-US" dirty="0"/>
              <a:t>Policy sub-systems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power</a:t>
            </a:r>
            <a:br>
              <a:rPr lang="en-US" dirty="0"/>
            </a:br>
            <a:r>
              <a:rPr lang="en-US" dirty="0"/>
              <a:t>The two (or three) faces of power</a:t>
            </a:r>
          </a:p>
        </p:txBody>
      </p:sp>
      <p:sp>
        <p:nvSpPr>
          <p:cNvPr id="3" name="Content Placeholder 2"/>
          <p:cNvSpPr>
            <a:spLocks noGrp="1"/>
          </p:cNvSpPr>
          <p:nvPr>
            <p:ph idx="1"/>
          </p:nvPr>
        </p:nvSpPr>
        <p:spPr/>
        <p:txBody>
          <a:bodyPr/>
          <a:lstStyle/>
          <a:p>
            <a:r>
              <a:rPr lang="en-US" dirty="0"/>
              <a:t>The first face of power</a:t>
            </a:r>
          </a:p>
          <a:p>
            <a:pPr lvl="1"/>
            <a:r>
              <a:rPr lang="en-US" dirty="0"/>
              <a:t>“A” participates in the making of decisions that affect “B” even if B does not like the decisions or their consequence</a:t>
            </a:r>
          </a:p>
          <a:p>
            <a:r>
              <a:rPr lang="en-US" dirty="0"/>
              <a:t>The second face of power</a:t>
            </a:r>
          </a:p>
          <a:p>
            <a:pPr lvl="1"/>
            <a:r>
              <a:rPr lang="en-US" dirty="0"/>
              <a:t>“A” prevents B’s issues and interests from getting on the agenda or becoming policy, even when actor B wants these issues raised</a:t>
            </a:r>
            <a:endParaRPr lang="en-US" sz="1400" dirty="0"/>
          </a:p>
          <a:p>
            <a:pPr lvl="3"/>
            <a:r>
              <a:rPr lang="en-US" sz="1800" dirty="0"/>
              <a:t>(Peter </a:t>
            </a:r>
            <a:r>
              <a:rPr lang="en-US" sz="1800" dirty="0" err="1"/>
              <a:t>Bachrach</a:t>
            </a:r>
            <a:r>
              <a:rPr lang="en-US" sz="1800" dirty="0"/>
              <a:t> and Morton </a:t>
            </a:r>
            <a:r>
              <a:rPr lang="en-US" sz="1800" dirty="0" err="1"/>
              <a:t>Baratz</a:t>
            </a:r>
            <a:r>
              <a:rPr lang="en-US" sz="1800" dirty="0"/>
              <a:t>, APSR, 1962)</a:t>
            </a:r>
          </a:p>
        </p:txBody>
      </p:sp>
      <mc:AlternateContent xmlns:mc="http://schemas.openxmlformats.org/markup-compatibility/2006" xmlns:p14="http://schemas.microsoft.com/office/powerpoint/2010/main">
        <mc:Choice Requires="p14">
          <p:contentPart p14:bwMode="auto" r:id="rId2">
            <p14:nvContentPartPr>
              <p14:cNvPr id="50177" name="Ink 1"/>
              <p14:cNvContentPartPr>
                <a14:cpLocks xmlns:a14="http://schemas.microsoft.com/office/drawing/2010/main" noRot="1" noChangeAspect="1" noEditPoints="1" noChangeArrowheads="1" noChangeShapeType="1"/>
              </p14:cNvContentPartPr>
              <p14:nvPr/>
            </p14:nvContentPartPr>
            <p14:xfrm>
              <a:off x="1212850" y="6778625"/>
              <a:ext cx="17463" cy="1588"/>
            </p14:xfrm>
          </p:contentPart>
        </mc:Choice>
        <mc:Fallback xmlns="">
          <p:pic>
            <p:nvPicPr>
              <p:cNvPr id="50177" name="Ink 1"/>
              <p:cNvPicPr>
                <a:picLocks noRot="1" noChangeAspect="1" noEditPoints="1" noChangeArrowheads="1" noChangeShapeType="1"/>
              </p:cNvPicPr>
              <p:nvPr/>
            </p:nvPicPr>
            <p:blipFill>
              <a:blip r:embed="rId3"/>
              <a:stretch>
                <a:fillRect/>
              </a:stretch>
            </p:blipFill>
            <p:spPr>
              <a:xfrm>
                <a:off x="1209286" y="6774655"/>
                <a:ext cx="25304" cy="1032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0178" name="Ink 2"/>
              <p14:cNvContentPartPr>
                <a14:cpLocks xmlns:a14="http://schemas.microsoft.com/office/drawing/2010/main" noRot="1" noChangeAspect="1" noEditPoints="1" noChangeArrowheads="1" noChangeShapeType="1"/>
              </p14:cNvContentPartPr>
              <p14:nvPr/>
            </p14:nvContentPartPr>
            <p14:xfrm>
              <a:off x="2103438" y="6442075"/>
              <a:ext cx="38100" cy="39688"/>
            </p14:xfrm>
          </p:contentPart>
        </mc:Choice>
        <mc:Fallback xmlns="">
          <p:pic>
            <p:nvPicPr>
              <p:cNvPr id="50178" name="Ink 2"/>
              <p:cNvPicPr>
                <a:picLocks noRot="1" noChangeAspect="1" noEditPoints="1" noChangeArrowheads="1" noChangeShapeType="1"/>
              </p:cNvPicPr>
              <p:nvPr/>
            </p:nvPicPr>
            <p:blipFill>
              <a:blip r:embed="rId5"/>
              <a:stretch>
                <a:fillRect/>
              </a:stretch>
            </p:blipFill>
            <p:spPr>
              <a:xfrm>
                <a:off x="2100922" y="6439549"/>
                <a:ext cx="44210" cy="45822"/>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third face of power</a:t>
            </a:r>
          </a:p>
        </p:txBody>
      </p:sp>
      <p:sp>
        <p:nvSpPr>
          <p:cNvPr id="3" name="Content Placeholder 2"/>
          <p:cNvSpPr>
            <a:spLocks noGrp="1"/>
          </p:cNvSpPr>
          <p:nvPr>
            <p:ph idx="1"/>
          </p:nvPr>
        </p:nvSpPr>
        <p:spPr/>
        <p:txBody>
          <a:bodyPr>
            <a:normAutofit/>
          </a:bodyPr>
          <a:lstStyle/>
          <a:p>
            <a:r>
              <a:rPr lang="en-US" dirty="0"/>
              <a:t>Keeping people from attempting to exert their influence – i.e. convincing a disadvantaged group that nothing can be done!</a:t>
            </a:r>
          </a:p>
          <a:p>
            <a:r>
              <a:rPr lang="en-US" dirty="0"/>
              <a:t>The disadvantaged group becomes passive</a:t>
            </a:r>
          </a:p>
          <a:p>
            <a:pPr lvl="1">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elites control the agenda, what can be done?</a:t>
            </a:r>
          </a:p>
        </p:txBody>
      </p:sp>
      <p:sp>
        <p:nvSpPr>
          <p:cNvPr id="3" name="Content Placeholder 2"/>
          <p:cNvSpPr>
            <a:spLocks noGrp="1"/>
          </p:cNvSpPr>
          <p:nvPr>
            <p:ph idx="1"/>
          </p:nvPr>
        </p:nvSpPr>
        <p:spPr/>
        <p:txBody>
          <a:bodyPr/>
          <a:lstStyle/>
          <a:p>
            <a:pPr>
              <a:lnSpc>
                <a:spcPct val="90000"/>
              </a:lnSpc>
            </a:pPr>
            <a:r>
              <a:rPr lang="en-US" sz="2800" dirty="0" err="1"/>
              <a:t>Schattschneider</a:t>
            </a:r>
            <a:r>
              <a:rPr lang="en-US" sz="2800" dirty="0"/>
              <a:t> – mixed model</a:t>
            </a:r>
          </a:p>
          <a:p>
            <a:pPr lvl="1">
              <a:lnSpc>
                <a:spcPct val="90000"/>
              </a:lnSpc>
            </a:pPr>
            <a:r>
              <a:rPr lang="en-US" sz="2400" dirty="0"/>
              <a:t>Multiplicity of groups; decentralized arena; “mutual noninterference;” uncommon interests  </a:t>
            </a:r>
          </a:p>
          <a:p>
            <a:pPr lvl="1">
              <a:lnSpc>
                <a:spcPct val="90000"/>
              </a:lnSpc>
            </a:pPr>
            <a:r>
              <a:rPr lang="en-US" sz="2400" dirty="0"/>
              <a:t>Power elites do work to keep things off the agenda, but</a:t>
            </a:r>
          </a:p>
          <a:p>
            <a:pPr lvl="1">
              <a:lnSpc>
                <a:spcPct val="90000"/>
              </a:lnSpc>
            </a:pPr>
            <a:r>
              <a:rPr lang="en-US" sz="2400" dirty="0"/>
              <a:t>Issues can be elevated by broadening the scope of the conflict</a:t>
            </a:r>
          </a:p>
          <a:p>
            <a:pPr lvl="2">
              <a:lnSpc>
                <a:spcPct val="90000"/>
              </a:lnSpc>
            </a:pPr>
            <a:r>
              <a:rPr lang="en-US" sz="2000" dirty="0"/>
              <a:t>Going Public</a:t>
            </a:r>
          </a:p>
          <a:p>
            <a:pPr lvl="2">
              <a:lnSpc>
                <a:spcPct val="90000"/>
              </a:lnSpc>
            </a:pPr>
            <a:r>
              <a:rPr lang="en-US" sz="2000" dirty="0"/>
              <a:t> Going to a higher level of decision making</a:t>
            </a:r>
          </a:p>
          <a:p>
            <a:pPr lvl="2">
              <a:lnSpc>
                <a:spcPct val="90000"/>
              </a:lnSpc>
            </a:pPr>
            <a:r>
              <a:rPr lang="en-US" sz="2000" dirty="0"/>
              <a:t>Changing forums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4000" dirty="0"/>
              <a:t/>
            </a:r>
            <a:br>
              <a:rPr lang="en-US" sz="4000" dirty="0"/>
            </a:br>
            <a:r>
              <a:rPr lang="en-US" sz="4000" dirty="0"/>
              <a:t>Models of Agenda Setting and Policy Change</a:t>
            </a:r>
          </a:p>
        </p:txBody>
      </p:sp>
      <p:sp>
        <p:nvSpPr>
          <p:cNvPr id="24579" name="Rectangle 3"/>
          <p:cNvSpPr>
            <a:spLocks noGrp="1" noChangeArrowheads="1"/>
          </p:cNvSpPr>
          <p:nvPr>
            <p:ph type="body" idx="1"/>
          </p:nvPr>
        </p:nvSpPr>
        <p:spPr/>
        <p:txBody>
          <a:bodyPr/>
          <a:lstStyle/>
          <a:p>
            <a:pPr>
              <a:lnSpc>
                <a:spcPct val="80000"/>
              </a:lnSpc>
            </a:pPr>
            <a:r>
              <a:rPr lang="en-US" sz="2000" dirty="0" err="1"/>
              <a:t>Kingdon’s</a:t>
            </a:r>
            <a:r>
              <a:rPr lang="en-US" sz="2000" dirty="0"/>
              <a:t> model -  Multiple Streams </a:t>
            </a:r>
          </a:p>
          <a:p>
            <a:pPr>
              <a:lnSpc>
                <a:spcPct val="80000"/>
              </a:lnSpc>
            </a:pPr>
            <a:r>
              <a:rPr lang="en-US" sz="2000" dirty="0"/>
              <a:t>It attempts to answer three questions</a:t>
            </a:r>
          </a:p>
          <a:p>
            <a:pPr lvl="1">
              <a:lnSpc>
                <a:spcPct val="80000"/>
              </a:lnSpc>
            </a:pPr>
            <a:r>
              <a:rPr lang="en-US" sz="1800" dirty="0"/>
              <a:t>How is attention rationed</a:t>
            </a:r>
          </a:p>
          <a:p>
            <a:pPr lvl="1">
              <a:lnSpc>
                <a:spcPct val="80000"/>
              </a:lnSpc>
            </a:pPr>
            <a:r>
              <a:rPr lang="en-US" sz="1800" dirty="0"/>
              <a:t>How and where is the search for alternatives conducted</a:t>
            </a:r>
          </a:p>
          <a:p>
            <a:pPr lvl="1">
              <a:lnSpc>
                <a:spcPct val="80000"/>
              </a:lnSpc>
            </a:pPr>
            <a:r>
              <a:rPr lang="en-US" sz="1800" dirty="0"/>
              <a:t>How is selection biased</a:t>
            </a:r>
          </a:p>
          <a:p>
            <a:pPr>
              <a:lnSpc>
                <a:spcPct val="80000"/>
              </a:lnSpc>
            </a:pPr>
            <a:r>
              <a:rPr lang="en-US" sz="2000" dirty="0"/>
              <a:t>Builds on Cohen, March, and Olsen’s model of organizational choice</a:t>
            </a:r>
          </a:p>
          <a:p>
            <a:pPr lvl="1">
              <a:lnSpc>
                <a:spcPct val="80000"/>
              </a:lnSpc>
            </a:pPr>
            <a:r>
              <a:rPr lang="en-US" sz="1800" dirty="0"/>
              <a:t>The garbage can</a:t>
            </a:r>
          </a:p>
          <a:p>
            <a:pPr lvl="1">
              <a:lnSpc>
                <a:spcPct val="80000"/>
              </a:lnSpc>
            </a:pPr>
            <a:r>
              <a:rPr lang="en-US" sz="1800" dirty="0"/>
              <a:t>Ideas and solutions float around </a:t>
            </a:r>
          </a:p>
          <a:p>
            <a:pPr lvl="1">
              <a:lnSpc>
                <a:spcPct val="80000"/>
              </a:lnSpc>
            </a:pPr>
            <a:r>
              <a:rPr lang="en-US" sz="1800" dirty="0"/>
              <a:t>Organized anarchies</a:t>
            </a:r>
          </a:p>
          <a:p>
            <a:pPr lvl="2">
              <a:lnSpc>
                <a:spcPct val="80000"/>
              </a:lnSpc>
            </a:pPr>
            <a:r>
              <a:rPr lang="en-US" sz="1600" dirty="0"/>
              <a:t>Ill-defined, inconsistent preferences</a:t>
            </a:r>
          </a:p>
          <a:p>
            <a:pPr lvl="2">
              <a:lnSpc>
                <a:spcPct val="80000"/>
              </a:lnSpc>
            </a:pPr>
            <a:r>
              <a:rPr lang="en-US" sz="1600" dirty="0"/>
              <a:t>Unclear technologies</a:t>
            </a:r>
          </a:p>
          <a:p>
            <a:pPr lvl="2">
              <a:lnSpc>
                <a:spcPct val="80000"/>
              </a:lnSpc>
            </a:pPr>
            <a:r>
              <a:rPr lang="en-US" sz="1600" dirty="0"/>
              <a:t>Fluid participation  </a:t>
            </a:r>
          </a:p>
          <a:p>
            <a:pPr lvl="2">
              <a:lnSpc>
                <a:spcPct val="80000"/>
              </a:lnSpc>
            </a:pPr>
            <a:r>
              <a:rPr lang="en-US" sz="1600" dirty="0"/>
              <a:t>Choices looking for problems</a:t>
            </a:r>
          </a:p>
          <a:p>
            <a:pPr lvl="2">
              <a:lnSpc>
                <a:spcPct val="80000"/>
              </a:lnSpc>
            </a:pPr>
            <a:r>
              <a:rPr lang="en-US" sz="1600" dirty="0"/>
              <a:t>Issues and feelings looking for decision situations</a:t>
            </a:r>
          </a:p>
          <a:p>
            <a:pPr lvl="2">
              <a:lnSpc>
                <a:spcPct val="80000"/>
              </a:lnSpc>
            </a:pPr>
            <a:r>
              <a:rPr lang="en-US" sz="1600" dirty="0"/>
              <a:t>Decision makers looking work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990</Words>
  <Application>Microsoft Office PowerPoint</Application>
  <PresentationFormat>On-screen Show (4:3)</PresentationFormat>
  <Paragraphs>122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Models for Understanding Policy Change</vt:lpstr>
      <vt:lpstr>Five Dimensions of Policy Change</vt:lpstr>
      <vt:lpstr>Definitions</vt:lpstr>
      <vt:lpstr>Agenda Levels</vt:lpstr>
      <vt:lpstr>Who determines the agenda?</vt:lpstr>
      <vt:lpstr>Types of power The two (or three) faces of power</vt:lpstr>
      <vt:lpstr>The third face of power</vt:lpstr>
      <vt:lpstr>If elites control the agenda, what can be done?</vt:lpstr>
      <vt:lpstr> Models of Agenda Setting and Policy Change</vt:lpstr>
      <vt:lpstr>MS</vt:lpstr>
      <vt:lpstr>Punctuated Equilibrium Theory</vt:lpstr>
      <vt:lpstr>Punctuated  equilibrium theory (cont.)</vt:lpstr>
      <vt:lpstr>The move from subsystems to macro political institutions </vt:lpstr>
      <vt:lpstr> The case of terrorism </vt:lpstr>
      <vt:lpstr>The Advocacy Coalition Framework (Sabatier and Jenkins-Smith)</vt:lpstr>
      <vt:lpstr>ACF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for Understanding Policy Change</dc:title>
  <dc:creator>Gil</dc:creator>
  <cp:lastModifiedBy>Gil</cp:lastModifiedBy>
  <cp:revision>2</cp:revision>
  <dcterms:created xsi:type="dcterms:W3CDTF">2019-03-18T15:45:08Z</dcterms:created>
  <dcterms:modified xsi:type="dcterms:W3CDTF">2019-03-18T15:56:55Z</dcterms:modified>
</cp:coreProperties>
</file>