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89" r:id="rId6"/>
    <p:sldId id="290" r:id="rId7"/>
    <p:sldId id="292" r:id="rId8"/>
    <p:sldId id="293" r:id="rId9"/>
    <p:sldId id="294" r:id="rId10"/>
    <p:sldId id="287" r:id="rId11"/>
    <p:sldId id="348" r:id="rId12"/>
    <p:sldId id="353" r:id="rId13"/>
    <p:sldId id="258" r:id="rId14"/>
    <p:sldId id="259" r:id="rId15"/>
    <p:sldId id="261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A06F8-9A31-4991-8552-D242A85EE11C}" v="14" dt="2018-10-15T15:26:54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FC10-956F-461F-BF86-3713A1EE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41D77-5007-4EE6-ACA8-C5F1EC8A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3B70-96B8-4105-8FDC-15487F1D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103C-3ED7-480A-9180-EA02DD6E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4E4C-6DA7-42AE-97C2-F90B9338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ACA-B0C8-476F-9A76-FE7A6998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ED470-83A9-4B6F-8B38-CB0FBE99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01D6-EA53-4CE2-8DD2-EA274C84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A7FB-E5D5-4B7C-82B8-0D2A502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82AB-801F-4CFC-B8B5-2A9A5035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5297A-490D-4B0B-8C19-FEF608D68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EB706-8B12-4A42-A4AF-DD372B2B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3893-7324-4EDA-BC9C-43E72EB7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599D-F2B5-4B91-870C-FF87CE85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51C2-EB5D-4BA7-A3B5-5177AB5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2414-DE4B-4845-9EFB-64BCB4E8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CD7A-9449-4003-811E-295DC297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9CFB-8A1C-45DF-B703-722DA96F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4077-0385-4A60-B3C4-9F8B634D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F0F0-4470-4FBE-AECA-26FB2F7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2120-273D-4DF8-97F5-5429B377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15C2-C6B8-4BB8-87C9-E1C5C23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129B-15F3-45C1-84CE-B8D402AC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736A-2E28-4264-9D5C-DA5CD13A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53E4-E3CA-4AE4-B94A-7342473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E95D-FD84-466F-B0B4-F3770687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B205-6FC5-400D-8098-F314E9868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6E896-BBF2-48C8-9D12-AE3D2E06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E0A59-B5C7-4A5F-AA41-C729480A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18867-D92D-4AF7-BA3C-CB3E196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FD03E-21A8-4377-8CD4-65B1CF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BD4F-A5EA-4E2E-890C-29E6C269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1D6C-DF58-4532-8713-B18C19D5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4E603-5858-48EC-A588-C5FEB416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7D5FF-9441-40F5-A956-4390CC3E0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749DC-F6AC-4803-8AC1-68EB1899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B207-4E9B-4CC0-819D-2C27873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E8964-B516-4B57-8939-E16F99A1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E77D6-D140-4E33-96D0-B388B23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D55E-5793-447D-AD27-76FE0DE2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9B3D-DFB1-4A4A-A4BE-14CC65F6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F689-1510-40D2-AD34-F7A1A672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6D906-1270-4720-9217-070ADD50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57A94-25D3-4FEC-822C-5092748D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1EBCF-DC6D-4EDB-AE41-F9A9CD3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2C13-09C0-46D3-B40A-9DDF9716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B9D6-0E6C-4770-8FAA-E5B3AA7C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CE5F-8705-4CD4-A32B-AEC9980B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81BF8-E0D7-4D59-8410-D7938579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A8A-9CE2-483C-80D8-3189018C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24BA-0769-46B0-8CC4-1AE3F963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F9D62-0A13-4013-B9C6-48FE74DE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C7E9-15CB-457D-98A4-E4942541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92C80-C06B-41C7-B85A-EC89D8FE5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42CA-6EAC-4169-B66C-144F6B449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5C81-5F1A-4FE5-9AAA-4C67768F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26B4-7D7A-4FAF-9DFF-B531C6FA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7040-97D6-4516-A1BE-C941A93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5CA40-975F-4A2B-A065-CD8FB849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A2B45-8BDB-4FB5-A948-25C707D1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77DE7-E4CB-4684-BC87-E81143B80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3AE6-A59A-4EBC-A586-85A88F9DA9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D28F-E35B-4830-8CE0-DF74E8D5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A2A1-AA88-445D-A00C-62C5C55E9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5DBD-DAE7-4116-92DE-749C6D56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0396-C725-4E7A-A6B6-58E1D959F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Your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2807-4AAD-427C-99DF-037A1C96E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don’t see no problem!</a:t>
            </a:r>
          </a:p>
        </p:txBody>
      </p:sp>
    </p:spTree>
    <p:extLst>
      <p:ext uri="{BB962C8B-B14F-4D97-AF65-F5344CB8AC3E}">
        <p14:creationId xmlns:p14="http://schemas.microsoft.com/office/powerpoint/2010/main" val="325474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AC96B83-E2CA-43A0-A6F2-C751E5D4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Organizational Culture And the Cognitive Unconscious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495701F-295F-4056-83EF-00048CD0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beliefs, values, and routine decision making of an organization influence how that organization perceives the world</a:t>
            </a:r>
          </a:p>
          <a:p>
            <a:r>
              <a:rPr lang="en-US" altLang="en-US"/>
              <a:t>Believing is seeing/not the reverse</a:t>
            </a:r>
          </a:p>
        </p:txBody>
      </p:sp>
      <p:pic>
        <p:nvPicPr>
          <p:cNvPr id="55301" name="Picture 5" descr="C:\Documents and Settings\gilsinanjf\Local Settings\Temporary Internet Files\Content.IE5\4TAJ4HQH\MP900400296[2].jpg">
            <a:extLst>
              <a:ext uri="{FF2B5EF4-FFF2-40B4-BE49-F238E27FC236}">
                <a16:creationId xmlns:a16="http://schemas.microsoft.com/office/drawing/2014/main" id="{E4DBEA52-F15C-45A5-8EBC-7BB7FFF1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3733800"/>
            <a:ext cx="23907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D445-7439-4407-8942-0D39769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decision making dynamics of complex organizations pose a number of challenges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99DC96C-DA0A-4BF5-802B-3B8B119A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Risk assessment tends to be either under-estimated or over-estimated</a:t>
            </a:r>
          </a:p>
          <a:p>
            <a:pPr lvl="1"/>
            <a:r>
              <a:rPr lang="en-US" altLang="en-US"/>
              <a:t>SOPS that have always worked in the past, lull organizations into a false sense of security</a:t>
            </a:r>
          </a:p>
          <a:p>
            <a:pPr lvl="1"/>
            <a:r>
              <a:rPr lang="en-US" altLang="en-US"/>
              <a:t>All problems have a technological solution – technology will save us</a:t>
            </a:r>
          </a:p>
          <a:p>
            <a:pPr lvl="1"/>
            <a:r>
              <a:rPr lang="en-US" altLang="en-US"/>
              <a:t>Over reliance on market utility can impede risk management </a:t>
            </a:r>
          </a:p>
          <a:p>
            <a:pPr lvl="1"/>
            <a:r>
              <a:rPr lang="en-US" altLang="en-US"/>
              <a:t>On the other hand, over-estimating risk can be strategically beneficial to an organization 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6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80BF5AA-593C-49E1-9B13-0059E9C6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raised by an organizational perspective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1916-58A9-4D5C-AACA-54CFD342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Are organizational SOPs at work in formulating and administering the policy?</a:t>
            </a:r>
          </a:p>
          <a:p>
            <a:pPr>
              <a:defRPr/>
            </a:pPr>
            <a:r>
              <a:rPr lang="en-US" dirty="0"/>
              <a:t>Is the organizational culture (i.e. its System 1) accurately perceiving the situation?</a:t>
            </a:r>
          </a:p>
          <a:p>
            <a:pPr>
              <a:defRPr/>
            </a:pPr>
            <a:r>
              <a:rPr lang="en-US" dirty="0"/>
              <a:t>Is the risk assessment overstated or understated?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6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AC2F8E-2B34-4DED-B32D-369EECDF5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Understanding the policy process through the organizational lens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86363E-9CFC-4259-B518-365E8D0A2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Organizations influence policy at three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Policy in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Policy in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Policy in experience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And they do it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Individual organizations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Players in complex systems of organizations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Vehicles for members self-interest 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21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30BC99-FBCB-4B7A-A9CA-51C06A01F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Policy in Intention – The setting of broad policy goals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F2D33B9-005D-4620-94F1-751BF88A5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Ordinarily thought of as legislative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broad policy goals are influenced by organizations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 parts of advocacy coalitions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 definers of operational goals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Problem Solving Routines as advocacy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Influence problem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obtain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enhance SOPS and extend influence 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7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D28CD92-D770-45DE-82AC-F7FA01520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Policy in Implementation</a:t>
            </a:r>
            <a:br>
              <a:rPr lang="en-US" altLang="en-US" sz="4000"/>
            </a:br>
            <a:r>
              <a:rPr lang="en-US" altLang="en-US" sz="4000"/>
              <a:t>Where the Rubber Meets the Road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0274B56-3B1B-4B68-AA05-F0D95569C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the Street Level Bureaucrat</a:t>
            </a:r>
          </a:p>
          <a:p>
            <a:pPr lvl="1" eaLnBrk="1" hangingPunct="1"/>
            <a:r>
              <a:rPr lang="en-US" altLang="en-US"/>
              <a:t>Inadequate resources</a:t>
            </a:r>
          </a:p>
          <a:p>
            <a:pPr lvl="1" eaLnBrk="1" hangingPunct="1"/>
            <a:r>
              <a:rPr lang="en-US" altLang="en-US"/>
              <a:t>Demand for services rises to meet supply</a:t>
            </a:r>
          </a:p>
          <a:p>
            <a:pPr lvl="1" eaLnBrk="1" hangingPunct="1"/>
            <a:r>
              <a:rPr lang="en-US" altLang="en-US"/>
              <a:t>Ambiguous goals or conflicting goals</a:t>
            </a:r>
          </a:p>
          <a:p>
            <a:pPr lvl="1" eaLnBrk="1" hangingPunct="1"/>
            <a:r>
              <a:rPr lang="en-US" altLang="en-US"/>
              <a:t>Worker performance difficult to assess</a:t>
            </a:r>
          </a:p>
          <a:p>
            <a:pPr lvl="1" eaLnBrk="1" hangingPunct="1"/>
            <a:r>
              <a:rPr lang="en-US" altLang="en-US"/>
              <a:t>Clients often non-voluntary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30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F548-7137-4766-8F60-168196E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16E3-0A37-4095-97F7-CF35CB9A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those on the receiving end of the policy change experience?</a:t>
            </a:r>
          </a:p>
          <a:p>
            <a:pPr lvl="1"/>
            <a:r>
              <a:rPr lang="en-US" dirty="0"/>
              <a:t>The organizational members whose routines are challenged?</a:t>
            </a:r>
          </a:p>
          <a:p>
            <a:pPr lvl="1"/>
            <a:r>
              <a:rPr lang="en-US" dirty="0"/>
              <a:t>The impact on the policy targets</a:t>
            </a:r>
          </a:p>
          <a:p>
            <a:pPr lvl="1"/>
            <a:r>
              <a:rPr lang="en-US" dirty="0"/>
              <a:t>The impact on the secondary and </a:t>
            </a:r>
            <a:r>
              <a:rPr lang="en-US"/>
              <a:t>tertiary populations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27A37D-6142-4A63-A997-685B5C8E6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Robert Reich and the four fundamental American Morality Tales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77C79D-D97F-4C86-A24A-BBD90032D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Mob at the Gates</a:t>
            </a:r>
          </a:p>
          <a:p>
            <a:pPr eaLnBrk="1" hangingPunct="1"/>
            <a:r>
              <a:rPr lang="en-US" altLang="en-US"/>
              <a:t>Triumphant Individual</a:t>
            </a:r>
          </a:p>
          <a:p>
            <a:pPr eaLnBrk="1" hangingPunct="1"/>
            <a:r>
              <a:rPr lang="en-US" altLang="en-US"/>
              <a:t>Rot at the Top</a:t>
            </a:r>
          </a:p>
          <a:p>
            <a:pPr eaLnBrk="1" hangingPunct="1"/>
            <a:r>
              <a:rPr lang="en-US" altLang="en-US"/>
              <a:t>The benevolent community</a:t>
            </a:r>
          </a:p>
          <a:p>
            <a:pPr eaLnBrk="1" hangingPunct="1"/>
            <a:r>
              <a:rPr lang="en-US" altLang="en-US"/>
              <a:t>Two takes on these tales – a liberal and a conservative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13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CC358E-CC40-4D8B-BAC7-743700281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Conservative/Liberals Interpretations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80AE44-D0C6-4D81-A605-185423546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Conservative speaks of the others’ strength and deviousness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Liberal Morality tale of others’ weakness and need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Confrontation vs. Accommodation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Mob at the gates (boarder security v road to citizenship)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Triumphant Individual (I made it on my own v. I had lots of help on the way)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3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64FAE0B-0FD8-4ABF-96D0-C4AD0B17C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Conservative/Liberal cont. 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1E252FC-1564-45F5-88DD-B8E044ECF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 at the Top (big government is the problem not the solution v. scheming economic elites have to be controlled by government regulation)</a:t>
            </a:r>
          </a:p>
          <a:p>
            <a:pPr eaLnBrk="1" hangingPunct="1"/>
            <a:r>
              <a:rPr lang="en-US" altLang="en-US"/>
              <a:t>Benevolent Community (the deserving poor v. God loves everybody, no exceptions) </a:t>
            </a:r>
          </a:p>
        </p:txBody>
      </p:sp>
    </p:spTree>
    <p:extLst>
      <p:ext uri="{BB962C8B-B14F-4D97-AF65-F5344CB8AC3E}">
        <p14:creationId xmlns:p14="http://schemas.microsoft.com/office/powerpoint/2010/main" val="180365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B961E7C-0CB9-4FC5-A909-93C81130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Wicked Problems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1314465-BBC2-4618-A7B3-94CB7A20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way to think about the policy process is to focus on what “problem” the policy is trying to solve</a:t>
            </a:r>
          </a:p>
          <a:p>
            <a:r>
              <a:rPr lang="en-US" altLang="en-US"/>
              <a:t>If it is filling pot holes, that may require one kind of approach – primarily rational and fact driven</a:t>
            </a:r>
          </a:p>
          <a:p>
            <a:r>
              <a:rPr lang="en-US" altLang="en-US"/>
              <a:t>But if it’s a “wicked problem” – i.e. it’s not clear what the problem is – then another kind of approach may be warranted </a:t>
            </a:r>
          </a:p>
        </p:txBody>
      </p:sp>
    </p:spTree>
    <p:extLst>
      <p:ext uri="{BB962C8B-B14F-4D97-AF65-F5344CB8AC3E}">
        <p14:creationId xmlns:p14="http://schemas.microsoft.com/office/powerpoint/2010/main" val="115398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9EE-2B5A-4F76-9D45-97BBED12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Governance:</a:t>
            </a:r>
            <a:br>
              <a:rPr lang="en-US" dirty="0"/>
            </a:br>
            <a:r>
              <a:rPr lang="en-US" dirty="0"/>
              <a:t>The Choice between Bad and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3110-5158-4CE2-BA3B-8548F952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ISIS – good or bad?</a:t>
            </a:r>
          </a:p>
          <a:p>
            <a:pPr>
              <a:defRPr/>
            </a:pPr>
            <a:r>
              <a:rPr lang="en-US" dirty="0"/>
              <a:t>Bad</a:t>
            </a:r>
          </a:p>
          <a:p>
            <a:pPr>
              <a:defRPr/>
            </a:pPr>
            <a:r>
              <a:rPr lang="en-US" dirty="0"/>
              <a:t>President Assad of Syria – good or bad</a:t>
            </a:r>
          </a:p>
          <a:p>
            <a:pPr>
              <a:defRPr/>
            </a:pPr>
            <a:r>
              <a:rPr lang="en-US" dirty="0"/>
              <a:t>Bad</a:t>
            </a:r>
          </a:p>
          <a:p>
            <a:pPr>
              <a:defRPr/>
            </a:pPr>
            <a:r>
              <a:rPr lang="en-US" dirty="0"/>
              <a:t>So the U.S. should destroy ISIS</a:t>
            </a:r>
          </a:p>
          <a:p>
            <a:pPr>
              <a:defRPr/>
            </a:pPr>
            <a:r>
              <a:rPr lang="en-US" dirty="0"/>
              <a:t>Bad – because that helps Assad</a:t>
            </a:r>
          </a:p>
          <a:p>
            <a:pPr>
              <a:defRPr/>
            </a:pPr>
            <a:r>
              <a:rPr lang="en-US" dirty="0"/>
              <a:t>So the U.S. should remove Assad</a:t>
            </a:r>
          </a:p>
          <a:p>
            <a:pPr>
              <a:defRPr/>
            </a:pPr>
            <a:r>
              <a:rPr lang="en-US" dirty="0"/>
              <a:t>Bad – because that helps ISIS</a:t>
            </a:r>
          </a:p>
          <a:p>
            <a:pPr>
              <a:defRPr/>
            </a:pPr>
            <a:r>
              <a:rPr lang="en-US" dirty="0"/>
              <a:t>Should simultaneously fight both</a:t>
            </a:r>
          </a:p>
          <a:p>
            <a:pPr>
              <a:defRPr/>
            </a:pPr>
            <a:r>
              <a:rPr lang="en-US" dirty="0"/>
              <a:t>Bad because it would require boots on the ground or increased drone strikes alienating the Muslim population </a:t>
            </a:r>
          </a:p>
        </p:txBody>
      </p:sp>
    </p:spTree>
    <p:extLst>
      <p:ext uri="{BB962C8B-B14F-4D97-AF65-F5344CB8AC3E}">
        <p14:creationId xmlns:p14="http://schemas.microsoft.com/office/powerpoint/2010/main" val="9733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E356-6C34-4404-801D-1889AF2D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or Muddling: Charles E. Lindblom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6F31-27CB-4CDA-9C6C-5D4673270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Rational – Comprehensive (Root)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C0D9-F19D-4D80-ABA8-149D293FA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Clarification of Values/Objectives</a:t>
            </a:r>
          </a:p>
          <a:p>
            <a:r>
              <a:rPr lang="en-US" dirty="0"/>
              <a:t>Means/ends analysis</a:t>
            </a:r>
          </a:p>
          <a:p>
            <a:r>
              <a:rPr lang="en-US" dirty="0"/>
              <a:t>“Good Policy = most appropriate means to desired ends (utility)</a:t>
            </a:r>
          </a:p>
          <a:p>
            <a:r>
              <a:rPr lang="en-US" dirty="0"/>
              <a:t>Comprehensive Analysis</a:t>
            </a:r>
          </a:p>
          <a:p>
            <a:r>
              <a:rPr lang="en-US" dirty="0"/>
              <a:t>Theory is often relied upon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557D7-496D-4E93-A451-953A36CF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Successive Limited Comparisons (Branch)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F6850-5A5E-4D84-A262-EC7A507C8C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Values and analysis on intertwined</a:t>
            </a:r>
          </a:p>
          <a:p>
            <a:r>
              <a:rPr lang="en-US" dirty="0"/>
              <a:t>Means/ends connection not apparent</a:t>
            </a:r>
          </a:p>
          <a:p>
            <a:r>
              <a:rPr lang="en-US" dirty="0"/>
              <a:t>“Good Policy” = agreement among stake holders</a:t>
            </a:r>
          </a:p>
          <a:p>
            <a:r>
              <a:rPr lang="en-US" dirty="0"/>
              <a:t>Analysis drastically limited</a:t>
            </a:r>
          </a:p>
          <a:p>
            <a:pPr lvl="1"/>
            <a:r>
              <a:rPr lang="en-US" dirty="0"/>
              <a:t>Important possible outcomes</a:t>
            </a:r>
          </a:p>
          <a:p>
            <a:pPr lvl="1"/>
            <a:r>
              <a:rPr lang="en-US" dirty="0"/>
              <a:t>Important alternatives</a:t>
            </a:r>
          </a:p>
          <a:p>
            <a:pPr lvl="1"/>
            <a:r>
              <a:rPr lang="en-US" dirty="0"/>
              <a:t>Important affect values</a:t>
            </a:r>
          </a:p>
          <a:p>
            <a:r>
              <a:rPr lang="en-US" dirty="0"/>
              <a:t>Successive comparisons reduces or eliminates reliance on theory </a:t>
            </a:r>
          </a:p>
        </p:txBody>
      </p:sp>
    </p:spTree>
    <p:extLst>
      <p:ext uri="{BB962C8B-B14F-4D97-AF65-F5344CB8AC3E}">
        <p14:creationId xmlns:p14="http://schemas.microsoft.com/office/powerpoint/2010/main" val="13494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470C-332C-44A2-AF7E-67DE52A7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BHAG vs INCREMENTALISM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8A2D-1497-46E9-B33E-E221006EC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TURNING THE BATTLESHIP VS TURNING A VOLKSWAGEN</a:t>
            </a:r>
          </a:p>
          <a:p>
            <a:r>
              <a:rPr lang="en-US"/>
              <a:t>MAKING A SIGNIFICANT DIFFERENCE VS MINOR TINKERNING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42B-4E55-410F-83F5-14070A3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Policy Change Through an Organizational </a:t>
            </a:r>
            <a:r>
              <a:rPr lang="en-US" dirty="0" err="1"/>
              <a:t>Lense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2D8A-D2DA-401F-AC73-6F6B87DA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agent works through and is part of an ongoing organization</a:t>
            </a:r>
          </a:p>
          <a:p>
            <a:r>
              <a:rPr lang="en-US" dirty="0"/>
              <a:t>So when considering how policy change comes about or not, the following factors have to be considered:</a:t>
            </a:r>
          </a:p>
          <a:p>
            <a:pPr lvl="1"/>
            <a:r>
              <a:rPr lang="en-US" dirty="0"/>
              <a:t>The characteristics of the change agent</a:t>
            </a:r>
          </a:p>
          <a:p>
            <a:pPr lvl="1"/>
            <a:r>
              <a:rPr lang="en-US" dirty="0"/>
              <a:t>The characteristics of the organization in which and through which the “champion” operates</a:t>
            </a:r>
          </a:p>
          <a:p>
            <a:pPr lvl="1"/>
            <a:r>
              <a:rPr lang="en-US" dirty="0"/>
              <a:t>The targets of change </a:t>
            </a:r>
          </a:p>
          <a:p>
            <a:pPr lvl="2"/>
            <a:r>
              <a:rPr lang="en-US" dirty="0"/>
              <a:t>The organization</a:t>
            </a:r>
          </a:p>
          <a:p>
            <a:pPr lvl="2"/>
            <a:r>
              <a:rPr lang="en-US" dirty="0"/>
              <a:t>The outside society</a:t>
            </a:r>
          </a:p>
          <a:p>
            <a:pPr lvl="1"/>
            <a:r>
              <a:rPr lang="en-US" dirty="0"/>
              <a:t> The amount of change – BHAG v. muddling </a:t>
            </a:r>
          </a:p>
        </p:txBody>
      </p:sp>
    </p:spTree>
    <p:extLst>
      <p:ext uri="{BB962C8B-B14F-4D97-AF65-F5344CB8AC3E}">
        <p14:creationId xmlns:p14="http://schemas.microsoft.com/office/powerpoint/2010/main" val="3318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781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What’s Your Problem</vt:lpstr>
      <vt:lpstr>Robert Reich and the four fundamental American Morality Tales </vt:lpstr>
      <vt:lpstr>Conservative/Liberals Interpretations</vt:lpstr>
      <vt:lpstr>Conservative/Liberal cont.  </vt:lpstr>
      <vt:lpstr>Wicked Problems</vt:lpstr>
      <vt:lpstr>Governance: The Choice between Bad and Worse</vt:lpstr>
      <vt:lpstr>Reasoning or Muddling: Charles E. Lindblom </vt:lpstr>
      <vt:lpstr>BHAG vs INCREMENTALISM</vt:lpstr>
      <vt:lpstr>Understanding Policy Change Through an Organizational Lense</vt:lpstr>
      <vt:lpstr>Organizational Culture And the Cognitive Unconscious </vt:lpstr>
      <vt:lpstr>The decision making dynamics of complex organizations pose a number of challenges </vt:lpstr>
      <vt:lpstr>Questions raised by an organizational perspective  </vt:lpstr>
      <vt:lpstr>Understanding the policy process through the organizational lens </vt:lpstr>
      <vt:lpstr>Policy in Intention – The setting of broad policy goals</vt:lpstr>
      <vt:lpstr>Policy in Implementation Where the Rubber Meets the Road</vt:lpstr>
      <vt:lpstr>Policy in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Your Problem</dc:title>
  <dc:creator>James Gislsinan</dc:creator>
  <cp:lastModifiedBy>James Gilsinan [Political Science]</cp:lastModifiedBy>
  <cp:revision>3</cp:revision>
  <dcterms:created xsi:type="dcterms:W3CDTF">2018-10-12T15:27:30Z</dcterms:created>
  <dcterms:modified xsi:type="dcterms:W3CDTF">2019-01-28T22:25:47Z</dcterms:modified>
</cp:coreProperties>
</file>