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4" r:id="rId4"/>
    <p:sldId id="275" r:id="rId5"/>
    <p:sldId id="264" r:id="rId6"/>
    <p:sldId id="258" r:id="rId7"/>
    <p:sldId id="259" r:id="rId8"/>
    <p:sldId id="266" r:id="rId9"/>
    <p:sldId id="262" r:id="rId10"/>
    <p:sldId id="260" r:id="rId11"/>
    <p:sldId id="263" r:id="rId12"/>
    <p:sldId id="257" r:id="rId13"/>
    <p:sldId id="265" r:id="rId14"/>
    <p:sldId id="267" r:id="rId15"/>
    <p:sldId id="268" r:id="rId16"/>
    <p:sldId id="269" r:id="rId17"/>
    <p:sldId id="270" r:id="rId18"/>
    <p:sldId id="272" r:id="rId19"/>
    <p:sldId id="273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2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0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0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4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9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4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5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0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C8F40-681A-4FEF-B226-47D63150CA9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8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 Spatial Analysis of Race and Poverty in the Springfield, Missouri Metropolitan Statistical Area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Malcolm Townes</a:t>
            </a:r>
          </a:p>
          <a:p>
            <a:r>
              <a:rPr lang="en-US" dirty="0"/>
              <a:t>SOC 5670 Spatial Demography</a:t>
            </a:r>
          </a:p>
          <a:p>
            <a:r>
              <a:rPr lang="en-US" dirty="0"/>
              <a:t>Saint Louis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0018" y="5314128"/>
            <a:ext cx="8931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Preliminary Results</a:t>
            </a:r>
          </a:p>
          <a:p>
            <a:pPr algn="ctr"/>
            <a:r>
              <a:rPr lang="en-US" sz="2400" dirty="0"/>
              <a:t>April 30, 2020</a:t>
            </a:r>
          </a:p>
        </p:txBody>
      </p:sp>
    </p:spTree>
    <p:extLst>
      <p:ext uri="{BB962C8B-B14F-4D97-AF65-F5344CB8AC3E}">
        <p14:creationId xmlns:p14="http://schemas.microsoft.com/office/powerpoint/2010/main" val="414839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2" r="6394"/>
          <a:stretch/>
        </p:blipFill>
        <p:spPr>
          <a:xfrm>
            <a:off x="7591952" y="989416"/>
            <a:ext cx="4572000" cy="48020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 r="7187"/>
          <a:stretch/>
        </p:blipFill>
        <p:spPr>
          <a:xfrm>
            <a:off x="3179109" y="958892"/>
            <a:ext cx="4572000" cy="48631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8" r="25661"/>
          <a:stretch/>
        </p:blipFill>
        <p:spPr>
          <a:xfrm>
            <a:off x="0" y="1742884"/>
            <a:ext cx="3200400" cy="32951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6091986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Bivariate LISA indicates mostly positive spatial autocorrelation between Black population ratio and poverty.</a:t>
            </a:r>
          </a:p>
        </p:txBody>
      </p:sp>
    </p:spTree>
    <p:extLst>
      <p:ext uri="{BB962C8B-B14F-4D97-AF65-F5344CB8AC3E}">
        <p14:creationId xmlns:p14="http://schemas.microsoft.com/office/powerpoint/2010/main" val="2400817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1" r="26396"/>
          <a:stretch/>
        </p:blipFill>
        <p:spPr>
          <a:xfrm>
            <a:off x="0" y="1818704"/>
            <a:ext cx="3200400" cy="3311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7" r="7820"/>
          <a:stretch/>
        </p:blipFill>
        <p:spPr>
          <a:xfrm>
            <a:off x="3200400" y="1022121"/>
            <a:ext cx="4572000" cy="49046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0" r="6960"/>
          <a:stretch/>
        </p:blipFill>
        <p:spPr>
          <a:xfrm>
            <a:off x="7620000" y="1032561"/>
            <a:ext cx="4572000" cy="48838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6091986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Bivariate LISA indicates mostly negative spatial autocorrelation between White population ratio and poverty.</a:t>
            </a:r>
          </a:p>
        </p:txBody>
      </p:sp>
    </p:spTree>
    <p:extLst>
      <p:ext uri="{BB962C8B-B14F-4D97-AF65-F5344CB8AC3E}">
        <p14:creationId xmlns:p14="http://schemas.microsoft.com/office/powerpoint/2010/main" val="151922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768" y="228600"/>
            <a:ext cx="7376464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21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95" y="1143000"/>
            <a:ext cx="927861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95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99" y="96047"/>
            <a:ext cx="11498602" cy="666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0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99" y="96047"/>
            <a:ext cx="11498602" cy="666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17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95" y="0"/>
            <a:ext cx="8925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01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745" y="193359"/>
            <a:ext cx="6612511" cy="647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79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Discussion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80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Supplementary Information</a:t>
            </a:r>
          </a:p>
        </p:txBody>
      </p:sp>
    </p:spTree>
    <p:extLst>
      <p:ext uri="{BB962C8B-B14F-4D97-AF65-F5344CB8AC3E}">
        <p14:creationId xmlns:p14="http://schemas.microsoft.com/office/powerpoint/2010/main" val="100558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3548" y="1282889"/>
            <a:ext cx="7273305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Seat of government for Greene County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Largest school district in the state of Missouri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Unique historical context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Within a slave state that remained in the Union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Strategically important during the Civil War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Slavery was less economically-driven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Lynching used to expel rather than control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Instances of racially integrated neighborhoods as far back as the early 1900s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395785"/>
            <a:ext cx="1097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Why Springfield, Missouri?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0" t="18705" r="10376" b="20398"/>
          <a:stretch/>
        </p:blipFill>
        <p:spPr>
          <a:xfrm>
            <a:off x="426053" y="1282889"/>
            <a:ext cx="4167116" cy="417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73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3688" y="2464904"/>
            <a:ext cx="129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pov|mhi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98900" y="2464904"/>
            <a:ext cx="58309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cxnSp>
        <p:nvCxnSpPr>
          <p:cNvPr id="7" name="Straight Arrow Connector 6"/>
          <p:cNvCxnSpPr>
            <a:stCxn id="2" idx="3"/>
            <a:endCxn id="5" idx="1"/>
          </p:cNvCxnSpPr>
          <p:nvPr/>
        </p:nvCxnSpPr>
        <p:spPr>
          <a:xfrm>
            <a:off x="3962400" y="2726514"/>
            <a:ext cx="636500" cy="0"/>
          </a:xfrm>
          <a:prstGeom prst="straightConnector1">
            <a:avLst/>
          </a:prstGeom>
          <a:ln w="317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39853" y="2464904"/>
            <a:ext cx="996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hhsize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770850" y="2464904"/>
            <a:ext cx="58309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cxnSp>
        <p:nvCxnSpPr>
          <p:cNvPr id="10" name="Straight Arrow Connector 9"/>
          <p:cNvCxnSpPr>
            <a:stCxn id="8" idx="3"/>
            <a:endCxn id="9" idx="1"/>
          </p:cNvCxnSpPr>
          <p:nvPr/>
        </p:nvCxnSpPr>
        <p:spPr>
          <a:xfrm>
            <a:off x="8136834" y="2726514"/>
            <a:ext cx="634016" cy="0"/>
          </a:xfrm>
          <a:prstGeom prst="straightConnector1">
            <a:avLst/>
          </a:prstGeom>
          <a:ln w="317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2553" y="2464904"/>
            <a:ext cx="58309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3688" y="3521123"/>
            <a:ext cx="6980826" cy="156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/>
              <a:t>Where </a:t>
            </a:r>
          </a:p>
          <a:p>
            <a:pPr lvl="1">
              <a:lnSpc>
                <a:spcPct val="114000"/>
              </a:lnSpc>
            </a:pPr>
            <a:r>
              <a:rPr lang="en-US" sz="2800" dirty="0" err="1"/>
              <a:t>pov</a:t>
            </a:r>
            <a:r>
              <a:rPr lang="en-US" sz="2800" dirty="0"/>
              <a:t> = poverty ratio</a:t>
            </a:r>
          </a:p>
          <a:p>
            <a:pPr lvl="1">
              <a:lnSpc>
                <a:spcPct val="114000"/>
              </a:lnSpc>
            </a:pPr>
            <a:r>
              <a:rPr lang="en-US" sz="2800" dirty="0" err="1"/>
              <a:t>hhsize</a:t>
            </a:r>
            <a:r>
              <a:rPr lang="en-US" sz="2800" dirty="0"/>
              <a:t> = household size</a:t>
            </a:r>
          </a:p>
        </p:txBody>
      </p:sp>
    </p:spTree>
    <p:extLst>
      <p:ext uri="{BB962C8B-B14F-4D97-AF65-F5344CB8AC3E}">
        <p14:creationId xmlns:p14="http://schemas.microsoft.com/office/powerpoint/2010/main" val="329064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8957" y="834893"/>
            <a:ext cx="10151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Research Question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8956" y="1452226"/>
            <a:ext cx="8998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there a statistically significant association between poverty and race when controlling for certain factors including potential spatial processes?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8886" y="3340264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a positive association between poverty and the Black population ratio when controlling for certain factors including potential spatial processes.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8956" y="2690434"/>
            <a:ext cx="10151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Hypothesis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8886" y="4593865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association between poverty and the Black population ratio is greater than the association between poverty and the White population ratio when controlling for certain factors including potential spatial processes.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77009" y="3340264"/>
            <a:ext cx="781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</a:t>
            </a:r>
            <a:r>
              <a:rPr lang="en-US" sz="2800" baseline="-250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3754" y="4593865"/>
            <a:ext cx="781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</a:t>
            </a:r>
            <a:r>
              <a:rPr lang="en-US" sz="28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3530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8958" y="834893"/>
            <a:ext cx="4147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Dependent Variable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8956" y="1452226"/>
            <a:ext cx="4147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Poverty ratio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8956" y="3232547"/>
            <a:ext cx="41479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Black population ratio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White population ratio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Education attainment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Median household income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Population density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8957" y="2690434"/>
            <a:ext cx="414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Independent Variables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42385" y="834893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42385" y="1452226"/>
            <a:ext cx="5486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American Community Survey (ACS)</a:t>
            </a:r>
          </a:p>
          <a:p>
            <a:r>
              <a:rPr lang="en-US" sz="2000" dirty="0"/>
              <a:t>2014-2018 5-year estimates</a:t>
            </a:r>
          </a:p>
          <a:p>
            <a:endParaRPr lang="en-US" sz="2000" dirty="0"/>
          </a:p>
          <a:p>
            <a:r>
              <a:rPr lang="en-US" sz="2000" dirty="0"/>
              <a:t>SocialExplorer.com</a:t>
            </a:r>
          </a:p>
          <a:p>
            <a:endParaRPr lang="en-US" sz="2000" dirty="0"/>
          </a:p>
          <a:p>
            <a:r>
              <a:rPr lang="en-US" sz="2000" dirty="0"/>
              <a:t>U.S. Census Bureau</a:t>
            </a:r>
          </a:p>
          <a:p>
            <a:r>
              <a:rPr lang="en-US" sz="2000" dirty="0"/>
              <a:t>TIGER/line shapefile database of the</a:t>
            </a:r>
          </a:p>
          <a:p>
            <a:r>
              <a:rPr lang="en-US" sz="2000" dirty="0"/>
              <a:t>metropolitan and micropolitan statistical areas (MSAs) for the United States </a:t>
            </a:r>
          </a:p>
        </p:txBody>
      </p:sp>
    </p:spTree>
    <p:extLst>
      <p:ext uri="{BB962C8B-B14F-4D97-AF65-F5344CB8AC3E}">
        <p14:creationId xmlns:p14="http://schemas.microsoft.com/office/powerpoint/2010/main" val="359194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646"/>
            <a:ext cx="4572000" cy="5916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603080"/>
            <a:ext cx="7315200" cy="365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6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5299363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0"/>
            <a:ext cx="5299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3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5299363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0"/>
            <a:ext cx="5299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1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472" y="622853"/>
            <a:ext cx="7041057" cy="3200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287069"/>
            <a:ext cx="8229600" cy="16349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1200" y="5922066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 created by Dr. J. S. </a:t>
            </a:r>
            <a:r>
              <a:rPr lang="en-US" sz="1600" dirty="0" err="1"/>
              <a:t>Onésimo</a:t>
            </a:r>
            <a:r>
              <a:rPr lang="en-US" sz="1600" dirty="0"/>
              <a:t> Sandoval, Saint Louis University </a:t>
            </a:r>
          </a:p>
        </p:txBody>
      </p:sp>
    </p:spTree>
    <p:extLst>
      <p:ext uri="{BB962C8B-B14F-4D97-AF65-F5344CB8AC3E}">
        <p14:creationId xmlns:p14="http://schemas.microsoft.com/office/powerpoint/2010/main" val="4739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46" y="849699"/>
            <a:ext cx="9855909" cy="502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0" y="609198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spatial autocorrelation for poverty ratio</a:t>
            </a:r>
          </a:p>
        </p:txBody>
      </p:sp>
    </p:spTree>
    <p:extLst>
      <p:ext uri="{BB962C8B-B14F-4D97-AF65-F5344CB8AC3E}">
        <p14:creationId xmlns:p14="http://schemas.microsoft.com/office/powerpoint/2010/main" val="44811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289</Words>
  <Application>Microsoft Office PowerPoint</Application>
  <PresentationFormat>Widescreen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A Spatial Analysis of Race and Poverty in the Springfield, Missouri Metropolitan Statistical Area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and Discussion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Spatial Analysis of Race and Poverty in the Springfield, Missouri Metropolitan Statistical Area</dc:title>
  <dc:creator>Malcolm Townes</dc:creator>
  <cp:lastModifiedBy>Malcolm Townes</cp:lastModifiedBy>
  <cp:revision>37</cp:revision>
  <dcterms:created xsi:type="dcterms:W3CDTF">2020-04-28T20:45:19Z</dcterms:created>
  <dcterms:modified xsi:type="dcterms:W3CDTF">2020-05-01T00:10:27Z</dcterms:modified>
</cp:coreProperties>
</file>