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74" r:id="rId4"/>
    <p:sldId id="275" r:id="rId5"/>
    <p:sldId id="264" r:id="rId6"/>
    <p:sldId id="258" r:id="rId7"/>
    <p:sldId id="259" r:id="rId8"/>
    <p:sldId id="266" r:id="rId9"/>
    <p:sldId id="262" r:id="rId10"/>
    <p:sldId id="260" r:id="rId11"/>
    <p:sldId id="263" r:id="rId12"/>
    <p:sldId id="257" r:id="rId13"/>
    <p:sldId id="265" r:id="rId14"/>
    <p:sldId id="267" r:id="rId15"/>
    <p:sldId id="268" r:id="rId16"/>
    <p:sldId id="269" r:id="rId17"/>
    <p:sldId id="270"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58C8F40-681A-4FEF-B226-47D63150CA94}"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7AF02-EB30-4FE6-A534-06FD88ED205A}" type="slidenum">
              <a:rPr lang="en-US" smtClean="0"/>
              <a:t>‹#›</a:t>
            </a:fld>
            <a:endParaRPr lang="en-US"/>
          </a:p>
        </p:txBody>
      </p:sp>
    </p:spTree>
    <p:extLst>
      <p:ext uri="{BB962C8B-B14F-4D97-AF65-F5344CB8AC3E}">
        <p14:creationId xmlns:p14="http://schemas.microsoft.com/office/powerpoint/2010/main" val="93162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8C8F40-681A-4FEF-B226-47D63150CA94}"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7AF02-EB30-4FE6-A534-06FD88ED205A}" type="slidenum">
              <a:rPr lang="en-US" smtClean="0"/>
              <a:t>‹#›</a:t>
            </a:fld>
            <a:endParaRPr lang="en-US"/>
          </a:p>
        </p:txBody>
      </p:sp>
    </p:spTree>
    <p:extLst>
      <p:ext uri="{BB962C8B-B14F-4D97-AF65-F5344CB8AC3E}">
        <p14:creationId xmlns:p14="http://schemas.microsoft.com/office/powerpoint/2010/main" val="1772701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8C8F40-681A-4FEF-B226-47D63150CA94}"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7AF02-EB30-4FE6-A534-06FD88ED205A}" type="slidenum">
              <a:rPr lang="en-US" smtClean="0"/>
              <a:t>‹#›</a:t>
            </a:fld>
            <a:endParaRPr lang="en-US"/>
          </a:p>
        </p:txBody>
      </p:sp>
    </p:spTree>
    <p:extLst>
      <p:ext uri="{BB962C8B-B14F-4D97-AF65-F5344CB8AC3E}">
        <p14:creationId xmlns:p14="http://schemas.microsoft.com/office/powerpoint/2010/main" val="3812107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8C8F40-681A-4FEF-B226-47D63150CA94}"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7AF02-EB30-4FE6-A534-06FD88ED205A}" type="slidenum">
              <a:rPr lang="en-US" smtClean="0"/>
              <a:t>‹#›</a:t>
            </a:fld>
            <a:endParaRPr lang="en-US"/>
          </a:p>
        </p:txBody>
      </p:sp>
    </p:spTree>
    <p:extLst>
      <p:ext uri="{BB962C8B-B14F-4D97-AF65-F5344CB8AC3E}">
        <p14:creationId xmlns:p14="http://schemas.microsoft.com/office/powerpoint/2010/main" val="280373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8C8F40-681A-4FEF-B226-47D63150CA94}"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7AF02-EB30-4FE6-A534-06FD88ED205A}" type="slidenum">
              <a:rPr lang="en-US" smtClean="0"/>
              <a:t>‹#›</a:t>
            </a:fld>
            <a:endParaRPr lang="en-US"/>
          </a:p>
        </p:txBody>
      </p:sp>
    </p:spTree>
    <p:extLst>
      <p:ext uri="{BB962C8B-B14F-4D97-AF65-F5344CB8AC3E}">
        <p14:creationId xmlns:p14="http://schemas.microsoft.com/office/powerpoint/2010/main" val="2199142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8C8F40-681A-4FEF-B226-47D63150CA94}"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17AF02-EB30-4FE6-A534-06FD88ED205A}" type="slidenum">
              <a:rPr lang="en-US" smtClean="0"/>
              <a:t>‹#›</a:t>
            </a:fld>
            <a:endParaRPr lang="en-US"/>
          </a:p>
        </p:txBody>
      </p:sp>
    </p:spTree>
    <p:extLst>
      <p:ext uri="{BB962C8B-B14F-4D97-AF65-F5344CB8AC3E}">
        <p14:creationId xmlns:p14="http://schemas.microsoft.com/office/powerpoint/2010/main" val="85669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C8F40-681A-4FEF-B226-47D63150CA94}" type="datetimeFigureOut">
              <a:rPr lang="en-US" smtClean="0"/>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17AF02-EB30-4FE6-A534-06FD88ED205A}" type="slidenum">
              <a:rPr lang="en-US" smtClean="0"/>
              <a:t>‹#›</a:t>
            </a:fld>
            <a:endParaRPr lang="en-US"/>
          </a:p>
        </p:txBody>
      </p:sp>
    </p:spTree>
    <p:extLst>
      <p:ext uri="{BB962C8B-B14F-4D97-AF65-F5344CB8AC3E}">
        <p14:creationId xmlns:p14="http://schemas.microsoft.com/office/powerpoint/2010/main" val="3383342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8C8F40-681A-4FEF-B226-47D63150CA94}" type="datetimeFigureOut">
              <a:rPr lang="en-US" smtClean="0"/>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17AF02-EB30-4FE6-A534-06FD88ED205A}" type="slidenum">
              <a:rPr lang="en-US" smtClean="0"/>
              <a:t>‹#›</a:t>
            </a:fld>
            <a:endParaRPr lang="en-US"/>
          </a:p>
        </p:txBody>
      </p:sp>
    </p:spTree>
    <p:extLst>
      <p:ext uri="{BB962C8B-B14F-4D97-AF65-F5344CB8AC3E}">
        <p14:creationId xmlns:p14="http://schemas.microsoft.com/office/powerpoint/2010/main" val="2254650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C8F40-681A-4FEF-B226-47D63150CA94}" type="datetimeFigureOut">
              <a:rPr lang="en-US" smtClean="0"/>
              <a:t>4/30/2020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17AF02-EB30-4FE6-A534-06FD88ED205A}" type="slidenum">
              <a:rPr lang="en-US" smtClean="0"/>
              <a:t>‹#›</a:t>
            </a:fld>
            <a:endParaRPr lang="en-US"/>
          </a:p>
        </p:txBody>
      </p:sp>
    </p:spTree>
    <p:extLst>
      <p:ext uri="{BB962C8B-B14F-4D97-AF65-F5344CB8AC3E}">
        <p14:creationId xmlns:p14="http://schemas.microsoft.com/office/powerpoint/2010/main" val="1578707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8C8F40-681A-4FEF-B226-47D63150CA94}"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17AF02-EB30-4FE6-A534-06FD88ED205A}" type="slidenum">
              <a:rPr lang="en-US" smtClean="0"/>
              <a:t>‹#›</a:t>
            </a:fld>
            <a:endParaRPr lang="en-US"/>
          </a:p>
        </p:txBody>
      </p:sp>
    </p:spTree>
    <p:extLst>
      <p:ext uri="{BB962C8B-B14F-4D97-AF65-F5344CB8AC3E}">
        <p14:creationId xmlns:p14="http://schemas.microsoft.com/office/powerpoint/2010/main" val="10671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8C8F40-681A-4FEF-B226-47D63150CA94}"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17AF02-EB30-4FE6-A534-06FD88ED205A}" type="slidenum">
              <a:rPr lang="en-US" smtClean="0"/>
              <a:t>‹#›</a:t>
            </a:fld>
            <a:endParaRPr lang="en-US"/>
          </a:p>
        </p:txBody>
      </p:sp>
    </p:spTree>
    <p:extLst>
      <p:ext uri="{BB962C8B-B14F-4D97-AF65-F5344CB8AC3E}">
        <p14:creationId xmlns:p14="http://schemas.microsoft.com/office/powerpoint/2010/main" val="256014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8C8F40-681A-4FEF-B226-47D63150CA94}" type="datetimeFigureOut">
              <a:rPr lang="en-US" smtClean="0"/>
              <a:t>4/30/2020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17AF02-EB30-4FE6-A534-06FD88ED205A}" type="slidenum">
              <a:rPr lang="en-US" smtClean="0"/>
              <a:t>‹#›</a:t>
            </a:fld>
            <a:endParaRPr lang="en-US"/>
          </a:p>
        </p:txBody>
      </p:sp>
    </p:spTree>
    <p:extLst>
      <p:ext uri="{BB962C8B-B14F-4D97-AF65-F5344CB8AC3E}">
        <p14:creationId xmlns:p14="http://schemas.microsoft.com/office/powerpoint/2010/main" val="3719588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t>A Spatial Analysis of Race and Poverty in the Springfield, Missouri Metropolitan Statistical Area</a:t>
            </a:r>
          </a:p>
        </p:txBody>
      </p:sp>
      <p:sp>
        <p:nvSpPr>
          <p:cNvPr id="3" name="Subtitle 2"/>
          <p:cNvSpPr>
            <a:spLocks noGrp="1"/>
          </p:cNvSpPr>
          <p:nvPr>
            <p:ph type="subTitle" idx="1"/>
          </p:nvPr>
        </p:nvSpPr>
        <p:spPr/>
        <p:txBody>
          <a:bodyPr/>
          <a:lstStyle/>
          <a:p>
            <a:r>
              <a:rPr lang="en-US" dirty="0"/>
              <a:t>Malcolm Townes</a:t>
            </a:r>
          </a:p>
          <a:p>
            <a:r>
              <a:rPr lang="en-US" dirty="0"/>
              <a:t>SOC 5670 Spatial Demography</a:t>
            </a:r>
          </a:p>
          <a:p>
            <a:r>
              <a:rPr lang="en-US" dirty="0"/>
              <a:t>Saint Louis University</a:t>
            </a:r>
          </a:p>
        </p:txBody>
      </p:sp>
      <p:sp>
        <p:nvSpPr>
          <p:cNvPr id="4" name="TextBox 3"/>
          <p:cNvSpPr txBox="1"/>
          <p:nvPr/>
        </p:nvSpPr>
        <p:spPr>
          <a:xfrm>
            <a:off x="1630018" y="5314128"/>
            <a:ext cx="8931965" cy="830997"/>
          </a:xfrm>
          <a:prstGeom prst="rect">
            <a:avLst/>
          </a:prstGeom>
          <a:noFill/>
        </p:spPr>
        <p:txBody>
          <a:bodyPr wrap="square" rtlCol="0">
            <a:spAutoFit/>
          </a:bodyPr>
          <a:lstStyle/>
          <a:p>
            <a:pPr algn="ctr"/>
            <a:r>
              <a:rPr lang="en-US" sz="2400" dirty="0"/>
              <a:t>Preliminary Results</a:t>
            </a:r>
          </a:p>
          <a:p>
            <a:pPr algn="ctr"/>
            <a:r>
              <a:rPr lang="en-US" sz="2400" dirty="0"/>
              <a:t>April 30, 2020</a:t>
            </a:r>
          </a:p>
        </p:txBody>
      </p:sp>
    </p:spTree>
    <p:extLst>
      <p:ext uri="{BB962C8B-B14F-4D97-AF65-F5344CB8AC3E}">
        <p14:creationId xmlns:p14="http://schemas.microsoft.com/office/powerpoint/2010/main" val="4148393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5182" r="6394"/>
          <a:stretch/>
        </p:blipFill>
        <p:spPr>
          <a:xfrm>
            <a:off x="7591952" y="989416"/>
            <a:ext cx="4572000" cy="4802071"/>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5248" r="7187"/>
          <a:stretch/>
        </p:blipFill>
        <p:spPr>
          <a:xfrm>
            <a:off x="3179109" y="958892"/>
            <a:ext cx="4572000" cy="4863118"/>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24778" r="25661"/>
          <a:stretch/>
        </p:blipFill>
        <p:spPr>
          <a:xfrm>
            <a:off x="0" y="1742884"/>
            <a:ext cx="3200400" cy="3295134"/>
          </a:xfrm>
          <a:prstGeom prst="rect">
            <a:avLst/>
          </a:prstGeom>
        </p:spPr>
      </p:pic>
      <p:sp>
        <p:nvSpPr>
          <p:cNvPr id="6" name="TextBox 5"/>
          <p:cNvSpPr txBox="1"/>
          <p:nvPr/>
        </p:nvSpPr>
        <p:spPr>
          <a:xfrm>
            <a:off x="609600" y="6091986"/>
            <a:ext cx="10972800" cy="369332"/>
          </a:xfrm>
          <a:prstGeom prst="rect">
            <a:avLst/>
          </a:prstGeom>
          <a:noFill/>
        </p:spPr>
        <p:txBody>
          <a:bodyPr wrap="square" rtlCol="0">
            <a:spAutoFit/>
          </a:bodyPr>
          <a:lstStyle/>
          <a:p>
            <a:r>
              <a:rPr lang="en-US" dirty="0"/>
              <a:t>Bivariate LISA indicates mostly positive spatial autocorrelation between Black population ratio and poverty.</a:t>
            </a:r>
          </a:p>
        </p:txBody>
      </p:sp>
    </p:spTree>
    <p:extLst>
      <p:ext uri="{BB962C8B-B14F-4D97-AF65-F5344CB8AC3E}">
        <p14:creationId xmlns:p14="http://schemas.microsoft.com/office/powerpoint/2010/main" val="2400817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4291" r="26396"/>
          <a:stretch/>
        </p:blipFill>
        <p:spPr>
          <a:xfrm>
            <a:off x="0" y="1818704"/>
            <a:ext cx="3200400" cy="3311525"/>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5187" r="7820"/>
          <a:stretch/>
        </p:blipFill>
        <p:spPr>
          <a:xfrm>
            <a:off x="3200400" y="1022121"/>
            <a:ext cx="4572000" cy="4904690"/>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25760" r="6960"/>
          <a:stretch/>
        </p:blipFill>
        <p:spPr>
          <a:xfrm>
            <a:off x="7620000" y="1032561"/>
            <a:ext cx="4572000" cy="4883810"/>
          </a:xfrm>
          <a:prstGeom prst="rect">
            <a:avLst/>
          </a:prstGeom>
        </p:spPr>
      </p:pic>
      <p:sp>
        <p:nvSpPr>
          <p:cNvPr id="5" name="TextBox 4"/>
          <p:cNvSpPr txBox="1"/>
          <p:nvPr/>
        </p:nvSpPr>
        <p:spPr>
          <a:xfrm>
            <a:off x="609600" y="6091986"/>
            <a:ext cx="10972800" cy="369332"/>
          </a:xfrm>
          <a:prstGeom prst="rect">
            <a:avLst/>
          </a:prstGeom>
          <a:noFill/>
        </p:spPr>
        <p:txBody>
          <a:bodyPr wrap="square" rtlCol="0">
            <a:spAutoFit/>
          </a:bodyPr>
          <a:lstStyle/>
          <a:p>
            <a:r>
              <a:rPr lang="en-US" dirty="0"/>
              <a:t>Bivariate LISA indicates mostly negative spatial autocorrelation between White population ratio and poverty.</a:t>
            </a:r>
          </a:p>
        </p:txBody>
      </p:sp>
    </p:spTree>
    <p:extLst>
      <p:ext uri="{BB962C8B-B14F-4D97-AF65-F5344CB8AC3E}">
        <p14:creationId xmlns:p14="http://schemas.microsoft.com/office/powerpoint/2010/main" val="1519220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07768" y="228600"/>
            <a:ext cx="7376464" cy="6400800"/>
          </a:xfrm>
          <a:prstGeom prst="rect">
            <a:avLst/>
          </a:prstGeom>
        </p:spPr>
      </p:pic>
    </p:spTree>
    <p:extLst>
      <p:ext uri="{BB962C8B-B14F-4D97-AF65-F5344CB8AC3E}">
        <p14:creationId xmlns:p14="http://schemas.microsoft.com/office/powerpoint/2010/main" val="687521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56695" y="1143000"/>
            <a:ext cx="9278610" cy="4572000"/>
          </a:xfrm>
          <a:prstGeom prst="rect">
            <a:avLst/>
          </a:prstGeom>
        </p:spPr>
      </p:pic>
    </p:spTree>
    <p:extLst>
      <p:ext uri="{BB962C8B-B14F-4D97-AF65-F5344CB8AC3E}">
        <p14:creationId xmlns:p14="http://schemas.microsoft.com/office/powerpoint/2010/main" val="3735095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46699" y="96047"/>
            <a:ext cx="11498602" cy="6665907"/>
          </a:xfrm>
          <a:prstGeom prst="rect">
            <a:avLst/>
          </a:prstGeom>
        </p:spPr>
      </p:pic>
    </p:spTree>
    <p:extLst>
      <p:ext uri="{BB962C8B-B14F-4D97-AF65-F5344CB8AC3E}">
        <p14:creationId xmlns:p14="http://schemas.microsoft.com/office/powerpoint/2010/main" val="879107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6699" y="96047"/>
            <a:ext cx="11498602" cy="6665907"/>
          </a:xfrm>
          <a:prstGeom prst="rect">
            <a:avLst/>
          </a:prstGeom>
        </p:spPr>
      </p:pic>
    </p:spTree>
    <p:extLst>
      <p:ext uri="{BB962C8B-B14F-4D97-AF65-F5344CB8AC3E}">
        <p14:creationId xmlns:p14="http://schemas.microsoft.com/office/powerpoint/2010/main" val="3922517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33195" y="0"/>
            <a:ext cx="8925611" cy="6858000"/>
          </a:xfrm>
          <a:prstGeom prst="rect">
            <a:avLst/>
          </a:prstGeom>
        </p:spPr>
      </p:pic>
    </p:spTree>
    <p:extLst>
      <p:ext uri="{BB962C8B-B14F-4D97-AF65-F5344CB8AC3E}">
        <p14:creationId xmlns:p14="http://schemas.microsoft.com/office/powerpoint/2010/main" val="2956701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89745" y="193359"/>
            <a:ext cx="6612511" cy="6471282"/>
          </a:xfrm>
          <a:prstGeom prst="rect">
            <a:avLst/>
          </a:prstGeom>
        </p:spPr>
      </p:pic>
    </p:spTree>
    <p:extLst>
      <p:ext uri="{BB962C8B-B14F-4D97-AF65-F5344CB8AC3E}">
        <p14:creationId xmlns:p14="http://schemas.microsoft.com/office/powerpoint/2010/main" val="2483279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and Discussion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01280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63548" y="1282889"/>
            <a:ext cx="7273305" cy="3954929"/>
          </a:xfrm>
          <a:prstGeom prst="rect">
            <a:avLst/>
          </a:prstGeom>
          <a:noFill/>
        </p:spPr>
        <p:txBody>
          <a:bodyPr wrap="square" rtlCol="0">
            <a:spAutoFit/>
          </a:bodyPr>
          <a:lstStyle/>
          <a:p>
            <a:pPr marL="342900" indent="-342900">
              <a:spcAft>
                <a:spcPts val="600"/>
              </a:spcAft>
              <a:buFont typeface="Wingdings" panose="05000000000000000000" pitchFamily="2" charset="2"/>
              <a:buChar char="q"/>
            </a:pPr>
            <a:r>
              <a:rPr lang="en-US" sz="2400" dirty="0"/>
              <a:t>Seat of government for Greene County</a:t>
            </a:r>
          </a:p>
          <a:p>
            <a:pPr marL="342900" indent="-342900">
              <a:spcAft>
                <a:spcPts val="600"/>
              </a:spcAft>
              <a:buFont typeface="Wingdings" panose="05000000000000000000" pitchFamily="2" charset="2"/>
              <a:buChar char="q"/>
            </a:pPr>
            <a:r>
              <a:rPr lang="en-US" sz="2400" dirty="0"/>
              <a:t>Largest school district in the state of Missouri</a:t>
            </a:r>
          </a:p>
          <a:p>
            <a:pPr marL="342900" indent="-342900">
              <a:spcAft>
                <a:spcPts val="600"/>
              </a:spcAft>
              <a:buFont typeface="Wingdings" panose="05000000000000000000" pitchFamily="2" charset="2"/>
              <a:buChar char="q"/>
            </a:pPr>
            <a:r>
              <a:rPr lang="en-US" sz="2400" dirty="0"/>
              <a:t>Unique historical context</a:t>
            </a:r>
          </a:p>
          <a:p>
            <a:pPr marL="800100" lvl="1" indent="-342900">
              <a:spcAft>
                <a:spcPts val="600"/>
              </a:spcAft>
              <a:buFont typeface="Wingdings" panose="05000000000000000000" pitchFamily="2" charset="2"/>
              <a:buChar char="Ø"/>
            </a:pPr>
            <a:r>
              <a:rPr lang="en-US" sz="2400" dirty="0"/>
              <a:t>Within a slave state that remained in the Union</a:t>
            </a:r>
          </a:p>
          <a:p>
            <a:pPr marL="800100" lvl="1" indent="-342900">
              <a:spcAft>
                <a:spcPts val="600"/>
              </a:spcAft>
              <a:buFont typeface="Wingdings" panose="05000000000000000000" pitchFamily="2" charset="2"/>
              <a:buChar char="Ø"/>
            </a:pPr>
            <a:r>
              <a:rPr lang="en-US" sz="2400" dirty="0"/>
              <a:t>Strategically important during the Civil War</a:t>
            </a:r>
          </a:p>
          <a:p>
            <a:pPr marL="800100" lvl="1" indent="-342900">
              <a:spcAft>
                <a:spcPts val="600"/>
              </a:spcAft>
              <a:buFont typeface="Wingdings" panose="05000000000000000000" pitchFamily="2" charset="2"/>
              <a:buChar char="Ø"/>
            </a:pPr>
            <a:r>
              <a:rPr lang="en-US" sz="2400" dirty="0"/>
              <a:t>Slavery was less economically-driven</a:t>
            </a:r>
          </a:p>
          <a:p>
            <a:pPr marL="800100" lvl="1" indent="-342900">
              <a:spcAft>
                <a:spcPts val="600"/>
              </a:spcAft>
              <a:buFont typeface="Wingdings" panose="05000000000000000000" pitchFamily="2" charset="2"/>
              <a:buChar char="Ø"/>
            </a:pPr>
            <a:r>
              <a:rPr lang="en-US" sz="2400" dirty="0"/>
              <a:t>Lynching used to expel rather than control</a:t>
            </a:r>
          </a:p>
          <a:p>
            <a:pPr marL="800100" lvl="1" indent="-342900">
              <a:spcAft>
                <a:spcPts val="600"/>
              </a:spcAft>
              <a:buFont typeface="Wingdings" panose="05000000000000000000" pitchFamily="2" charset="2"/>
              <a:buChar char="Ø"/>
            </a:pPr>
            <a:r>
              <a:rPr lang="en-US" sz="2400" dirty="0"/>
              <a:t>Instances of racially integrated neighborhoods as far back as the early 1900s</a:t>
            </a:r>
          </a:p>
        </p:txBody>
      </p:sp>
      <p:sp>
        <p:nvSpPr>
          <p:cNvPr id="3" name="TextBox 2"/>
          <p:cNvSpPr txBox="1"/>
          <p:nvPr/>
        </p:nvSpPr>
        <p:spPr>
          <a:xfrm>
            <a:off x="609600" y="395785"/>
            <a:ext cx="10972800" cy="584775"/>
          </a:xfrm>
          <a:prstGeom prst="rect">
            <a:avLst/>
          </a:prstGeom>
          <a:noFill/>
        </p:spPr>
        <p:txBody>
          <a:bodyPr wrap="square" rtlCol="0">
            <a:spAutoFit/>
          </a:bodyPr>
          <a:lstStyle/>
          <a:p>
            <a:r>
              <a:rPr lang="en-US" sz="3200" dirty="0"/>
              <a:t>Why Springfield, Missouri?</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0990" t="18705" r="10376" b="20398"/>
          <a:stretch/>
        </p:blipFill>
        <p:spPr>
          <a:xfrm>
            <a:off x="426053" y="1282889"/>
            <a:ext cx="4167116" cy="4176216"/>
          </a:xfrm>
          <a:prstGeom prst="rect">
            <a:avLst/>
          </a:prstGeom>
        </p:spPr>
      </p:pic>
    </p:spTree>
    <p:extLst>
      <p:ext uri="{BB962C8B-B14F-4D97-AF65-F5344CB8AC3E}">
        <p14:creationId xmlns:p14="http://schemas.microsoft.com/office/powerpoint/2010/main" val="680773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8957" y="834893"/>
            <a:ext cx="10151165" cy="523220"/>
          </a:xfrm>
          <a:prstGeom prst="rect">
            <a:avLst/>
          </a:prstGeom>
          <a:noFill/>
        </p:spPr>
        <p:txBody>
          <a:bodyPr wrap="square" rtlCol="0">
            <a:spAutoFit/>
          </a:bodyPr>
          <a:lstStyle/>
          <a:p>
            <a:r>
              <a:rPr lang="en-US" sz="2800" b="1" dirty="0"/>
              <a:t>Research Question</a:t>
            </a:r>
          </a:p>
        </p:txBody>
      </p:sp>
      <p:sp>
        <p:nvSpPr>
          <p:cNvPr id="3" name="TextBox 2"/>
          <p:cNvSpPr txBox="1"/>
          <p:nvPr/>
        </p:nvSpPr>
        <p:spPr>
          <a:xfrm>
            <a:off x="1258956" y="1452226"/>
            <a:ext cx="8998226" cy="707886"/>
          </a:xfrm>
          <a:prstGeom prst="rect">
            <a:avLst/>
          </a:prstGeom>
          <a:noFill/>
        </p:spPr>
        <p:txBody>
          <a:bodyPr wrap="square" rtlCol="0">
            <a:spAutoFit/>
          </a:bodyPr>
          <a:lstStyle/>
          <a:p>
            <a:r>
              <a:rPr lang="en-US" sz="2000" dirty="0"/>
              <a:t>Is there a statistically significant association between poverty and race when controlling for certain factors including potential spatial processes?</a:t>
            </a:r>
          </a:p>
        </p:txBody>
      </p:sp>
      <p:sp>
        <p:nvSpPr>
          <p:cNvPr id="4" name="TextBox 3"/>
          <p:cNvSpPr txBox="1"/>
          <p:nvPr/>
        </p:nvSpPr>
        <p:spPr>
          <a:xfrm>
            <a:off x="2358886" y="3340264"/>
            <a:ext cx="8229600" cy="707886"/>
          </a:xfrm>
          <a:prstGeom prst="rect">
            <a:avLst/>
          </a:prstGeom>
          <a:noFill/>
        </p:spPr>
        <p:txBody>
          <a:bodyPr wrap="square" rtlCol="0">
            <a:spAutoFit/>
          </a:bodyPr>
          <a:lstStyle/>
          <a:p>
            <a:r>
              <a:rPr lang="en-US" sz="2000" dirty="0"/>
              <a:t>There a positive association between poverty ratio and the Black population ratio when controlling for certain factors including potential spatial processes.</a:t>
            </a:r>
          </a:p>
        </p:txBody>
      </p:sp>
      <p:sp>
        <p:nvSpPr>
          <p:cNvPr id="6" name="TextBox 5"/>
          <p:cNvSpPr txBox="1"/>
          <p:nvPr/>
        </p:nvSpPr>
        <p:spPr>
          <a:xfrm>
            <a:off x="1258956" y="2690434"/>
            <a:ext cx="10151165" cy="523220"/>
          </a:xfrm>
          <a:prstGeom prst="rect">
            <a:avLst/>
          </a:prstGeom>
          <a:noFill/>
        </p:spPr>
        <p:txBody>
          <a:bodyPr wrap="square" rtlCol="0">
            <a:spAutoFit/>
          </a:bodyPr>
          <a:lstStyle/>
          <a:p>
            <a:r>
              <a:rPr lang="en-US" sz="2800" b="1" dirty="0"/>
              <a:t>Hypothesis</a:t>
            </a:r>
          </a:p>
        </p:txBody>
      </p:sp>
      <p:sp>
        <p:nvSpPr>
          <p:cNvPr id="7" name="TextBox 6"/>
          <p:cNvSpPr txBox="1"/>
          <p:nvPr/>
        </p:nvSpPr>
        <p:spPr>
          <a:xfrm>
            <a:off x="2358886" y="4593865"/>
            <a:ext cx="8229600" cy="1015663"/>
          </a:xfrm>
          <a:prstGeom prst="rect">
            <a:avLst/>
          </a:prstGeom>
          <a:noFill/>
        </p:spPr>
        <p:txBody>
          <a:bodyPr wrap="square" rtlCol="0">
            <a:spAutoFit/>
          </a:bodyPr>
          <a:lstStyle/>
          <a:p>
            <a:r>
              <a:rPr lang="en-US" sz="2000" dirty="0"/>
              <a:t>The association between poverty ratio and the Black population ratio is greater than the association between poverty ratio and the White population ratio when controlling for certain factors including potential spatial processes.</a:t>
            </a:r>
          </a:p>
        </p:txBody>
      </p:sp>
      <p:sp>
        <p:nvSpPr>
          <p:cNvPr id="8" name="TextBox 7"/>
          <p:cNvSpPr txBox="1"/>
          <p:nvPr/>
        </p:nvSpPr>
        <p:spPr>
          <a:xfrm>
            <a:off x="1577009" y="3340264"/>
            <a:ext cx="781878" cy="523220"/>
          </a:xfrm>
          <a:prstGeom prst="rect">
            <a:avLst/>
          </a:prstGeom>
          <a:noFill/>
        </p:spPr>
        <p:txBody>
          <a:bodyPr wrap="square" rtlCol="0">
            <a:spAutoFit/>
          </a:bodyPr>
          <a:lstStyle/>
          <a:p>
            <a:r>
              <a:rPr lang="en-US" sz="2800" dirty="0"/>
              <a:t>H</a:t>
            </a:r>
            <a:r>
              <a:rPr lang="en-US" sz="2800" baseline="-25000" dirty="0"/>
              <a:t>1</a:t>
            </a:r>
          </a:p>
        </p:txBody>
      </p:sp>
      <p:sp>
        <p:nvSpPr>
          <p:cNvPr id="9" name="TextBox 8"/>
          <p:cNvSpPr txBox="1"/>
          <p:nvPr/>
        </p:nvSpPr>
        <p:spPr>
          <a:xfrm>
            <a:off x="1563754" y="4593865"/>
            <a:ext cx="781878" cy="523220"/>
          </a:xfrm>
          <a:prstGeom prst="rect">
            <a:avLst/>
          </a:prstGeom>
          <a:noFill/>
        </p:spPr>
        <p:txBody>
          <a:bodyPr wrap="square" rtlCol="0">
            <a:spAutoFit/>
          </a:bodyPr>
          <a:lstStyle/>
          <a:p>
            <a:r>
              <a:rPr lang="en-US" sz="2800" dirty="0"/>
              <a:t>H</a:t>
            </a:r>
            <a:r>
              <a:rPr lang="en-US" sz="2800" baseline="-25000" dirty="0"/>
              <a:t>2</a:t>
            </a:r>
          </a:p>
        </p:txBody>
      </p:sp>
    </p:spTree>
    <p:extLst>
      <p:ext uri="{BB962C8B-B14F-4D97-AF65-F5344CB8AC3E}">
        <p14:creationId xmlns:p14="http://schemas.microsoft.com/office/powerpoint/2010/main" val="1935302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8958" y="834893"/>
            <a:ext cx="4147930" cy="523220"/>
          </a:xfrm>
          <a:prstGeom prst="rect">
            <a:avLst/>
          </a:prstGeom>
          <a:noFill/>
        </p:spPr>
        <p:txBody>
          <a:bodyPr wrap="square" rtlCol="0">
            <a:spAutoFit/>
          </a:bodyPr>
          <a:lstStyle/>
          <a:p>
            <a:r>
              <a:rPr lang="en-US" sz="2800" b="1" dirty="0"/>
              <a:t>Dependent Variable</a:t>
            </a:r>
          </a:p>
        </p:txBody>
      </p:sp>
      <p:sp>
        <p:nvSpPr>
          <p:cNvPr id="3" name="TextBox 2"/>
          <p:cNvSpPr txBox="1"/>
          <p:nvPr/>
        </p:nvSpPr>
        <p:spPr>
          <a:xfrm>
            <a:off x="1258956" y="1452226"/>
            <a:ext cx="4147932" cy="400110"/>
          </a:xfrm>
          <a:prstGeom prst="rect">
            <a:avLst/>
          </a:prstGeom>
          <a:noFill/>
        </p:spPr>
        <p:txBody>
          <a:bodyPr wrap="square" rtlCol="0">
            <a:spAutoFit/>
          </a:bodyPr>
          <a:lstStyle/>
          <a:p>
            <a:r>
              <a:rPr lang="en-US" sz="2000" dirty="0"/>
              <a:t>Poverty ratio</a:t>
            </a:r>
          </a:p>
        </p:txBody>
      </p:sp>
      <p:sp>
        <p:nvSpPr>
          <p:cNvPr id="4" name="TextBox 3"/>
          <p:cNvSpPr txBox="1"/>
          <p:nvPr/>
        </p:nvSpPr>
        <p:spPr>
          <a:xfrm>
            <a:off x="1258956" y="3232547"/>
            <a:ext cx="4147932" cy="2400657"/>
          </a:xfrm>
          <a:prstGeom prst="rect">
            <a:avLst/>
          </a:prstGeom>
          <a:noFill/>
        </p:spPr>
        <p:txBody>
          <a:bodyPr wrap="square" rtlCol="0">
            <a:spAutoFit/>
          </a:bodyPr>
          <a:lstStyle/>
          <a:p>
            <a:pPr>
              <a:lnSpc>
                <a:spcPct val="150000"/>
              </a:lnSpc>
            </a:pPr>
            <a:r>
              <a:rPr lang="en-US" sz="2000" dirty="0"/>
              <a:t>Black population ratio</a:t>
            </a:r>
          </a:p>
          <a:p>
            <a:pPr>
              <a:lnSpc>
                <a:spcPct val="150000"/>
              </a:lnSpc>
            </a:pPr>
            <a:r>
              <a:rPr lang="en-US" sz="2000" dirty="0"/>
              <a:t>White population ratio</a:t>
            </a:r>
          </a:p>
          <a:p>
            <a:pPr>
              <a:lnSpc>
                <a:spcPct val="150000"/>
              </a:lnSpc>
            </a:pPr>
            <a:r>
              <a:rPr lang="en-US" sz="2000" dirty="0"/>
              <a:t>Education attainment</a:t>
            </a:r>
          </a:p>
          <a:p>
            <a:pPr>
              <a:lnSpc>
                <a:spcPct val="150000"/>
              </a:lnSpc>
            </a:pPr>
            <a:r>
              <a:rPr lang="en-US" sz="2000" dirty="0"/>
              <a:t>Median household income</a:t>
            </a:r>
          </a:p>
          <a:p>
            <a:pPr>
              <a:lnSpc>
                <a:spcPct val="150000"/>
              </a:lnSpc>
            </a:pPr>
            <a:r>
              <a:rPr lang="en-US" sz="2000" dirty="0"/>
              <a:t>Population density</a:t>
            </a:r>
          </a:p>
        </p:txBody>
      </p:sp>
      <p:sp>
        <p:nvSpPr>
          <p:cNvPr id="6" name="TextBox 5"/>
          <p:cNvSpPr txBox="1"/>
          <p:nvPr/>
        </p:nvSpPr>
        <p:spPr>
          <a:xfrm>
            <a:off x="1258957" y="2690434"/>
            <a:ext cx="4147932" cy="523220"/>
          </a:xfrm>
          <a:prstGeom prst="rect">
            <a:avLst/>
          </a:prstGeom>
          <a:noFill/>
        </p:spPr>
        <p:txBody>
          <a:bodyPr wrap="square" rtlCol="0">
            <a:spAutoFit/>
          </a:bodyPr>
          <a:lstStyle/>
          <a:p>
            <a:r>
              <a:rPr lang="en-US" sz="2800" b="1" dirty="0"/>
              <a:t>Independent Variables</a:t>
            </a:r>
          </a:p>
        </p:txBody>
      </p:sp>
      <p:sp>
        <p:nvSpPr>
          <p:cNvPr id="10" name="TextBox 9"/>
          <p:cNvSpPr txBox="1"/>
          <p:nvPr/>
        </p:nvSpPr>
        <p:spPr>
          <a:xfrm>
            <a:off x="6142385" y="834893"/>
            <a:ext cx="5486400" cy="523220"/>
          </a:xfrm>
          <a:prstGeom prst="rect">
            <a:avLst/>
          </a:prstGeom>
          <a:noFill/>
        </p:spPr>
        <p:txBody>
          <a:bodyPr wrap="square" rtlCol="0">
            <a:spAutoFit/>
          </a:bodyPr>
          <a:lstStyle/>
          <a:p>
            <a:r>
              <a:rPr lang="en-US" sz="2800" b="1" dirty="0"/>
              <a:t>Data</a:t>
            </a:r>
          </a:p>
        </p:txBody>
      </p:sp>
      <p:sp>
        <p:nvSpPr>
          <p:cNvPr id="11" name="TextBox 10"/>
          <p:cNvSpPr txBox="1"/>
          <p:nvPr/>
        </p:nvSpPr>
        <p:spPr>
          <a:xfrm>
            <a:off x="6142385" y="1452226"/>
            <a:ext cx="5486400" cy="2862322"/>
          </a:xfrm>
          <a:prstGeom prst="rect">
            <a:avLst/>
          </a:prstGeom>
          <a:noFill/>
        </p:spPr>
        <p:txBody>
          <a:bodyPr wrap="square" rtlCol="0">
            <a:spAutoFit/>
          </a:bodyPr>
          <a:lstStyle/>
          <a:p>
            <a:r>
              <a:rPr lang="en-US" sz="2000" dirty="0"/>
              <a:t>American Community Survey (ACS)</a:t>
            </a:r>
          </a:p>
          <a:p>
            <a:r>
              <a:rPr lang="en-US" sz="2000" dirty="0"/>
              <a:t>2014-2018 5-year estimates</a:t>
            </a:r>
          </a:p>
          <a:p>
            <a:endParaRPr lang="en-US" sz="2000" dirty="0"/>
          </a:p>
          <a:p>
            <a:r>
              <a:rPr lang="en-US" sz="2000" dirty="0"/>
              <a:t>SocialExplorer.com</a:t>
            </a:r>
          </a:p>
          <a:p>
            <a:endParaRPr lang="en-US" sz="2000" dirty="0"/>
          </a:p>
          <a:p>
            <a:r>
              <a:rPr lang="en-US" sz="2000" dirty="0"/>
              <a:t>U.S. Census Bureau</a:t>
            </a:r>
          </a:p>
          <a:p>
            <a:r>
              <a:rPr lang="en-US" sz="2000" dirty="0"/>
              <a:t>TIGER/line shapefile database of the</a:t>
            </a:r>
          </a:p>
          <a:p>
            <a:r>
              <a:rPr lang="en-US" sz="2000" dirty="0"/>
              <a:t>metropolitan and micropolitan statistical areas (MSAs) for the United States </a:t>
            </a:r>
          </a:p>
        </p:txBody>
      </p:sp>
    </p:spTree>
    <p:extLst>
      <p:ext uri="{BB962C8B-B14F-4D97-AF65-F5344CB8AC3E}">
        <p14:creationId xmlns:p14="http://schemas.microsoft.com/office/powerpoint/2010/main" val="3591945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0646"/>
            <a:ext cx="4572000" cy="5916708"/>
          </a:xfrm>
          <a:prstGeom prst="rect">
            <a:avLst/>
          </a:prstGeom>
        </p:spPr>
      </p:pic>
      <p:pic>
        <p:nvPicPr>
          <p:cNvPr id="5" name="Picture 4"/>
          <p:cNvPicPr>
            <a:picLocks noChangeAspect="1"/>
          </p:cNvPicPr>
          <p:nvPr/>
        </p:nvPicPr>
        <p:blipFill>
          <a:blip r:embed="rId3"/>
          <a:stretch>
            <a:fillRect/>
          </a:stretch>
        </p:blipFill>
        <p:spPr>
          <a:xfrm>
            <a:off x="4571999" y="1603080"/>
            <a:ext cx="7315200" cy="3651840"/>
          </a:xfrm>
          <a:prstGeom prst="rect">
            <a:avLst/>
          </a:prstGeom>
        </p:spPr>
      </p:pic>
    </p:spTree>
    <p:extLst>
      <p:ext uri="{BB962C8B-B14F-4D97-AF65-F5344CB8AC3E}">
        <p14:creationId xmlns:p14="http://schemas.microsoft.com/office/powerpoint/2010/main" val="1704666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0"/>
            <a:ext cx="5299363" cy="6858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0"/>
            <a:ext cx="5299363" cy="6858000"/>
          </a:xfrm>
          <a:prstGeom prst="rect">
            <a:avLst/>
          </a:prstGeom>
        </p:spPr>
      </p:pic>
    </p:spTree>
    <p:extLst>
      <p:ext uri="{BB962C8B-B14F-4D97-AF65-F5344CB8AC3E}">
        <p14:creationId xmlns:p14="http://schemas.microsoft.com/office/powerpoint/2010/main" val="2711733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0"/>
            <a:ext cx="5299363" cy="6858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0"/>
            <a:ext cx="5299363" cy="6858000"/>
          </a:xfrm>
          <a:prstGeom prst="rect">
            <a:avLst/>
          </a:prstGeom>
        </p:spPr>
      </p:pic>
    </p:spTree>
    <p:extLst>
      <p:ext uri="{BB962C8B-B14F-4D97-AF65-F5344CB8AC3E}">
        <p14:creationId xmlns:p14="http://schemas.microsoft.com/office/powerpoint/2010/main" val="3994518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75472" y="622853"/>
            <a:ext cx="7041057" cy="3200400"/>
          </a:xfrm>
          <a:prstGeom prst="rect">
            <a:avLst/>
          </a:prstGeom>
        </p:spPr>
      </p:pic>
      <p:pic>
        <p:nvPicPr>
          <p:cNvPr id="2" name="Picture 1"/>
          <p:cNvPicPr>
            <a:picLocks noChangeAspect="1"/>
          </p:cNvPicPr>
          <p:nvPr/>
        </p:nvPicPr>
        <p:blipFill>
          <a:blip r:embed="rId3"/>
          <a:stretch>
            <a:fillRect/>
          </a:stretch>
        </p:blipFill>
        <p:spPr>
          <a:xfrm>
            <a:off x="1981200" y="4287069"/>
            <a:ext cx="8229600" cy="1634997"/>
          </a:xfrm>
          <a:prstGeom prst="rect">
            <a:avLst/>
          </a:prstGeom>
        </p:spPr>
      </p:pic>
      <p:sp>
        <p:nvSpPr>
          <p:cNvPr id="3" name="TextBox 2"/>
          <p:cNvSpPr txBox="1"/>
          <p:nvPr/>
        </p:nvSpPr>
        <p:spPr>
          <a:xfrm>
            <a:off x="1981200" y="5922066"/>
            <a:ext cx="8229600" cy="338554"/>
          </a:xfrm>
          <a:prstGeom prst="rect">
            <a:avLst/>
          </a:prstGeom>
          <a:noFill/>
        </p:spPr>
        <p:txBody>
          <a:bodyPr wrap="square" rtlCol="0">
            <a:spAutoFit/>
          </a:bodyPr>
          <a:lstStyle/>
          <a:p>
            <a:r>
              <a:rPr lang="en-US" sz="1600" dirty="0"/>
              <a:t>Table created by Dr. J. S. </a:t>
            </a:r>
            <a:r>
              <a:rPr lang="en-US" sz="1600" dirty="0" err="1"/>
              <a:t>Onésimo</a:t>
            </a:r>
            <a:r>
              <a:rPr lang="en-US" sz="1600" dirty="0"/>
              <a:t> Sandoval, Saint Louis University </a:t>
            </a:r>
          </a:p>
        </p:txBody>
      </p:sp>
    </p:spTree>
    <p:extLst>
      <p:ext uri="{BB962C8B-B14F-4D97-AF65-F5344CB8AC3E}">
        <p14:creationId xmlns:p14="http://schemas.microsoft.com/office/powerpoint/2010/main" val="47398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046" y="849699"/>
            <a:ext cx="9855909" cy="5029200"/>
          </a:xfrm>
          <a:prstGeom prst="rect">
            <a:avLst/>
          </a:prstGeom>
        </p:spPr>
      </p:pic>
      <p:sp>
        <p:nvSpPr>
          <p:cNvPr id="3" name="TextBox 2"/>
          <p:cNvSpPr txBox="1"/>
          <p:nvPr/>
        </p:nvSpPr>
        <p:spPr>
          <a:xfrm>
            <a:off x="3810000" y="6091986"/>
            <a:ext cx="4572000" cy="369332"/>
          </a:xfrm>
          <a:prstGeom prst="rect">
            <a:avLst/>
          </a:prstGeom>
          <a:noFill/>
        </p:spPr>
        <p:txBody>
          <a:bodyPr wrap="square" rtlCol="0">
            <a:spAutoFit/>
          </a:bodyPr>
          <a:lstStyle/>
          <a:p>
            <a:r>
              <a:rPr lang="en-US" dirty="0"/>
              <a:t>Global spatial autocorrelation for poverty ratio</a:t>
            </a:r>
          </a:p>
        </p:txBody>
      </p:sp>
    </p:spTree>
    <p:extLst>
      <p:ext uri="{BB962C8B-B14F-4D97-AF65-F5344CB8AC3E}">
        <p14:creationId xmlns:p14="http://schemas.microsoft.com/office/powerpoint/2010/main" val="448111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273</Words>
  <Application>Microsoft Office PowerPoint</Application>
  <PresentationFormat>Widescreen</PresentationFormat>
  <Paragraphs>44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A Spatial Analysis of Race and Poverty in the Springfield, Missouri Metropolitan Statistical Area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 and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Spatial Analysis of Race and Poverty in the Springfield, Missouri Metropolitan Statistical Area</dc:title>
  <dc:creator>Malcolm Townes</dc:creator>
  <cp:lastModifiedBy>Malcolm Townes</cp:lastModifiedBy>
  <cp:revision>39</cp:revision>
  <dcterms:created xsi:type="dcterms:W3CDTF">2020-04-28T20:45:19Z</dcterms:created>
  <dcterms:modified xsi:type="dcterms:W3CDTF">2020-05-01T00:13:15Z</dcterms:modified>
</cp:coreProperties>
</file>