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9" r:id="rId6"/>
    <p:sldId id="280" r:id="rId7"/>
    <p:sldId id="261" r:id="rId8"/>
    <p:sldId id="262" r:id="rId9"/>
    <p:sldId id="263" r:id="rId10"/>
    <p:sldId id="264" r:id="rId11"/>
    <p:sldId id="265" r:id="rId12"/>
    <p:sldId id="269" r:id="rId13"/>
    <p:sldId id="271" r:id="rId14"/>
    <p:sldId id="266" r:id="rId15"/>
    <p:sldId id="272" r:id="rId16"/>
    <p:sldId id="273" r:id="rId17"/>
    <p:sldId id="268" r:id="rId18"/>
    <p:sldId id="267" r:id="rId19"/>
    <p:sldId id="274" r:id="rId20"/>
    <p:sldId id="278"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87" autoAdjust="0"/>
    <p:restoredTop sz="94660"/>
  </p:normalViewPr>
  <p:slideViewPr>
    <p:cSldViewPr>
      <p:cViewPr varScale="1">
        <p:scale>
          <a:sx n="68" d="100"/>
          <a:sy n="68" d="100"/>
        </p:scale>
        <p:origin x="82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65F24CE7-9436-4F57-B2EA-725B4B56C4F0}" type="datetimeFigureOut">
              <a:rPr lang="en-US" smtClean="0"/>
              <a:t>10/14/2019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9C3A40D-1BBF-41F8-BF92-6270BBE1DD25}"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4CE7-9436-4F57-B2EA-725B4B56C4F0}"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3A40D-1BBF-41F8-BF92-6270BBE1DD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4CE7-9436-4F57-B2EA-725B4B56C4F0}"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3A40D-1BBF-41F8-BF92-6270BBE1DD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4CE7-9436-4F57-B2EA-725B4B56C4F0}"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3A40D-1BBF-41F8-BF92-6270BBE1DD2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F24CE7-9436-4F57-B2EA-725B4B56C4F0}"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A9C3A40D-1BBF-41F8-BF92-6270BBE1DD2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F24CE7-9436-4F57-B2EA-725B4B56C4F0}"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3A40D-1BBF-41F8-BF92-6270BBE1DD2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5F24CE7-9436-4F57-B2EA-725B4B56C4F0}" type="datetimeFigureOut">
              <a:rPr lang="en-US" smtClean="0"/>
              <a:t>10/14/2019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C3A40D-1BBF-41F8-BF92-6270BBE1DD2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5F24CE7-9436-4F57-B2EA-725B4B56C4F0}" type="datetimeFigureOut">
              <a:rPr lang="en-US" smtClean="0"/>
              <a:t>10/14/2019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3A40D-1BBF-41F8-BF92-6270BBE1DD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24CE7-9436-4F57-B2EA-725B4B56C4F0}" type="datetimeFigureOut">
              <a:rPr lang="en-US" smtClean="0"/>
              <a:t>10/14/2019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3A40D-1BBF-41F8-BF92-6270BBE1DD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F24CE7-9436-4F57-B2EA-725B4B56C4F0}"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3A40D-1BBF-41F8-BF92-6270BBE1DD2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F24CE7-9436-4F57-B2EA-725B4B56C4F0}"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3A40D-1BBF-41F8-BF92-6270BBE1DD2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5F24CE7-9436-4F57-B2EA-725B4B56C4F0}" type="datetimeFigureOut">
              <a:rPr lang="en-US" smtClean="0"/>
              <a:t>10/14/2019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9C3A40D-1BBF-41F8-BF92-6270BBE1DD2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Mixed-mode Data Collection</a:t>
            </a:r>
          </a:p>
        </p:txBody>
      </p:sp>
      <p:sp>
        <p:nvSpPr>
          <p:cNvPr id="5" name="Content Placeholder 4"/>
          <p:cNvSpPr>
            <a:spLocks noGrp="1"/>
          </p:cNvSpPr>
          <p:nvPr>
            <p:ph idx="1"/>
          </p:nvPr>
        </p:nvSpPr>
        <p:spPr/>
        <p:txBody>
          <a:bodyPr>
            <a:normAutofit lnSpcReduction="10000"/>
          </a:bodyPr>
          <a:lstStyle/>
          <a:p>
            <a:pPr marL="0" indent="0">
              <a:buNone/>
            </a:pPr>
            <a:r>
              <a:rPr lang="en-US" sz="2800" dirty="0"/>
              <a:t>Data collection methods: mail, telephone, interview, or online</a:t>
            </a:r>
          </a:p>
          <a:p>
            <a:pPr marL="0" indent="0">
              <a:buNone/>
            </a:pPr>
            <a:endParaRPr lang="en-US" sz="2800" dirty="0"/>
          </a:p>
          <a:p>
            <a:pPr marL="0" indent="0">
              <a:buNone/>
            </a:pPr>
            <a:r>
              <a:rPr lang="en-US" sz="2800" dirty="0"/>
              <a:t>Each method has advantages and disadvantages</a:t>
            </a:r>
          </a:p>
          <a:p>
            <a:pPr marL="0" indent="0">
              <a:buNone/>
            </a:pPr>
            <a:endParaRPr lang="en-US" sz="2800" dirty="0"/>
          </a:p>
          <a:p>
            <a:pPr marL="0" indent="0">
              <a:buNone/>
            </a:pPr>
            <a:r>
              <a:rPr lang="en-US" sz="2800" dirty="0"/>
              <a:t>Considerations</a:t>
            </a:r>
          </a:p>
          <a:p>
            <a:pPr marL="514350" indent="-514350">
              <a:buAutoNum type="arabicParenR"/>
            </a:pPr>
            <a:r>
              <a:rPr lang="en-US" sz="2800" dirty="0"/>
              <a:t>Target population</a:t>
            </a:r>
          </a:p>
          <a:p>
            <a:pPr marL="514350" indent="-514350">
              <a:buAutoNum type="arabicParenR"/>
            </a:pPr>
            <a:r>
              <a:rPr lang="en-US" sz="2800" dirty="0"/>
              <a:t>Purpose (hypothesis testing, current status)</a:t>
            </a:r>
          </a:p>
          <a:p>
            <a:pPr marL="514350" indent="-514350">
              <a:buAutoNum type="arabicParenR"/>
            </a:pPr>
            <a:r>
              <a:rPr lang="en-US" sz="2800" dirty="0"/>
              <a:t>Efficiency (time and cost)</a:t>
            </a:r>
          </a:p>
          <a:p>
            <a:pPr marL="514350" indent="-514350">
              <a:buAutoNum type="arabicParenR"/>
            </a:pPr>
            <a:r>
              <a:rPr lang="en-US" sz="2800" dirty="0"/>
              <a:t>Effectiveness (quality of data)</a:t>
            </a:r>
          </a:p>
        </p:txBody>
      </p:sp>
    </p:spTree>
    <p:extLst>
      <p:ext uri="{BB962C8B-B14F-4D97-AF65-F5344CB8AC3E}">
        <p14:creationId xmlns:p14="http://schemas.microsoft.com/office/powerpoint/2010/main" val="316754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effectLst/>
                <a:latin typeface="Times New Roman"/>
                <a:ea typeface="MS Mincho"/>
              </a:rPr>
              <a:t>Mixed Methods (continued) </a:t>
            </a:r>
            <a:endParaRPr lang="en-US" sz="3600" dirty="0"/>
          </a:p>
        </p:txBody>
      </p:sp>
      <p:sp>
        <p:nvSpPr>
          <p:cNvPr id="3" name="Content Placeholder 2"/>
          <p:cNvSpPr>
            <a:spLocks noGrp="1"/>
          </p:cNvSpPr>
          <p:nvPr>
            <p:ph idx="1"/>
          </p:nvPr>
        </p:nvSpPr>
        <p:spPr/>
        <p:txBody>
          <a:bodyPr>
            <a:normAutofit lnSpcReduction="10000"/>
          </a:bodyPr>
          <a:lstStyle/>
          <a:p>
            <a:pPr marL="0" indent="0">
              <a:buNone/>
            </a:pPr>
            <a:r>
              <a:rPr lang="en-US" dirty="0"/>
              <a:t>2. Two types of Mixed methods</a:t>
            </a:r>
          </a:p>
          <a:p>
            <a:pPr marL="0" indent="0">
              <a:buNone/>
            </a:pPr>
            <a:endParaRPr lang="en-US" dirty="0"/>
          </a:p>
          <a:p>
            <a:pPr marL="0" indent="0">
              <a:buNone/>
            </a:pPr>
            <a:r>
              <a:rPr lang="en-US" sz="2800" i="1" dirty="0"/>
              <a:t>Sequential-exploratory study</a:t>
            </a:r>
            <a:endParaRPr lang="en-US" sz="2800" dirty="0"/>
          </a:p>
          <a:p>
            <a:pPr marL="0" indent="0">
              <a:buNone/>
            </a:pPr>
            <a:r>
              <a:rPr lang="en-US" sz="2800" dirty="0"/>
              <a:t>Conduct qualitative </a:t>
            </a:r>
            <a:r>
              <a:rPr lang="en-US" dirty="0"/>
              <a:t>study</a:t>
            </a:r>
            <a:r>
              <a:rPr lang="en-US" sz="2800" dirty="0"/>
              <a:t>, then conduct a quantitative study through survey in order to confirm the results. </a:t>
            </a:r>
          </a:p>
          <a:p>
            <a:pPr marL="0" indent="0">
              <a:buNone/>
            </a:pPr>
            <a:endParaRPr lang="en-US" sz="2800" dirty="0"/>
          </a:p>
          <a:p>
            <a:pPr marL="0" indent="0">
              <a:buNone/>
            </a:pPr>
            <a:r>
              <a:rPr lang="en-US" sz="2800" i="1" dirty="0"/>
              <a:t>Sequential-explanatory study</a:t>
            </a:r>
            <a:endParaRPr lang="en-US" sz="2800" dirty="0"/>
          </a:p>
          <a:p>
            <a:pPr marL="0" indent="0">
              <a:buNone/>
            </a:pPr>
            <a:r>
              <a:rPr lang="en-US" sz="2800" dirty="0"/>
              <a:t>Conduct a quantitative study, then collect qualitative data in order to explain the findings</a:t>
            </a:r>
          </a:p>
        </p:txBody>
      </p:sp>
    </p:spTree>
    <p:extLst>
      <p:ext uri="{BB962C8B-B14F-4D97-AF65-F5344CB8AC3E}">
        <p14:creationId xmlns:p14="http://schemas.microsoft.com/office/powerpoint/2010/main" val="413121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endParaRPr lang="en-US" dirty="0"/>
          </a:p>
          <a:p>
            <a:pPr marL="0" indent="0">
              <a:buNone/>
            </a:pPr>
            <a:r>
              <a:rPr lang="en-US" sz="5100" dirty="0"/>
              <a:t>a) Sequential Exploratory Study</a:t>
            </a:r>
          </a:p>
          <a:p>
            <a:pPr marL="0" indent="0">
              <a:buNone/>
            </a:pPr>
            <a:endParaRPr lang="en-US" dirty="0"/>
          </a:p>
          <a:p>
            <a:pPr marL="0" indent="0">
              <a:buNone/>
            </a:pPr>
            <a:r>
              <a:rPr lang="en-US" dirty="0"/>
              <a:t>    </a:t>
            </a:r>
          </a:p>
          <a:p>
            <a:pPr marL="0" indent="0">
              <a:buNone/>
            </a:pPr>
            <a:r>
              <a:rPr lang="en-US" sz="4200" dirty="0"/>
              <a:t>e.g. First step is  to conduct face-to-face interviews with subjects </a:t>
            </a:r>
          </a:p>
          <a:p>
            <a:pPr marL="0" indent="0">
              <a:buNone/>
            </a:pPr>
            <a:endParaRPr lang="en-US" sz="4200" dirty="0"/>
          </a:p>
          <a:p>
            <a:pPr marL="0" indent="0">
              <a:buNone/>
            </a:pPr>
            <a:r>
              <a:rPr lang="en-US" sz="4200" dirty="0"/>
              <a:t>      1) To gather information from the community/population</a:t>
            </a:r>
          </a:p>
          <a:p>
            <a:pPr marL="0" indent="0">
              <a:buNone/>
            </a:pPr>
            <a:endParaRPr lang="en-US" sz="4200" dirty="0"/>
          </a:p>
          <a:p>
            <a:pPr marL="0" indent="0">
              <a:buNone/>
            </a:pPr>
            <a:r>
              <a:rPr lang="en-US" sz="4200" dirty="0"/>
              <a:t>      2) To collect qualitative data for conceptualization</a:t>
            </a:r>
          </a:p>
          <a:p>
            <a:pPr marL="0" indent="0">
              <a:buNone/>
            </a:pPr>
            <a:endParaRPr lang="en-US" sz="4200" dirty="0"/>
          </a:p>
          <a:p>
            <a:pPr marL="0" indent="0">
              <a:buNone/>
            </a:pPr>
            <a:r>
              <a:rPr lang="en-US" sz="4200" dirty="0"/>
              <a:t>      3)To conduct survey to gather quantitative data to test    	hypotheses</a:t>
            </a:r>
          </a:p>
          <a:p>
            <a:pPr marL="0" indent="0">
              <a:buNone/>
            </a:pPr>
            <a:endParaRPr lang="en-US" dirty="0"/>
          </a:p>
        </p:txBody>
      </p:sp>
    </p:spTree>
    <p:extLst>
      <p:ext uri="{BB962C8B-B14F-4D97-AF65-F5344CB8AC3E}">
        <p14:creationId xmlns:p14="http://schemas.microsoft.com/office/powerpoint/2010/main" val="3412158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i="1" dirty="0"/>
              <a:t>e.g. Refugee Resettlement in St. Louis</a:t>
            </a:r>
          </a:p>
          <a:p>
            <a:pPr marL="0" indent="0">
              <a:buNone/>
            </a:pPr>
            <a:endParaRPr lang="en-US" i="1" dirty="0"/>
          </a:p>
          <a:p>
            <a:pPr marL="0" indent="0">
              <a:buNone/>
            </a:pPr>
            <a:r>
              <a:rPr lang="en-US" sz="2800" dirty="0"/>
              <a:t>First-phase: Used Grounded Theory Method (GTM) for conceptualization and instrument preparation</a:t>
            </a:r>
          </a:p>
          <a:p>
            <a:pPr marL="0" indent="0">
              <a:buNone/>
            </a:pPr>
            <a:endParaRPr lang="en-US" sz="2800" dirty="0"/>
          </a:p>
          <a:p>
            <a:pPr marL="0" indent="0">
              <a:buNone/>
            </a:pPr>
            <a:r>
              <a:rPr lang="en-US" sz="2800" dirty="0"/>
              <a:t>36 Bosnians, several service providers, and several officials, were interviewed over two years</a:t>
            </a:r>
          </a:p>
          <a:p>
            <a:pPr marL="0" indent="0">
              <a:buNone/>
            </a:pPr>
            <a:endParaRPr lang="en-US" sz="2800" dirty="0"/>
          </a:p>
          <a:p>
            <a:pPr marL="0" indent="0">
              <a:buNone/>
            </a:pPr>
            <a:r>
              <a:rPr lang="en-US" sz="2800" dirty="0"/>
              <a:t>Qualitative data were analyzed intensively in order to conceptualize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65465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Second-phase: Quantitative data collection through mail survey</a:t>
            </a:r>
          </a:p>
          <a:p>
            <a:pPr marL="0" indent="0">
              <a:buNone/>
            </a:pPr>
            <a:endParaRPr lang="en-US" dirty="0"/>
          </a:p>
          <a:p>
            <a:pPr marL="0" indent="0">
              <a:buNone/>
            </a:pPr>
            <a:r>
              <a:rPr lang="en-US" dirty="0"/>
              <a:t>Random sampling from a telephone directory, convenience sampling, snowball sampling in order to maximize variations and to reach the wider range of the target population</a:t>
            </a:r>
          </a:p>
        </p:txBody>
      </p:sp>
    </p:spTree>
    <p:extLst>
      <p:ext uri="{BB962C8B-B14F-4D97-AF65-F5344CB8AC3E}">
        <p14:creationId xmlns:p14="http://schemas.microsoft.com/office/powerpoint/2010/main" val="208594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sz="3800" dirty="0"/>
              <a:t>b) Sequential Explanatory Study</a:t>
            </a:r>
          </a:p>
          <a:p>
            <a:pPr marL="0" indent="0">
              <a:buNone/>
            </a:pPr>
            <a:endParaRPr lang="en-US" dirty="0"/>
          </a:p>
          <a:p>
            <a:pPr marL="0" indent="0">
              <a:buNone/>
            </a:pPr>
            <a:r>
              <a:rPr lang="en-US" dirty="0"/>
              <a:t>e.g.  First step is to conduct a survey to obtain quantitative data</a:t>
            </a:r>
          </a:p>
          <a:p>
            <a:pPr marL="0" indent="0">
              <a:buNone/>
            </a:pPr>
            <a:endParaRPr lang="en-US" dirty="0"/>
          </a:p>
          <a:p>
            <a:pPr marL="0" indent="0">
              <a:buNone/>
            </a:pPr>
            <a:r>
              <a:rPr lang="en-US" dirty="0"/>
              <a:t>Then, conduct focus groups or face-to-face interviews to obtain qualitative data to explore </a:t>
            </a:r>
            <a:r>
              <a:rPr lang="en-US" u="sng" dirty="0"/>
              <a:t>why and how a certain phenomenon occurs.</a:t>
            </a:r>
          </a:p>
          <a:p>
            <a:pPr marL="0" indent="0">
              <a:buNone/>
            </a:pPr>
            <a:endParaRPr lang="en-US" u="sng" dirty="0"/>
          </a:p>
          <a:p>
            <a:pPr marL="0" indent="0">
              <a:buNone/>
            </a:pPr>
            <a:r>
              <a:rPr lang="en-US" dirty="0"/>
              <a:t>1) To conduct a survey in order to obtain quantitative data</a:t>
            </a:r>
          </a:p>
          <a:p>
            <a:pPr marL="0" indent="0">
              <a:buNone/>
            </a:pPr>
            <a:endParaRPr lang="en-US" dirty="0"/>
          </a:p>
          <a:p>
            <a:pPr marL="0" indent="0">
              <a:buNone/>
            </a:pPr>
            <a:r>
              <a:rPr lang="en-US" dirty="0"/>
              <a:t>2) To obtain preliminary results</a:t>
            </a:r>
          </a:p>
          <a:p>
            <a:pPr marL="457200" indent="-457200">
              <a:buFont typeface="+mj-lt"/>
              <a:buAutoNum type="arabicParenR"/>
            </a:pPr>
            <a:endParaRPr lang="en-US" dirty="0"/>
          </a:p>
          <a:p>
            <a:pPr marL="0" indent="0">
              <a:buNone/>
            </a:pPr>
            <a:r>
              <a:rPr lang="en-US" dirty="0"/>
              <a:t>3) To create an instrument for interviews (face-to-face interviews, focus group interviews, observations)</a:t>
            </a:r>
          </a:p>
          <a:p>
            <a:pPr marL="457200" indent="-457200">
              <a:buFont typeface="+mj-lt"/>
              <a:buAutoNum type="arabicParenR"/>
            </a:pPr>
            <a:endParaRPr lang="en-US" dirty="0"/>
          </a:p>
          <a:p>
            <a:pPr marL="0" indent="0">
              <a:buNone/>
            </a:pPr>
            <a:r>
              <a:rPr lang="en-US" dirty="0"/>
              <a:t>4) To create groupings by conducting Cluster Analysis </a:t>
            </a:r>
          </a:p>
        </p:txBody>
      </p:sp>
    </p:spTree>
    <p:extLst>
      <p:ext uri="{BB962C8B-B14F-4D97-AF65-F5344CB8AC3E}">
        <p14:creationId xmlns:p14="http://schemas.microsoft.com/office/powerpoint/2010/main" val="2746077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800" i="1" dirty="0"/>
              <a:t>e.g. Project on Bosnian Refugees’ Adaptation Process funded by Russell Sage Foundation</a:t>
            </a:r>
          </a:p>
          <a:p>
            <a:pPr marL="0" indent="0">
              <a:buNone/>
            </a:pPr>
            <a:endParaRPr lang="en-US" dirty="0"/>
          </a:p>
          <a:p>
            <a:pPr marL="0" indent="0">
              <a:buNone/>
            </a:pPr>
            <a:r>
              <a:rPr lang="en-US" dirty="0"/>
              <a:t>“Functional Fitness, Psychological Well-Being, and Intercultural Identity in Cross-Cultural Adaptation: An Audience Segmentation Analysis of Bosnian Refugees in St. Louis, Missouri”</a:t>
            </a:r>
          </a:p>
        </p:txBody>
      </p:sp>
    </p:spTree>
    <p:extLst>
      <p:ext uri="{BB962C8B-B14F-4D97-AF65-F5344CB8AC3E}">
        <p14:creationId xmlns:p14="http://schemas.microsoft.com/office/powerpoint/2010/main" val="1560765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First-phase:</a:t>
            </a:r>
          </a:p>
          <a:p>
            <a:pPr marL="0" indent="0">
              <a:buNone/>
            </a:pPr>
            <a:endParaRPr lang="en-US" dirty="0"/>
          </a:p>
          <a:p>
            <a:pPr marL="0" indent="0">
              <a:buNone/>
            </a:pPr>
            <a:r>
              <a:rPr lang="en-US" dirty="0"/>
              <a:t>Quantitative data (n=315) set was compiled, using a survey (criterion and convenience samplings)</a:t>
            </a:r>
          </a:p>
          <a:p>
            <a:pPr marL="0" indent="0">
              <a:buNone/>
            </a:pPr>
            <a:endParaRPr lang="en-US" dirty="0"/>
          </a:p>
          <a:p>
            <a:pPr marL="0" indent="0">
              <a:buNone/>
            </a:pPr>
            <a:r>
              <a:rPr lang="en-US" dirty="0"/>
              <a:t>Audience segmentation analysis was conducted to create subgroups of Bosnian refugees according to the different accommodation status (2x2 for Mental Health and Sociocultural Adaptation).</a:t>
            </a:r>
          </a:p>
          <a:p>
            <a:pPr marL="0" indent="0">
              <a:buNone/>
            </a:pPr>
            <a:endParaRPr lang="en-US" dirty="0"/>
          </a:p>
          <a:p>
            <a:pPr marL="0" indent="0">
              <a:buNone/>
            </a:pPr>
            <a:r>
              <a:rPr lang="en-US" dirty="0"/>
              <a:t>Four different types of groups were created (high Sociocultural Adaptation and high Health, high Sociocultural Adaptation and low Health, low Sociocultural Adaptation and high Health, low Sociocultural Adaptation and low Health)</a:t>
            </a:r>
          </a:p>
          <a:p>
            <a:pPr marL="0" indent="0">
              <a:buNone/>
            </a:pPr>
            <a:endParaRPr lang="en-US" dirty="0"/>
          </a:p>
        </p:txBody>
      </p:sp>
    </p:spTree>
    <p:extLst>
      <p:ext uri="{BB962C8B-B14F-4D97-AF65-F5344CB8AC3E}">
        <p14:creationId xmlns:p14="http://schemas.microsoft.com/office/powerpoint/2010/main" val="918307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Second-phase</a:t>
            </a:r>
          </a:p>
          <a:p>
            <a:pPr marL="0" indent="0">
              <a:buNone/>
            </a:pPr>
            <a:endParaRPr lang="en-US" dirty="0"/>
          </a:p>
          <a:p>
            <a:pPr marL="0" indent="0">
              <a:buNone/>
            </a:pPr>
            <a:r>
              <a:rPr lang="en-US" dirty="0"/>
              <a:t>Ten focus groups (about 5-8 people in each group)  were conducted at the Islamic Cultural Center in St. Louis</a:t>
            </a:r>
          </a:p>
          <a:p>
            <a:pPr marL="0" indent="0">
              <a:buNone/>
            </a:pPr>
            <a:endParaRPr lang="en-US" dirty="0"/>
          </a:p>
          <a:p>
            <a:pPr marL="0" indent="0">
              <a:buNone/>
            </a:pPr>
            <a:r>
              <a:rPr lang="en-US" dirty="0"/>
              <a:t>All ten audio recorded focus groups were transcribed as being translated into English</a:t>
            </a:r>
          </a:p>
          <a:p>
            <a:pPr marL="0" indent="0">
              <a:buNone/>
            </a:pPr>
            <a:endParaRPr lang="en-US" dirty="0"/>
          </a:p>
          <a:p>
            <a:pPr marL="0" indent="0">
              <a:buNone/>
            </a:pPr>
            <a:r>
              <a:rPr lang="en-US" dirty="0"/>
              <a:t>The data analysis with open-, axial-, and selective-</a:t>
            </a:r>
            <a:r>
              <a:rPr lang="en-US" dirty="0" err="1"/>
              <a:t>codings</a:t>
            </a:r>
            <a:r>
              <a:rPr lang="en-US" dirty="0"/>
              <a:t> (</a:t>
            </a:r>
            <a:r>
              <a:rPr lang="en-US" dirty="0" err="1"/>
              <a:t>MAXqda</a:t>
            </a:r>
            <a:r>
              <a:rPr lang="en-US" dirty="0"/>
              <a:t>, </a:t>
            </a:r>
            <a:r>
              <a:rPr lang="en-US" dirty="0" err="1"/>
              <a:t>ATLASti</a:t>
            </a:r>
            <a:r>
              <a:rPr lang="en-US" dirty="0"/>
              <a:t>, </a:t>
            </a:r>
            <a:r>
              <a:rPr lang="en-US" dirty="0" err="1"/>
              <a:t>Nvivo</a:t>
            </a:r>
            <a:r>
              <a:rPr lang="en-US" dirty="0"/>
              <a:t>)</a:t>
            </a:r>
          </a:p>
          <a:p>
            <a:pPr marL="0" indent="0">
              <a:buNone/>
            </a:pPr>
            <a:endParaRPr lang="en-US" dirty="0"/>
          </a:p>
        </p:txBody>
      </p:sp>
    </p:spTree>
    <p:extLst>
      <p:ext uri="{BB962C8B-B14F-4D97-AF65-F5344CB8AC3E}">
        <p14:creationId xmlns:p14="http://schemas.microsoft.com/office/powerpoint/2010/main" val="2439922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Audience Segmentation</a:t>
            </a:r>
          </a:p>
        </p:txBody>
      </p:sp>
      <p:sp>
        <p:nvSpPr>
          <p:cNvPr id="3" name="Content Placeholder 2"/>
          <p:cNvSpPr>
            <a:spLocks noGrp="1"/>
          </p:cNvSpPr>
          <p:nvPr>
            <p:ph idx="1"/>
          </p:nvPr>
        </p:nvSpPr>
        <p:spPr/>
        <p:txBody>
          <a:bodyPr/>
          <a:lstStyle/>
          <a:p>
            <a:pPr marL="0" indent="0">
              <a:buNone/>
            </a:pPr>
            <a:r>
              <a:rPr lang="en-US" dirty="0">
                <a:latin typeface="Times"/>
                <a:ea typeface="Times New Roman"/>
                <a:cs typeface="Times New Roman"/>
              </a:rPr>
              <a:t>1.  Purpose</a:t>
            </a:r>
          </a:p>
          <a:p>
            <a:pPr marL="0" indent="0">
              <a:buNone/>
            </a:pPr>
            <a:r>
              <a:rPr lang="en-US" dirty="0">
                <a:latin typeface="Times"/>
                <a:ea typeface="Times New Roman"/>
                <a:cs typeface="Times New Roman"/>
              </a:rPr>
              <a:t>To identify and describe population sub-groups that are homogeneous in ways that are relevant to some desired behavior or outcome </a:t>
            </a:r>
          </a:p>
          <a:p>
            <a:pPr marL="0" indent="0">
              <a:buNone/>
            </a:pPr>
            <a:endParaRPr lang="en-US" dirty="0">
              <a:latin typeface="Times"/>
              <a:cs typeface="Times New Roman"/>
            </a:endParaRPr>
          </a:p>
          <a:p>
            <a:pPr marL="0" indent="0">
              <a:buNone/>
            </a:pPr>
            <a:r>
              <a:rPr lang="en-US" dirty="0">
                <a:latin typeface="Times"/>
                <a:cs typeface="Times New Roman"/>
              </a:rPr>
              <a:t>To develop different strategies to communicate with each subgroup most effectively and efficiently. </a:t>
            </a:r>
            <a:endParaRPr lang="en-US" dirty="0"/>
          </a:p>
        </p:txBody>
      </p:sp>
    </p:spTree>
    <p:extLst>
      <p:ext uri="{BB962C8B-B14F-4D97-AF65-F5344CB8AC3E}">
        <p14:creationId xmlns:p14="http://schemas.microsoft.com/office/powerpoint/2010/main" val="1806519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2. Key characteristics of audience segmentation</a:t>
            </a:r>
          </a:p>
          <a:p>
            <a:pPr marL="514350" indent="-514350">
              <a:buAutoNum type="arabicParenR"/>
            </a:pPr>
            <a:endParaRPr lang="en-US" dirty="0"/>
          </a:p>
          <a:p>
            <a:pPr marL="514350" indent="-514350">
              <a:buAutoNum type="arabicParenR"/>
            </a:pPr>
            <a:r>
              <a:rPr lang="en-US" dirty="0"/>
              <a:t>Identify distinct sub-groups that are truly different with respect to the outcomes of interest.  </a:t>
            </a:r>
          </a:p>
          <a:p>
            <a:pPr marL="514350" indent="-514350">
              <a:buAutoNum type="arabicParenR"/>
            </a:pPr>
            <a:r>
              <a:rPr lang="en-US" dirty="0"/>
              <a:t>These sub-groups will be large enough in size or population proportion to justify allocation of resources to reach its members. </a:t>
            </a:r>
          </a:p>
          <a:p>
            <a:pPr marL="514350" indent="-514350">
              <a:buAutoNum type="arabicParenR"/>
            </a:pPr>
            <a:r>
              <a:rPr lang="en-US" dirty="0"/>
              <a:t>Create strategies to reach members of different audience segments.</a:t>
            </a:r>
          </a:p>
          <a:p>
            <a:pPr marL="514350" indent="-514350">
              <a:buAutoNum type="arabicParenR"/>
            </a:pPr>
            <a:r>
              <a:rPr lang="en-US" dirty="0"/>
              <a:t>Unique characteristics of each audience segment should provide clear opportunities for communication and service delivery.</a:t>
            </a:r>
          </a:p>
        </p:txBody>
      </p:sp>
    </p:spTree>
    <p:extLst>
      <p:ext uri="{BB962C8B-B14F-4D97-AF65-F5344CB8AC3E}">
        <p14:creationId xmlns:p14="http://schemas.microsoft.com/office/powerpoint/2010/main" val="168082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consider</a:t>
            </a:r>
          </a:p>
        </p:txBody>
      </p:sp>
      <p:sp>
        <p:nvSpPr>
          <p:cNvPr id="3" name="Content Placeholder 2"/>
          <p:cNvSpPr>
            <a:spLocks noGrp="1"/>
          </p:cNvSpPr>
          <p:nvPr>
            <p:ph idx="1"/>
          </p:nvPr>
        </p:nvSpPr>
        <p:spPr/>
        <p:txBody>
          <a:bodyPr>
            <a:normAutofit/>
          </a:bodyPr>
          <a:lstStyle/>
          <a:p>
            <a:pPr marL="0" indent="0">
              <a:buNone/>
            </a:pPr>
            <a:r>
              <a:rPr lang="en-US" dirty="0"/>
              <a:t>a) Who uses mixed-mode?</a:t>
            </a:r>
          </a:p>
          <a:p>
            <a:pPr marL="0" indent="0">
              <a:buNone/>
            </a:pPr>
            <a:endParaRPr lang="en-US" dirty="0"/>
          </a:p>
          <a:p>
            <a:pPr marL="0" indent="0">
              <a:buNone/>
            </a:pPr>
            <a:r>
              <a:rPr lang="en-US" dirty="0"/>
              <a:t>Mixed-mode is frequently used in European national survey</a:t>
            </a:r>
          </a:p>
          <a:p>
            <a:pPr marL="0" indent="0">
              <a:buNone/>
            </a:pPr>
            <a:endParaRPr lang="en-US" dirty="0"/>
          </a:p>
          <a:p>
            <a:pPr marL="0" indent="0">
              <a:buNone/>
            </a:pPr>
            <a:r>
              <a:rPr lang="en-US" dirty="0"/>
              <a:t>Epidemiological study (e.g. outcomes research)</a:t>
            </a:r>
          </a:p>
          <a:p>
            <a:pPr marL="0" indent="0">
              <a:buNone/>
            </a:pPr>
            <a:endParaRPr lang="en-US" dirty="0"/>
          </a:p>
          <a:p>
            <a:pPr marL="0" indent="0">
              <a:buNone/>
            </a:pPr>
            <a:r>
              <a:rPr lang="en-US" dirty="0"/>
              <a:t>Census data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7944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37160" lvl="0" indent="0">
              <a:buClr>
                <a:prstClr val="white">
                  <a:shade val="95000"/>
                </a:prstClr>
              </a:buClr>
              <a:buNone/>
            </a:pPr>
            <a:r>
              <a:rPr lang="en-US" dirty="0">
                <a:solidFill>
                  <a:prstClr val="white"/>
                </a:solidFill>
              </a:rPr>
              <a:t>Cluster Analysis with different algorithm is used. </a:t>
            </a:r>
          </a:p>
          <a:p>
            <a:pPr marL="137160" lvl="0" indent="0">
              <a:buClr>
                <a:prstClr val="white">
                  <a:shade val="95000"/>
                </a:prstClr>
              </a:buClr>
              <a:buNone/>
            </a:pPr>
            <a:endParaRPr lang="en-US" dirty="0">
              <a:solidFill>
                <a:prstClr val="white"/>
              </a:solidFill>
            </a:endParaRPr>
          </a:p>
          <a:p>
            <a:pPr marL="137160" lvl="0" indent="0">
              <a:buClr>
                <a:prstClr val="white">
                  <a:shade val="95000"/>
                </a:prstClr>
              </a:buClr>
              <a:buNone/>
            </a:pPr>
            <a:r>
              <a:rPr lang="en-US" dirty="0">
                <a:solidFill>
                  <a:prstClr val="white"/>
                </a:solidFill>
              </a:rPr>
              <a:t>Cluster analysis is also used for network analysis. </a:t>
            </a:r>
          </a:p>
          <a:p>
            <a:endParaRPr lang="en-US" dirty="0"/>
          </a:p>
        </p:txBody>
      </p:sp>
    </p:spTree>
    <p:extLst>
      <p:ext uri="{BB962C8B-B14F-4D97-AF65-F5344CB8AC3E}">
        <p14:creationId xmlns:p14="http://schemas.microsoft.com/office/powerpoint/2010/main" val="3998663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dirty="0"/>
          </a:p>
        </p:txBody>
      </p:sp>
      <p:pic>
        <p:nvPicPr>
          <p:cNvPr id="1026" name="Picture 2" descr="C:\Users\matsuoh\Documents\Yuki and Sumi\Camp Photos\Swim Kamp Memorial Day Weekend 2010 03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524000"/>
            <a:ext cx="853788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b) What combinations of mixed-mode is acceptable?</a:t>
            </a:r>
          </a:p>
          <a:p>
            <a:pPr marL="0" indent="0">
              <a:buNone/>
            </a:pPr>
            <a:endParaRPr lang="en-US" dirty="0"/>
          </a:p>
          <a:p>
            <a:pPr marL="0" indent="0">
              <a:buNone/>
            </a:pPr>
            <a:r>
              <a:rPr lang="en-US" dirty="0"/>
              <a:t>Human interactions induce not only Hawthorne effect but additional factor (e.g. Symbolic interactionism)</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96261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c) Mixed-mode as a solution for missing data</a:t>
            </a:r>
          </a:p>
          <a:p>
            <a:pPr marL="0" indent="0">
              <a:buNone/>
            </a:pPr>
            <a:endParaRPr lang="en-US" dirty="0"/>
          </a:p>
          <a:p>
            <a:pPr marL="0" indent="0">
              <a:buNone/>
            </a:pPr>
            <a:r>
              <a:rPr lang="en-US" dirty="0"/>
              <a:t>Mail survey + telephone survey</a:t>
            </a:r>
          </a:p>
          <a:p>
            <a:pPr marL="0" indent="0">
              <a:buNone/>
            </a:pPr>
            <a:endParaRPr lang="en-US" dirty="0"/>
          </a:p>
          <a:p>
            <a:pPr marL="0" indent="0">
              <a:buNone/>
            </a:pPr>
            <a:r>
              <a:rPr lang="en-US" dirty="0"/>
              <a:t>Interview survey + telephone survey</a:t>
            </a:r>
          </a:p>
          <a:p>
            <a:pPr marL="0" indent="0">
              <a:buNone/>
            </a:pPr>
            <a:r>
              <a:rPr lang="en-US" dirty="0"/>
              <a:t> </a:t>
            </a:r>
          </a:p>
          <a:p>
            <a:pPr marL="0" indent="0">
              <a:buNone/>
            </a:pPr>
            <a:r>
              <a:rPr lang="en-US" dirty="0"/>
              <a:t>Online survey + personal e-mail </a:t>
            </a:r>
          </a:p>
          <a:p>
            <a:pPr marL="0" indent="0">
              <a:buNone/>
            </a:pPr>
            <a:endParaRPr lang="en-US" dirty="0"/>
          </a:p>
        </p:txBody>
      </p:sp>
    </p:spTree>
    <p:extLst>
      <p:ext uri="{BB962C8B-B14F-4D97-AF65-F5344CB8AC3E}">
        <p14:creationId xmlns:p14="http://schemas.microsoft.com/office/powerpoint/2010/main" val="356653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137160" indent="0">
              <a:buNone/>
            </a:pPr>
            <a:r>
              <a:rPr lang="en-US" dirty="0"/>
              <a:t>d) Measurement Invariance</a:t>
            </a:r>
          </a:p>
          <a:p>
            <a:pPr marL="137160" indent="0">
              <a:buNone/>
            </a:pPr>
            <a:endParaRPr lang="en-US" dirty="0"/>
          </a:p>
          <a:p>
            <a:pPr marL="137160" indent="0">
              <a:buNone/>
            </a:pPr>
            <a:r>
              <a:rPr lang="en-US" dirty="0"/>
              <a:t>Traditionally, it referred to validity when scales were administered to different groups (e.g. life satisfaction scale for college students vs. refugees)</a:t>
            </a:r>
          </a:p>
          <a:p>
            <a:pPr marL="137160" indent="0">
              <a:buNone/>
            </a:pPr>
            <a:endParaRPr lang="en-US" dirty="0"/>
          </a:p>
          <a:p>
            <a:pPr marL="137160" indent="0">
              <a:buNone/>
            </a:pPr>
            <a:r>
              <a:rPr lang="en-US" dirty="0"/>
              <a:t>Can we interpret the results in a similar manner?</a:t>
            </a:r>
          </a:p>
          <a:p>
            <a:pPr marL="137160" indent="0">
              <a:buNone/>
            </a:pPr>
            <a:endParaRPr lang="en-US" dirty="0"/>
          </a:p>
          <a:p>
            <a:pPr marL="137160" indent="0">
              <a:buNone/>
            </a:pPr>
            <a:r>
              <a:rPr lang="en-US" dirty="0"/>
              <a:t>e.g. Attitudes toward rape victims</a:t>
            </a:r>
          </a:p>
          <a:p>
            <a:pPr marL="137160" indent="0">
              <a:buNone/>
            </a:pPr>
            <a:r>
              <a:rPr lang="en-US" dirty="0"/>
              <a:t>      Considerations in terms of gender, race, etc. </a:t>
            </a:r>
          </a:p>
        </p:txBody>
      </p:sp>
    </p:spTree>
    <p:extLst>
      <p:ext uri="{BB962C8B-B14F-4D97-AF65-F5344CB8AC3E}">
        <p14:creationId xmlns:p14="http://schemas.microsoft.com/office/powerpoint/2010/main" val="332307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37160" indent="0">
              <a:buNone/>
            </a:pPr>
            <a:endParaRPr lang="en-US" dirty="0"/>
          </a:p>
          <a:p>
            <a:pPr marL="137160" indent="0">
              <a:buNone/>
            </a:pPr>
            <a:r>
              <a:rPr lang="en-US" dirty="0"/>
              <a:t>To establish measurement invariance, Confirmatory Factor Analysis (CFA) should be conducted. </a:t>
            </a:r>
          </a:p>
          <a:p>
            <a:pPr marL="137160" indent="0">
              <a:buNone/>
            </a:pPr>
            <a:endParaRPr lang="en-US" dirty="0"/>
          </a:p>
          <a:p>
            <a:pPr marL="137160" indent="0">
              <a:buNone/>
            </a:pPr>
            <a:r>
              <a:rPr lang="en-US" dirty="0"/>
              <a:t>(# of factors, factor loading, intercepts, residuals, etc.)  </a:t>
            </a:r>
          </a:p>
        </p:txBody>
      </p:sp>
    </p:spTree>
    <p:extLst>
      <p:ext uri="{BB962C8B-B14F-4D97-AF65-F5344CB8AC3E}">
        <p14:creationId xmlns:p14="http://schemas.microsoft.com/office/powerpoint/2010/main" val="3453014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Mixed-method (sequential approach)</a:t>
            </a:r>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it-IT" dirty="0"/>
              <a:t>Quantitative and Qualitative Studies</a:t>
            </a:r>
          </a:p>
          <a:p>
            <a:pPr marL="0" indent="0">
              <a:buNone/>
            </a:pPr>
            <a:endParaRPr lang="it-IT" dirty="0"/>
          </a:p>
          <a:p>
            <a:pPr marL="0" indent="0">
              <a:buNone/>
            </a:pPr>
            <a:r>
              <a:rPr lang="en-US" sz="2800" dirty="0"/>
              <a:t>Both studies take both deductive and inductive methods</a:t>
            </a:r>
          </a:p>
          <a:p>
            <a:pPr marL="0" indent="0">
              <a:buNone/>
            </a:pPr>
            <a:endParaRPr lang="en-US" sz="2800" dirty="0"/>
          </a:p>
          <a:p>
            <a:pPr marL="0" indent="0">
              <a:buNone/>
            </a:pPr>
            <a:r>
              <a:rPr lang="en-US" sz="2800" dirty="0"/>
              <a:t>a) Quantitative studies: Descriptive and inferential statistics</a:t>
            </a:r>
          </a:p>
          <a:p>
            <a:pPr marL="0" indent="0">
              <a:buNone/>
            </a:pPr>
            <a:endParaRPr lang="en-US" dirty="0"/>
          </a:p>
          <a:p>
            <a:pPr marL="0" indent="0">
              <a:buNone/>
            </a:pPr>
            <a:r>
              <a:rPr lang="en-US" sz="2800" dirty="0"/>
              <a:t>       Cross sectional vs. </a:t>
            </a:r>
            <a:r>
              <a:rPr lang="en-US" dirty="0">
                <a:solidFill>
                  <a:prstClr val="white"/>
                </a:solidFill>
              </a:rPr>
              <a:t>longitudinal studies</a:t>
            </a:r>
          </a:p>
          <a:p>
            <a:pPr marL="0" indent="0">
              <a:buNone/>
            </a:pPr>
            <a:endParaRPr lang="en-US" sz="2800" dirty="0"/>
          </a:p>
          <a:p>
            <a:pPr marL="0" indent="0">
              <a:buNone/>
            </a:pPr>
            <a:r>
              <a:rPr lang="en-US" dirty="0"/>
              <a:t>       </a:t>
            </a:r>
            <a:r>
              <a:rPr lang="en-US" sz="2800" dirty="0"/>
              <a:t>Generalization</a:t>
            </a:r>
            <a:endParaRPr lang="en-US" dirty="0"/>
          </a:p>
        </p:txBody>
      </p:sp>
    </p:spTree>
    <p:extLst>
      <p:ext uri="{BB962C8B-B14F-4D97-AF65-F5344CB8AC3E}">
        <p14:creationId xmlns:p14="http://schemas.microsoft.com/office/powerpoint/2010/main" val="163358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b)Qualitative studies: Exploratory</a:t>
            </a:r>
          </a:p>
          <a:p>
            <a:pPr marL="0" indent="0">
              <a:buNone/>
            </a:pPr>
            <a:r>
              <a:rPr lang="en-US" dirty="0"/>
              <a:t>                                        In-depth study</a:t>
            </a:r>
          </a:p>
          <a:p>
            <a:pPr marL="0" indent="0">
              <a:buNone/>
            </a:pPr>
            <a:r>
              <a:rPr lang="en-US" dirty="0"/>
              <a:t>Face-to face interviews</a:t>
            </a:r>
          </a:p>
          <a:p>
            <a:pPr marL="0" indent="0">
              <a:buNone/>
            </a:pPr>
            <a:endParaRPr lang="en-US" dirty="0"/>
          </a:p>
          <a:p>
            <a:pPr marL="0" indent="0">
              <a:buNone/>
            </a:pPr>
            <a:r>
              <a:rPr lang="en-US" dirty="0"/>
              <a:t>Focus groups</a:t>
            </a:r>
          </a:p>
          <a:p>
            <a:pPr marL="0" indent="0">
              <a:buNone/>
            </a:pPr>
            <a:endParaRPr lang="en-US" dirty="0"/>
          </a:p>
          <a:p>
            <a:pPr marL="0" indent="0">
              <a:buNone/>
            </a:pPr>
            <a:r>
              <a:rPr lang="en-US" dirty="0"/>
              <a:t>Ethnographic studies (participant observation, field study)</a:t>
            </a:r>
          </a:p>
          <a:p>
            <a:pPr marL="0" indent="0">
              <a:buNone/>
            </a:pPr>
            <a:endParaRPr lang="en-US" dirty="0"/>
          </a:p>
        </p:txBody>
      </p:sp>
    </p:spTree>
    <p:extLst>
      <p:ext uri="{BB962C8B-B14F-4D97-AF65-F5344CB8AC3E}">
        <p14:creationId xmlns:p14="http://schemas.microsoft.com/office/powerpoint/2010/main" val="3200008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c) Epistemology:  How do we know what we know?</a:t>
            </a:r>
          </a:p>
          <a:p>
            <a:pPr marL="0" indent="0">
              <a:buNone/>
            </a:pPr>
            <a:endParaRPr lang="en-US" dirty="0"/>
          </a:p>
          <a:p>
            <a:pPr marL="0" indent="0">
              <a:buNone/>
            </a:pPr>
            <a:r>
              <a:rPr lang="en-US" dirty="0"/>
              <a:t>Positivism: Social reality is given.</a:t>
            </a:r>
          </a:p>
          <a:p>
            <a:pPr marL="0" indent="0">
              <a:buNone/>
            </a:pPr>
            <a:endParaRPr lang="en-US" dirty="0"/>
          </a:p>
          <a:p>
            <a:pPr marL="0" indent="0">
              <a:buNone/>
            </a:pPr>
            <a:r>
              <a:rPr lang="en-US" dirty="0"/>
              <a:t>Constructionism: Social reality is constructed by individuals through interpretations</a:t>
            </a:r>
          </a:p>
          <a:p>
            <a:pPr marL="0" indent="0">
              <a:buNone/>
            </a:pPr>
            <a:endParaRPr lang="en-US" dirty="0"/>
          </a:p>
          <a:p>
            <a:pPr marL="0" indent="0">
              <a:buNone/>
            </a:pPr>
            <a:r>
              <a:rPr lang="en-US" dirty="0"/>
              <a:t>Berger and </a:t>
            </a:r>
            <a:r>
              <a:rPr lang="en-US" dirty="0" err="1"/>
              <a:t>Luckman</a:t>
            </a:r>
            <a:r>
              <a:rPr lang="en-US" dirty="0"/>
              <a:t>  “Construction of Social Reality”</a:t>
            </a:r>
          </a:p>
          <a:p>
            <a:pPr marL="0" indent="0">
              <a:buNone/>
            </a:pPr>
            <a:endParaRPr lang="en-US" dirty="0"/>
          </a:p>
        </p:txBody>
      </p:sp>
    </p:spTree>
    <p:extLst>
      <p:ext uri="{BB962C8B-B14F-4D97-AF65-F5344CB8AC3E}">
        <p14:creationId xmlns:p14="http://schemas.microsoft.com/office/powerpoint/2010/main" val="401717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TotalTime>
  <Words>865</Words>
  <Application>Microsoft Office PowerPoint</Application>
  <PresentationFormat>On-screen Show (4:3)</PresentationFormat>
  <Paragraphs>140</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MS Mincho</vt:lpstr>
      <vt:lpstr>Book Antiqua</vt:lpstr>
      <vt:lpstr>Lucida Sans</vt:lpstr>
      <vt:lpstr>Times</vt:lpstr>
      <vt:lpstr>Times New Roman</vt:lpstr>
      <vt:lpstr>Wingdings</vt:lpstr>
      <vt:lpstr>Wingdings 2</vt:lpstr>
      <vt:lpstr>Wingdings 3</vt:lpstr>
      <vt:lpstr>Apex</vt:lpstr>
      <vt:lpstr>Mixed-mode Data Collection</vt:lpstr>
      <vt:lpstr>Things to consider</vt:lpstr>
      <vt:lpstr>PowerPoint Presentation</vt:lpstr>
      <vt:lpstr>PowerPoint Presentation</vt:lpstr>
      <vt:lpstr>PowerPoint Presentation</vt:lpstr>
      <vt:lpstr>PowerPoint Presentation</vt:lpstr>
      <vt:lpstr>Mixed-method (sequential approach)</vt:lpstr>
      <vt:lpstr>PowerPoint Presentation</vt:lpstr>
      <vt:lpstr>PowerPoint Presentation</vt:lpstr>
      <vt:lpstr>Mixed Methods (continued)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Audience Segmentation</vt:lpstr>
      <vt:lpstr>PowerPoint Presentation</vt:lpstr>
      <vt:lpstr>PowerPoint Presentation</vt:lpstr>
      <vt:lpstr>Questions?</vt:lpstr>
    </vt:vector>
  </TitlesOfParts>
  <Company>Saint Louis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Mixed-mode Data Collection</dc:title>
  <dc:creator>Hisako Matsuo</dc:creator>
  <cp:lastModifiedBy>Hisako Matsuo</cp:lastModifiedBy>
  <cp:revision>20</cp:revision>
  <dcterms:created xsi:type="dcterms:W3CDTF">2013-10-28T20:36:00Z</dcterms:created>
  <dcterms:modified xsi:type="dcterms:W3CDTF">2019-10-14T19:38:00Z</dcterms:modified>
</cp:coreProperties>
</file>