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0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723664"/>
          </a:xfrm>
        </p:spPr>
        <p:txBody>
          <a:bodyPr>
            <a:normAutofit/>
          </a:bodyPr>
          <a:lstStyle/>
          <a:p>
            <a:r>
              <a:rPr lang="en-US" sz="4800" dirty="0"/>
              <a:t>Review of Univariate and Bivariate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6846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endParaRPr lang="en-US" b="1" dirty="0"/>
          </a:p>
          <a:p>
            <a:pPr marL="0" indent="0">
              <a:buNone/>
            </a:pPr>
            <a:r>
              <a:rPr lang="en-US" dirty="0"/>
              <a:t>2) T-Test: Comparison of two samples means (H0: There is no gender difference in education) </a:t>
            </a:r>
          </a:p>
          <a:p>
            <a:pPr marL="0" indent="0">
              <a:buNone/>
            </a:pPr>
            <a:r>
              <a:rPr lang="en-US" dirty="0"/>
              <a:t>	H0: µ1= µ2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09484"/>
            <a:ext cx="5400000" cy="11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366627"/>
            <a:ext cx="6761905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6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139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979714"/>
            <a:ext cx="8595360" cy="5200423"/>
          </a:xfrm>
        </p:spPr>
        <p:txBody>
          <a:bodyPr/>
          <a:lstStyle/>
          <a:p>
            <a:endParaRPr lang="en-US" b="1" dirty="0"/>
          </a:p>
          <a:p>
            <a:pPr marL="0" indent="0">
              <a:buNone/>
            </a:pPr>
            <a:r>
              <a:rPr lang="en-US" dirty="0"/>
              <a:t>3) One-way ANOVA: Comparison of means among three or more groups (H0: There is no difference in education among racial groups) </a:t>
            </a:r>
          </a:p>
          <a:p>
            <a:pPr marL="0" indent="0">
              <a:buNone/>
            </a:pPr>
            <a:r>
              <a:rPr lang="en-US" dirty="0"/>
              <a:t>	H0: µ1= µ2 = µ3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84687"/>
            <a:ext cx="6704762" cy="17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475163"/>
            <a:ext cx="4866667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1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r>
              <a:rPr lang="en-US" dirty="0"/>
              <a:t>Post Hoc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Homogeneous Subsets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365666"/>
            <a:ext cx="6704762" cy="30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46" y="4196712"/>
            <a:ext cx="4342857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88572"/>
            <a:ext cx="8595360" cy="50915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4) Correlations: Pearson correlation between education and income (H0: There is no correlation between education and income) </a:t>
            </a:r>
          </a:p>
          <a:p>
            <a:pPr marL="0" indent="0">
              <a:buNone/>
            </a:pPr>
            <a:r>
              <a:rPr lang="en-US" dirty="0"/>
              <a:t>	H0: ρ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93552"/>
            <a:ext cx="3780952" cy="10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634355"/>
            <a:ext cx="4580952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6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8754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84514"/>
            <a:ext cx="8595360" cy="4895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Correlations: Pearson correlations with multiple variables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32278"/>
            <a:ext cx="3828571" cy="15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157440"/>
            <a:ext cx="6152381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9897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75658"/>
            <a:ext cx="8595360" cy="50044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5) Chi-Square Test: Sample representativeness (white 70%, black 12%, </a:t>
            </a:r>
            <a:r>
              <a:rPr lang="en-US"/>
              <a:t>other 18</a:t>
            </a:r>
            <a:r>
              <a:rPr lang="en-US" dirty="0"/>
              <a:t>%)</a:t>
            </a:r>
          </a:p>
          <a:p>
            <a:pPr marL="0" indent="0">
              <a:buNone/>
            </a:pPr>
            <a:r>
              <a:rPr lang="en-US" dirty="0"/>
              <a:t>	H0: Sample frequencies are the same as the population</a:t>
            </a:r>
          </a:p>
          <a:p>
            <a:pPr marL="0" indent="0">
              <a:buNone/>
            </a:pPr>
            <a:r>
              <a:rPr lang="en-US" dirty="0"/>
              <a:t>Frequencies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72523"/>
            <a:ext cx="2895238" cy="12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264425"/>
            <a:ext cx="3390476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6354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32114"/>
            <a:ext cx="8595360" cy="504802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Crosstabs: Chi-square test (Association between education and allow incurable patient to die)         </a:t>
            </a:r>
          </a:p>
          <a:p>
            <a:pPr marL="0" indent="0">
              <a:buNone/>
            </a:pPr>
            <a:r>
              <a:rPr lang="en-US" sz="1600" dirty="0"/>
              <a:t>	H0: There is no association between two variables</a:t>
            </a:r>
          </a:p>
          <a:p>
            <a:pPr marL="0" indent="0">
              <a:buNone/>
            </a:pPr>
            <a:r>
              <a:rPr lang="en-US" sz="1600" dirty="0"/>
              <a:t>	Ha: There is an association between two variables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71838"/>
            <a:ext cx="5495238" cy="14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47" y="3981362"/>
            <a:ext cx="3961905" cy="2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327" y="4114083"/>
            <a:ext cx="3666667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6354"/>
          </a:xfrm>
        </p:spPr>
        <p:txBody>
          <a:bodyPr/>
          <a:lstStyle/>
          <a:p>
            <a:r>
              <a:rPr lang="en-US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32114"/>
            <a:ext cx="8595360" cy="504802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Crosstabs: Chi-square test (association between religion and incurable patient to die)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527553"/>
            <a:ext cx="5590476" cy="14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239559"/>
            <a:ext cx="3666667" cy="22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552" y="3591940"/>
            <a:ext cx="3666667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1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6269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82030"/>
            <a:ext cx="8595360" cy="4998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6) Simple Regression Analysis: Income as DV, and Education as IV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44568"/>
            <a:ext cx="5666179" cy="1836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740947"/>
            <a:ext cx="5666179" cy="23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8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1664"/>
          </a:xfrm>
        </p:spPr>
        <p:txBody>
          <a:bodyPr/>
          <a:lstStyle/>
          <a:p>
            <a:r>
              <a:rPr lang="en-US" dirty="0"/>
              <a:t>Application of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37424"/>
            <a:ext cx="8595360" cy="50427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Regression Analysis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909088"/>
            <a:ext cx="5666179" cy="1709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847169"/>
            <a:ext cx="5666179" cy="18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2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7497"/>
          </a:xfrm>
        </p:spPr>
        <p:txBody>
          <a:bodyPr>
            <a:normAutofit/>
          </a:bodyPr>
          <a:lstStyle/>
          <a:p>
            <a:r>
              <a:rPr lang="en-US" sz="4000" dirty="0"/>
              <a:t>Levels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23258"/>
            <a:ext cx="8595360" cy="51568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Nominal: no logical order</a:t>
            </a:r>
          </a:p>
          <a:p>
            <a:pPr marL="0" indent="0">
              <a:buNone/>
            </a:pPr>
            <a:r>
              <a:rPr lang="en-US" dirty="0"/>
              <a:t>	Sex, race, political affiliation, religion </a:t>
            </a:r>
          </a:p>
          <a:p>
            <a:r>
              <a:rPr lang="en-US" dirty="0"/>
              <a:t>Ordinal: indicates logical order, but cannot indicate the distance of ranks</a:t>
            </a:r>
          </a:p>
          <a:p>
            <a:pPr marL="0" indent="0">
              <a:buNone/>
            </a:pPr>
            <a:r>
              <a:rPr lang="en-US" dirty="0"/>
              <a:t>	Social class</a:t>
            </a:r>
          </a:p>
          <a:p>
            <a:pPr marL="0" indent="0">
              <a:buNone/>
            </a:pPr>
            <a:r>
              <a:rPr lang="en-US" dirty="0"/>
              <a:t>	Likert-scale (people’s opinion) </a:t>
            </a:r>
          </a:p>
          <a:p>
            <a:r>
              <a:rPr lang="en-US" dirty="0"/>
              <a:t>Interval: meaningful standard distance between attributes</a:t>
            </a:r>
          </a:p>
          <a:p>
            <a:pPr marL="0" indent="0">
              <a:buNone/>
            </a:pPr>
            <a:r>
              <a:rPr lang="en-US" dirty="0"/>
              <a:t>        	  No true zero</a:t>
            </a:r>
          </a:p>
          <a:p>
            <a:pPr marL="0" indent="0">
              <a:buNone/>
            </a:pPr>
            <a:r>
              <a:rPr lang="en-US" dirty="0"/>
              <a:t>	Temperature, height, weight, IQ</a:t>
            </a:r>
          </a:p>
          <a:p>
            <a:r>
              <a:rPr lang="en-US" dirty="0"/>
              <a:t> Ratio: measures based upon true zero and logical standard distance between attributes</a:t>
            </a:r>
          </a:p>
          <a:p>
            <a:pPr marL="0" indent="0">
              <a:buNone/>
            </a:pPr>
            <a:r>
              <a:rPr lang="en-US" dirty="0"/>
              <a:t>	Income, age, population, number of church attendance </a:t>
            </a:r>
          </a:p>
          <a:p>
            <a:endParaRPr lang="en-US" dirty="0"/>
          </a:p>
          <a:p>
            <a:r>
              <a:rPr lang="en-US" dirty="0"/>
              <a:t>Terms, interval and ratio, are used interchangeably </a:t>
            </a:r>
          </a:p>
          <a:p>
            <a:r>
              <a:rPr lang="en-US" dirty="0"/>
              <a:t>Match between levels of measurements and statistical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6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9362"/>
          </a:xfrm>
        </p:spPr>
        <p:txBody>
          <a:bodyPr>
            <a:normAutofit/>
          </a:bodyPr>
          <a:lstStyle/>
          <a:p>
            <a:r>
              <a:rPr lang="en-US" sz="4000" dirty="0"/>
              <a:t>Statistical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15122"/>
            <a:ext cx="8595360" cy="5065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7) Regression: Impact of Age, Sex, and Education on Income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About 24% of variation of DV is explained by IVs.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64484"/>
            <a:ext cx="5666179" cy="23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6269"/>
          </a:xfrm>
        </p:spPr>
        <p:txBody>
          <a:bodyPr>
            <a:normAutofit/>
          </a:bodyPr>
          <a:lstStyle/>
          <a:p>
            <a:r>
              <a:rPr lang="en-US" sz="4000" dirty="0"/>
              <a:t>Statistical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82030"/>
            <a:ext cx="8595360" cy="4998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Regression (cont.)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b="1" dirty="0"/>
          </a:p>
          <a:p>
            <a:pPr marL="274320" lvl="1" indent="0">
              <a:buNone/>
            </a:pPr>
            <a:r>
              <a:rPr lang="en-US" sz="1400" b="1" dirty="0"/>
              <a:t>Large F-statistics with small p-value shows good model fit. </a:t>
            </a:r>
            <a:endParaRPr lang="en-US" sz="1400" dirty="0"/>
          </a:p>
          <a:p>
            <a:pPr marL="274320" lvl="1" indent="0">
              <a:buNone/>
            </a:pPr>
            <a:r>
              <a:rPr lang="en-US" sz="1400" b="1" dirty="0"/>
              <a:t>H0: β1=β2=β3=0 is rejected.</a:t>
            </a:r>
          </a:p>
          <a:p>
            <a:pPr marL="274320" lvl="1" indent="0">
              <a:buNone/>
            </a:pPr>
            <a:endParaRPr lang="en-US" sz="1400" b="1" dirty="0"/>
          </a:p>
          <a:p>
            <a:pPr marL="274320" lvl="1" indent="0">
              <a:buNone/>
            </a:pPr>
            <a:endParaRPr lang="en-US" sz="1400" b="1" dirty="0"/>
          </a:p>
          <a:p>
            <a:pPr marL="274320" lvl="1" indent="0">
              <a:buNone/>
            </a:pPr>
            <a:endParaRPr lang="en-US" sz="1400" b="1" dirty="0"/>
          </a:p>
          <a:p>
            <a:pPr marL="274320" lvl="1" indent="0">
              <a:buNone/>
            </a:pPr>
            <a:endParaRPr lang="en-US" sz="1400" b="1" dirty="0"/>
          </a:p>
          <a:p>
            <a:pPr marL="274320" lvl="1" indent="0">
              <a:buNone/>
            </a:pPr>
            <a:r>
              <a:rPr lang="en-US" sz="1400" dirty="0"/>
              <a:t>Sex: Male=1, Female=0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408628"/>
            <a:ext cx="5666179" cy="2071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53" y="3918419"/>
            <a:ext cx="5666179" cy="22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3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139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979714"/>
            <a:ext cx="8970699" cy="5200423"/>
          </a:xfrm>
        </p:spPr>
        <p:txBody>
          <a:bodyPr/>
          <a:lstStyle/>
          <a:p>
            <a:r>
              <a:rPr lang="en-US" dirty="0"/>
              <a:t>Nominal and Ordinal Variables</a:t>
            </a:r>
          </a:p>
          <a:p>
            <a:pPr marL="0" indent="0">
              <a:buNone/>
            </a:pPr>
            <a:r>
              <a:rPr lang="en-US" dirty="0"/>
              <a:t>		Frequency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Pie Chart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46068"/>
            <a:ext cx="5666179" cy="2406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110" y="2503947"/>
            <a:ext cx="4504762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4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7497"/>
          </a:xfrm>
        </p:spPr>
        <p:txBody>
          <a:bodyPr>
            <a:normAutofit/>
          </a:bodyPr>
          <a:lstStyle/>
          <a:p>
            <a:r>
              <a:rPr lang="en-US" sz="4000" dirty="0"/>
              <a:t>Descriptive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23258"/>
            <a:ext cx="8595360" cy="5156880"/>
          </a:xfrm>
        </p:spPr>
        <p:txBody>
          <a:bodyPr/>
          <a:lstStyle/>
          <a:p>
            <a:r>
              <a:rPr lang="en-US" sz="1600" dirty="0"/>
              <a:t>Continuous Variables</a:t>
            </a:r>
          </a:p>
          <a:p>
            <a:pPr marL="274320" lvl="1" indent="0">
              <a:buNone/>
            </a:pPr>
            <a:r>
              <a:rPr lang="en-US" dirty="0"/>
              <a:t>	Central tendency (Mean, Median, Mode)</a:t>
            </a:r>
          </a:p>
          <a:p>
            <a:pPr marL="274320" lvl="1" indent="0">
              <a:buNone/>
            </a:pPr>
            <a:r>
              <a:rPr lang="en-US" sz="1400" dirty="0"/>
              <a:t>	</a:t>
            </a:r>
            <a:r>
              <a:rPr lang="en-US" sz="1600" dirty="0"/>
              <a:t>Variation (Standard deviation, Skewness, Histogram)</a:t>
            </a:r>
          </a:p>
          <a:p>
            <a:pPr marL="274320" lvl="1" indent="0">
              <a:buNone/>
            </a:pPr>
            <a:endParaRPr lang="en-US" sz="1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93682"/>
            <a:ext cx="5892826" cy="1528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4" y="2758793"/>
            <a:ext cx="5006558" cy="40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7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Descriptive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Confidence interval </a:t>
            </a:r>
          </a:p>
          <a:p>
            <a:r>
              <a:rPr lang="en-US" sz="1600" dirty="0"/>
              <a:t>Based upon point estimate (sample mean), we construct interval of values in which the population mean will fall.</a:t>
            </a:r>
          </a:p>
          <a:p>
            <a:pPr marL="0" indent="0">
              <a:buNone/>
            </a:pPr>
            <a:r>
              <a:rPr lang="en-US" sz="1600" dirty="0"/>
              <a:t>	95% confidence interval</a:t>
            </a:r>
          </a:p>
          <a:p>
            <a:pPr marL="0" indent="0">
              <a:buNone/>
            </a:pPr>
            <a:r>
              <a:rPr lang="en-US" sz="1600" dirty="0"/>
              <a:t>	99% confidence interval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00" y="1848867"/>
            <a:ext cx="4793632" cy="4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9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1) Null hypothesis and alternative hypothesis</a:t>
            </a:r>
          </a:p>
          <a:p>
            <a:pPr marL="0" indent="0">
              <a:buNone/>
            </a:pPr>
            <a:r>
              <a:rPr lang="en-US" dirty="0"/>
              <a:t>	Alternative hypothesis: hypothesis that we want to test</a:t>
            </a:r>
          </a:p>
          <a:p>
            <a:pPr marL="0" indent="0">
              <a:buNone/>
            </a:pPr>
            <a:r>
              <a:rPr lang="en-US" dirty="0"/>
              <a:t>	Null hypothesis: hypothesis which will be tested</a:t>
            </a:r>
          </a:p>
          <a:p>
            <a:r>
              <a:rPr lang="en-US" dirty="0"/>
              <a:t>2) Type I  and Type II errors</a:t>
            </a:r>
          </a:p>
          <a:p>
            <a:pPr marL="0" indent="0">
              <a:buNone/>
            </a:pPr>
            <a:r>
              <a:rPr lang="en-US" dirty="0"/>
              <a:t>	Type I Error: Rejecting a null hypothesis when it is true</a:t>
            </a:r>
          </a:p>
          <a:p>
            <a:pPr marL="0" indent="0">
              <a:buNone/>
            </a:pPr>
            <a:r>
              <a:rPr lang="en-US" dirty="0"/>
              <a:t>	Type II Error: Not rejecting a null hypothesis when it is false</a:t>
            </a:r>
          </a:p>
          <a:p>
            <a:r>
              <a:rPr lang="en-US" dirty="0"/>
              <a:t>3) Test of significance </a:t>
            </a:r>
          </a:p>
          <a:p>
            <a:pPr marL="0" indent="0">
              <a:buNone/>
            </a:pPr>
            <a:r>
              <a:rPr lang="en-US" dirty="0"/>
              <a:t>	Significance level (critical region) </a:t>
            </a:r>
          </a:p>
          <a:p>
            <a:pPr marL="0" indent="0">
              <a:buNone/>
            </a:pPr>
            <a:r>
              <a:rPr lang="en-US" dirty="0"/>
              <a:t>	Higher value of test statistics (t-value, F-value, χ</a:t>
            </a:r>
            <a:r>
              <a:rPr lang="en-US" baseline="30000" dirty="0"/>
              <a:t>2</a:t>
            </a:r>
            <a:r>
              <a:rPr lang="en-US" dirty="0"/>
              <a:t> -value, </a:t>
            </a:r>
            <a:r>
              <a:rPr lang="en-US" dirty="0" err="1"/>
              <a:t>etc</a:t>
            </a:r>
            <a:r>
              <a:rPr lang="en-US" dirty="0"/>
              <a:t>) corresponds to a 	lower p-value (more significant, p&lt;  .05,  p&lt;0.01,   p &lt; .001)</a:t>
            </a:r>
          </a:p>
          <a:p>
            <a:pPr marL="0" indent="0">
              <a:buNone/>
            </a:pPr>
            <a:r>
              <a:rPr lang="en-US" dirty="0"/>
              <a:t>	H</a:t>
            </a:r>
            <a:r>
              <a:rPr lang="en-US" baseline="-25000" dirty="0"/>
              <a:t>0</a:t>
            </a:r>
            <a:r>
              <a:rPr lang="en-US" dirty="0"/>
              <a:t> : There is not difference between males and females in income</a:t>
            </a:r>
          </a:p>
          <a:p>
            <a:pPr marL="0" indent="0"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There is a difference between males and females in income</a:t>
            </a:r>
          </a:p>
          <a:p>
            <a:pPr marL="0" indent="0">
              <a:buNone/>
            </a:pPr>
            <a:r>
              <a:rPr lang="en-US" dirty="0"/>
              <a:t>	Significance level was p=0.012</a:t>
            </a:r>
          </a:p>
          <a:p>
            <a:pPr marL="0" indent="0">
              <a:buNone/>
            </a:pPr>
            <a:r>
              <a:rPr lang="en-US" dirty="0"/>
              <a:t>	Reject the null hypotheses.  But, there is 0.012 (1.2%) chance to make Type I error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4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Inferential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66800"/>
            <a:ext cx="8595360" cy="5113337"/>
          </a:xfrm>
        </p:spPr>
        <p:txBody>
          <a:bodyPr/>
          <a:lstStyle/>
          <a:p>
            <a:r>
              <a:rPr lang="en-US" dirty="0"/>
              <a:t>4) Correlation and causal model </a:t>
            </a:r>
          </a:p>
          <a:p>
            <a:pPr marL="0" indent="0">
              <a:buNone/>
            </a:pPr>
            <a:r>
              <a:rPr lang="en-US" dirty="0"/>
              <a:t>	Pearson correlation ( r  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Eg</a:t>
            </a:r>
            <a:r>
              <a:rPr lang="en-US" dirty="0"/>
              <a:t>. Academic performance and IQ </a:t>
            </a:r>
          </a:p>
          <a:p>
            <a:pPr marL="0" indent="0">
              <a:buNone/>
            </a:pPr>
            <a:r>
              <a:rPr lang="en-US" dirty="0"/>
              <a:t>		Educational attainment and income</a:t>
            </a:r>
          </a:p>
          <a:p>
            <a:pPr marL="0" indent="0">
              <a:buNone/>
            </a:pPr>
            <a:r>
              <a:rPr lang="en-US" dirty="0"/>
              <a:t>		Correlation does not explain causality</a:t>
            </a:r>
          </a:p>
          <a:p>
            <a:pPr marL="0" indent="0">
              <a:buNone/>
            </a:pPr>
            <a:r>
              <a:rPr lang="en-US" dirty="0"/>
              <a:t>	Causal Model  </a:t>
            </a:r>
          </a:p>
          <a:p>
            <a:pPr marL="0" indent="0">
              <a:buNone/>
            </a:pPr>
            <a:r>
              <a:rPr lang="en-US" dirty="0"/>
              <a:t>		a) spurious relationships (no x – y relationships)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02" y="4473811"/>
            <a:ext cx="5666179" cy="11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Inferential Statistics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Causal Model (cont.)</a:t>
            </a:r>
          </a:p>
          <a:p>
            <a:pPr marL="0" indent="0">
              <a:buNone/>
            </a:pPr>
            <a:r>
              <a:rPr lang="en-US" dirty="0"/>
              <a:t>	b) Indirect relationship intervened by z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c) Multiple causes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62" y="1960754"/>
            <a:ext cx="5666179" cy="977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102" y="3853541"/>
            <a:ext cx="5666179" cy="23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Application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88572"/>
            <a:ext cx="8595360" cy="50915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T-Test: One-sample mean (H0: The sample mean is 12.0.) </a:t>
            </a:r>
          </a:p>
          <a:p>
            <a:pPr marL="0" indent="0">
              <a:buNone/>
            </a:pPr>
            <a:r>
              <a:rPr lang="en-US" dirty="0"/>
              <a:t>	H0: µ1=12.0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2" y="2427712"/>
            <a:ext cx="4276190" cy="10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2" y="4027713"/>
            <a:ext cx="5695238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926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350</TotalTime>
  <Words>340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View</vt:lpstr>
      <vt:lpstr>Review of Univariate and Bivariate Analysis</vt:lpstr>
      <vt:lpstr>Levels of Measurement</vt:lpstr>
      <vt:lpstr>Descriptive Statistics</vt:lpstr>
      <vt:lpstr>Descriptive Statistics (cont.)</vt:lpstr>
      <vt:lpstr>Descriptive Statistics (cont.)</vt:lpstr>
      <vt:lpstr>Inferential Statistics</vt:lpstr>
      <vt:lpstr>Inferential Statistics (cont.)</vt:lpstr>
      <vt:lpstr>Inferential Statistics (cont.)</vt:lpstr>
      <vt:lpstr>Application of Statistics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Application of Statistics (cont.)</vt:lpstr>
      <vt:lpstr>Statistical Application (cont.)</vt:lpstr>
      <vt:lpstr>Statistical Application (cont.)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In Multiple Regression Analysis (MRA)</dc:title>
  <dc:creator>Tesa Rigel Hines</dc:creator>
  <cp:lastModifiedBy>Hisako Matsuo</cp:lastModifiedBy>
  <cp:revision>43</cp:revision>
  <dcterms:created xsi:type="dcterms:W3CDTF">2017-01-25T20:17:37Z</dcterms:created>
  <dcterms:modified xsi:type="dcterms:W3CDTF">2019-10-03T19:30:41Z</dcterms:modified>
</cp:coreProperties>
</file>