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7548800" cy="38404800"/>
  <p:notesSz cx="18745200" cy="23317200"/>
  <p:defaultTextStyle>
    <a:defPPr>
      <a:defRPr lang="en-US"/>
    </a:defPPr>
    <a:lvl1pPr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5pPr>
    <a:lvl6pPr marL="2286000" algn="l" defTabSz="914400" rtl="0" eaLnBrk="1" latinLnBrk="0" hangingPunct="1">
      <a:defRPr sz="3200" kern="1200">
        <a:solidFill>
          <a:schemeClr val="tx1"/>
        </a:solidFill>
        <a:latin typeface="Times New Roman" panose="02020603050405020304" pitchFamily="18" charset="0"/>
        <a:ea typeface="+mn-ea"/>
        <a:cs typeface="+mn-cs"/>
      </a:defRPr>
    </a:lvl6pPr>
    <a:lvl7pPr marL="2743200" algn="l" defTabSz="914400" rtl="0" eaLnBrk="1" latinLnBrk="0" hangingPunct="1">
      <a:defRPr sz="3200" kern="1200">
        <a:solidFill>
          <a:schemeClr val="tx1"/>
        </a:solidFill>
        <a:latin typeface="Times New Roman" panose="02020603050405020304" pitchFamily="18" charset="0"/>
        <a:ea typeface="+mn-ea"/>
        <a:cs typeface="+mn-cs"/>
      </a:defRPr>
    </a:lvl7pPr>
    <a:lvl8pPr marL="3200400" algn="l" defTabSz="914400" rtl="0" eaLnBrk="1" latinLnBrk="0" hangingPunct="1">
      <a:defRPr sz="3200" kern="1200">
        <a:solidFill>
          <a:schemeClr val="tx1"/>
        </a:solidFill>
        <a:latin typeface="Times New Roman" panose="02020603050405020304" pitchFamily="18" charset="0"/>
        <a:ea typeface="+mn-ea"/>
        <a:cs typeface="+mn-cs"/>
      </a:defRPr>
    </a:lvl8pPr>
    <a:lvl9pPr marL="3657600" algn="l" defTabSz="914400" rtl="0" eaLnBrk="1" latinLnBrk="0" hangingPunct="1">
      <a:defRPr sz="32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1664">
          <p15:clr>
            <a:srgbClr val="A4A3A4"/>
          </p15:clr>
        </p15:guide>
        <p15:guide id="2" pos="9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2" autoAdjust="0"/>
    <p:restoredTop sz="93625" autoAdjust="0"/>
  </p:normalViewPr>
  <p:slideViewPr>
    <p:cSldViewPr>
      <p:cViewPr>
        <p:scale>
          <a:sx n="33" d="100"/>
          <a:sy n="33" d="100"/>
        </p:scale>
        <p:origin x="-4410" y="24"/>
      </p:cViewPr>
      <p:guideLst>
        <p:guide orient="horz" pos="11664"/>
        <p:guide pos="984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a:extLst>
              <a:ext uri="{FF2B5EF4-FFF2-40B4-BE49-F238E27FC236}">
                <a16:creationId xmlns:a16="http://schemas.microsoft.com/office/drawing/2014/main" id="{8C631497-C2BC-564E-BCD8-FB50ACE654BC}"/>
              </a:ext>
            </a:extLst>
          </p:cNvPr>
          <p:cNvSpPr>
            <a:spLocks noGrp="1" noChangeArrowheads="1"/>
          </p:cNvSpPr>
          <p:nvPr>
            <p:ph type="hdr" sz="quarter"/>
          </p:nvPr>
        </p:nvSpPr>
        <p:spPr bwMode="auto">
          <a:xfrm>
            <a:off x="0" y="0"/>
            <a:ext cx="8123238"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40339" tIns="120169" rIns="240339" bIns="120169" numCol="1" anchor="t" anchorCtr="0" compatLnSpc="1">
            <a:prstTxWarp prst="textNoShape">
              <a:avLst/>
            </a:prstTxWarp>
          </a:bodyPr>
          <a:lstStyle>
            <a:lvl1pPr defTabSz="2401888" eaLnBrk="1" hangingPunct="1">
              <a:defRPr sz="3100"/>
            </a:lvl1pPr>
          </a:lstStyle>
          <a:p>
            <a:pPr>
              <a:defRPr/>
            </a:pPr>
            <a:endParaRPr lang="en-US" altLang="en-US"/>
          </a:p>
        </p:txBody>
      </p:sp>
      <p:sp>
        <p:nvSpPr>
          <p:cNvPr id="4099" name="Rectangle 1027">
            <a:extLst>
              <a:ext uri="{FF2B5EF4-FFF2-40B4-BE49-F238E27FC236}">
                <a16:creationId xmlns:a16="http://schemas.microsoft.com/office/drawing/2014/main" id="{8528E2EB-E4CB-1A45-916C-917156C0D876}"/>
              </a:ext>
            </a:extLst>
          </p:cNvPr>
          <p:cNvSpPr>
            <a:spLocks noGrp="1" noChangeArrowheads="1"/>
          </p:cNvSpPr>
          <p:nvPr>
            <p:ph type="dt" sz="quarter" idx="1"/>
          </p:nvPr>
        </p:nvSpPr>
        <p:spPr bwMode="auto">
          <a:xfrm>
            <a:off x="10621963" y="0"/>
            <a:ext cx="8123237"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40339" tIns="120169" rIns="240339" bIns="120169" numCol="1" anchor="t" anchorCtr="0" compatLnSpc="1">
            <a:prstTxWarp prst="textNoShape">
              <a:avLst/>
            </a:prstTxWarp>
          </a:bodyPr>
          <a:lstStyle>
            <a:lvl1pPr algn="r" defTabSz="2401888" eaLnBrk="1" hangingPunct="1">
              <a:defRPr sz="3100"/>
            </a:lvl1pPr>
          </a:lstStyle>
          <a:p>
            <a:pPr>
              <a:defRPr/>
            </a:pPr>
            <a:endParaRPr lang="en-US" altLang="en-US"/>
          </a:p>
        </p:txBody>
      </p:sp>
      <p:sp>
        <p:nvSpPr>
          <p:cNvPr id="4100" name="Rectangle 1028">
            <a:extLst>
              <a:ext uri="{FF2B5EF4-FFF2-40B4-BE49-F238E27FC236}">
                <a16:creationId xmlns:a16="http://schemas.microsoft.com/office/drawing/2014/main" id="{DC5573B5-6CE8-3D44-B30D-B54D819F9986}"/>
              </a:ext>
            </a:extLst>
          </p:cNvPr>
          <p:cNvSpPr>
            <a:spLocks noGrp="1" noChangeArrowheads="1"/>
          </p:cNvSpPr>
          <p:nvPr>
            <p:ph type="ftr" sz="quarter" idx="2"/>
          </p:nvPr>
        </p:nvSpPr>
        <p:spPr bwMode="auto">
          <a:xfrm>
            <a:off x="0" y="22150388"/>
            <a:ext cx="8123238" cy="116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40339" tIns="120169" rIns="240339" bIns="120169" numCol="1" anchor="b" anchorCtr="0" compatLnSpc="1">
            <a:prstTxWarp prst="textNoShape">
              <a:avLst/>
            </a:prstTxWarp>
          </a:bodyPr>
          <a:lstStyle>
            <a:lvl1pPr defTabSz="2401888" eaLnBrk="1" hangingPunct="1">
              <a:defRPr sz="3100"/>
            </a:lvl1pPr>
          </a:lstStyle>
          <a:p>
            <a:pPr>
              <a:defRPr/>
            </a:pPr>
            <a:endParaRPr lang="en-US" altLang="en-US"/>
          </a:p>
        </p:txBody>
      </p:sp>
      <p:sp>
        <p:nvSpPr>
          <p:cNvPr id="4101" name="Rectangle 1029">
            <a:extLst>
              <a:ext uri="{FF2B5EF4-FFF2-40B4-BE49-F238E27FC236}">
                <a16:creationId xmlns:a16="http://schemas.microsoft.com/office/drawing/2014/main" id="{E2366344-CB6D-524D-A0AD-F0F696799A0F}"/>
              </a:ext>
            </a:extLst>
          </p:cNvPr>
          <p:cNvSpPr>
            <a:spLocks noGrp="1" noChangeArrowheads="1"/>
          </p:cNvSpPr>
          <p:nvPr>
            <p:ph type="sldNum" sz="quarter" idx="3"/>
          </p:nvPr>
        </p:nvSpPr>
        <p:spPr bwMode="auto">
          <a:xfrm>
            <a:off x="10621963" y="22150388"/>
            <a:ext cx="8123237" cy="116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40339" tIns="120169" rIns="240339" bIns="120169" numCol="1" anchor="b" anchorCtr="0" compatLnSpc="1">
            <a:prstTxWarp prst="textNoShape">
              <a:avLst/>
            </a:prstTxWarp>
          </a:bodyPr>
          <a:lstStyle>
            <a:lvl1pPr algn="r" defTabSz="2401888" eaLnBrk="1" hangingPunct="1">
              <a:defRPr sz="3100"/>
            </a:lvl1pPr>
          </a:lstStyle>
          <a:p>
            <a:pPr>
              <a:defRPr/>
            </a:pPr>
            <a:fld id="{F3C19C0E-8513-074D-9C8E-6E9BA8959B48}" type="slidenum">
              <a:rPr lang="en-US" altLang="en-US"/>
              <a:pPr>
                <a:defRPr/>
              </a:pPr>
              <a:t>‹#›</a:t>
            </a:fld>
            <a:endParaRPr lang="en-US" altLang="en-US"/>
          </a:p>
        </p:txBody>
      </p:sp>
    </p:spTree>
    <p:extLst>
      <p:ext uri="{BB962C8B-B14F-4D97-AF65-F5344CB8AC3E}">
        <p14:creationId xmlns:p14="http://schemas.microsoft.com/office/powerpoint/2010/main" val="42467536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A3FD1B1-B793-7A4F-ADC4-3CE627FAC858}"/>
              </a:ext>
            </a:extLst>
          </p:cNvPr>
          <p:cNvSpPr>
            <a:spLocks noGrp="1" noChangeArrowheads="1"/>
          </p:cNvSpPr>
          <p:nvPr>
            <p:ph type="hdr" sz="quarter"/>
          </p:nvPr>
        </p:nvSpPr>
        <p:spPr bwMode="auto">
          <a:xfrm>
            <a:off x="0" y="0"/>
            <a:ext cx="8123238"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6043" tIns="118022" rIns="236043" bIns="118022" numCol="1" anchor="t" anchorCtr="0" compatLnSpc="1">
            <a:prstTxWarp prst="textNoShape">
              <a:avLst/>
            </a:prstTxWarp>
          </a:bodyPr>
          <a:lstStyle>
            <a:lvl1pPr defTabSz="2360613" eaLnBrk="1" hangingPunct="1">
              <a:defRPr sz="3100"/>
            </a:lvl1pPr>
          </a:lstStyle>
          <a:p>
            <a:pPr>
              <a:defRPr/>
            </a:pPr>
            <a:endParaRPr lang="en-US" altLang="en-US"/>
          </a:p>
        </p:txBody>
      </p:sp>
      <p:sp>
        <p:nvSpPr>
          <p:cNvPr id="6147" name="Rectangle 3">
            <a:extLst>
              <a:ext uri="{FF2B5EF4-FFF2-40B4-BE49-F238E27FC236}">
                <a16:creationId xmlns:a16="http://schemas.microsoft.com/office/drawing/2014/main" id="{11539AB6-49A1-B84E-858B-881E2D155D36}"/>
              </a:ext>
            </a:extLst>
          </p:cNvPr>
          <p:cNvSpPr>
            <a:spLocks noGrp="1" noChangeArrowheads="1"/>
          </p:cNvSpPr>
          <p:nvPr>
            <p:ph type="dt" idx="1"/>
          </p:nvPr>
        </p:nvSpPr>
        <p:spPr bwMode="auto">
          <a:xfrm>
            <a:off x="10617200" y="0"/>
            <a:ext cx="8123238"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6043" tIns="118022" rIns="236043" bIns="118022" numCol="1" anchor="t" anchorCtr="0" compatLnSpc="1">
            <a:prstTxWarp prst="textNoShape">
              <a:avLst/>
            </a:prstTxWarp>
          </a:bodyPr>
          <a:lstStyle>
            <a:lvl1pPr algn="r" defTabSz="2360613" eaLnBrk="1" hangingPunct="1">
              <a:defRPr sz="3100"/>
            </a:lvl1pPr>
          </a:lstStyle>
          <a:p>
            <a:pPr>
              <a:defRPr/>
            </a:pPr>
            <a:endParaRPr lang="en-US" altLang="en-US"/>
          </a:p>
        </p:txBody>
      </p:sp>
      <p:sp>
        <p:nvSpPr>
          <p:cNvPr id="13316" name="Rectangle 4">
            <a:extLst>
              <a:ext uri="{FF2B5EF4-FFF2-40B4-BE49-F238E27FC236}">
                <a16:creationId xmlns:a16="http://schemas.microsoft.com/office/drawing/2014/main" id="{753F8376-7718-6F47-8F0B-5CCE1604D4C2}"/>
              </a:ext>
            </a:extLst>
          </p:cNvPr>
          <p:cNvSpPr>
            <a:spLocks noGrp="1" noRot="1" noChangeAspect="1" noChangeArrowheads="1" noTextEdit="1"/>
          </p:cNvSpPr>
          <p:nvPr>
            <p:ph type="sldImg" idx="2"/>
          </p:nvPr>
        </p:nvSpPr>
        <p:spPr bwMode="auto">
          <a:xfrm>
            <a:off x="3960813" y="1749425"/>
            <a:ext cx="10823575" cy="87423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5C6ECB6B-91EB-DB4E-9AA3-FF8028E3735E}"/>
              </a:ext>
            </a:extLst>
          </p:cNvPr>
          <p:cNvSpPr>
            <a:spLocks noGrp="1" noChangeArrowheads="1"/>
          </p:cNvSpPr>
          <p:nvPr>
            <p:ph type="body" sz="quarter" idx="3"/>
          </p:nvPr>
        </p:nvSpPr>
        <p:spPr bwMode="auto">
          <a:xfrm>
            <a:off x="1873250" y="11077575"/>
            <a:ext cx="14998700" cy="1049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6043" tIns="118022" rIns="236043" bIns="118022"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6150" name="Rectangle 6">
            <a:extLst>
              <a:ext uri="{FF2B5EF4-FFF2-40B4-BE49-F238E27FC236}">
                <a16:creationId xmlns:a16="http://schemas.microsoft.com/office/drawing/2014/main" id="{A2932BF1-10C5-6F49-B333-1F29EE0EC276}"/>
              </a:ext>
            </a:extLst>
          </p:cNvPr>
          <p:cNvSpPr>
            <a:spLocks noGrp="1" noChangeArrowheads="1"/>
          </p:cNvSpPr>
          <p:nvPr>
            <p:ph type="ftr" sz="quarter" idx="4"/>
          </p:nvPr>
        </p:nvSpPr>
        <p:spPr bwMode="auto">
          <a:xfrm>
            <a:off x="0" y="22145625"/>
            <a:ext cx="8123238"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6043" tIns="118022" rIns="236043" bIns="118022" numCol="1" anchor="b" anchorCtr="0" compatLnSpc="1">
            <a:prstTxWarp prst="textNoShape">
              <a:avLst/>
            </a:prstTxWarp>
          </a:bodyPr>
          <a:lstStyle>
            <a:lvl1pPr defTabSz="2360613" eaLnBrk="1" hangingPunct="1">
              <a:defRPr sz="3100"/>
            </a:lvl1pPr>
          </a:lstStyle>
          <a:p>
            <a:pPr>
              <a:defRPr/>
            </a:pPr>
            <a:endParaRPr lang="en-US" altLang="en-US"/>
          </a:p>
        </p:txBody>
      </p:sp>
      <p:sp>
        <p:nvSpPr>
          <p:cNvPr id="6151" name="Rectangle 7">
            <a:extLst>
              <a:ext uri="{FF2B5EF4-FFF2-40B4-BE49-F238E27FC236}">
                <a16:creationId xmlns:a16="http://schemas.microsoft.com/office/drawing/2014/main" id="{629F7A70-4A81-2647-81EB-4244F457F785}"/>
              </a:ext>
            </a:extLst>
          </p:cNvPr>
          <p:cNvSpPr>
            <a:spLocks noGrp="1" noChangeArrowheads="1"/>
          </p:cNvSpPr>
          <p:nvPr>
            <p:ph type="sldNum" sz="quarter" idx="5"/>
          </p:nvPr>
        </p:nvSpPr>
        <p:spPr bwMode="auto">
          <a:xfrm>
            <a:off x="10617200" y="22145625"/>
            <a:ext cx="8123238"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6043" tIns="118022" rIns="236043" bIns="118022" numCol="1" anchor="b" anchorCtr="0" compatLnSpc="1">
            <a:prstTxWarp prst="textNoShape">
              <a:avLst/>
            </a:prstTxWarp>
          </a:bodyPr>
          <a:lstStyle>
            <a:lvl1pPr algn="r" defTabSz="2360613" eaLnBrk="1" hangingPunct="1">
              <a:defRPr sz="3100"/>
            </a:lvl1pPr>
          </a:lstStyle>
          <a:p>
            <a:pPr>
              <a:defRPr/>
            </a:pPr>
            <a:fld id="{B03D305C-D336-B14E-B83C-84834B092688}" type="slidenum">
              <a:rPr lang="en-US" altLang="en-US"/>
              <a:pPr>
                <a:defRPr/>
              </a:pPr>
              <a:t>‹#›</a:t>
            </a:fld>
            <a:endParaRPr lang="en-US" altLang="en-US"/>
          </a:p>
        </p:txBody>
      </p:sp>
    </p:spTree>
    <p:extLst>
      <p:ext uri="{BB962C8B-B14F-4D97-AF65-F5344CB8AC3E}">
        <p14:creationId xmlns:p14="http://schemas.microsoft.com/office/powerpoint/2010/main" val="28750268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5C1759ED-91DC-2849-B2E5-8951A5FA4045}"/>
              </a:ext>
            </a:extLst>
          </p:cNvPr>
          <p:cNvSpPr>
            <a:spLocks noGrp="1" noChangeArrowheads="1"/>
          </p:cNvSpPr>
          <p:nvPr>
            <p:ph type="sldNum" sz="quarter" idx="5"/>
          </p:nvPr>
        </p:nvSpPr>
        <p:spPr>
          <a:noFill/>
        </p:spPr>
        <p:txBody>
          <a:bodyPr/>
          <a:lstStyle>
            <a:lvl1pPr defTabSz="2360613">
              <a:defRPr sz="3200">
                <a:solidFill>
                  <a:schemeClr val="tx1"/>
                </a:solidFill>
                <a:latin typeface="Times New Roman" panose="02020603050405020304" pitchFamily="18" charset="0"/>
              </a:defRPr>
            </a:lvl1pPr>
            <a:lvl2pPr marL="742950" indent="-285750" defTabSz="2360613">
              <a:defRPr sz="3200">
                <a:solidFill>
                  <a:schemeClr val="tx1"/>
                </a:solidFill>
                <a:latin typeface="Times New Roman" panose="02020603050405020304" pitchFamily="18" charset="0"/>
              </a:defRPr>
            </a:lvl2pPr>
            <a:lvl3pPr marL="1143000" indent="-228600" defTabSz="2360613">
              <a:defRPr sz="3200">
                <a:solidFill>
                  <a:schemeClr val="tx1"/>
                </a:solidFill>
                <a:latin typeface="Times New Roman" panose="02020603050405020304" pitchFamily="18" charset="0"/>
              </a:defRPr>
            </a:lvl3pPr>
            <a:lvl4pPr marL="1600200" indent="-228600" defTabSz="2360613">
              <a:defRPr sz="3200">
                <a:solidFill>
                  <a:schemeClr val="tx1"/>
                </a:solidFill>
                <a:latin typeface="Times New Roman" panose="02020603050405020304" pitchFamily="18" charset="0"/>
              </a:defRPr>
            </a:lvl4pPr>
            <a:lvl5pPr marL="2057400" indent="-228600" defTabSz="2360613">
              <a:defRPr sz="3200">
                <a:solidFill>
                  <a:schemeClr val="tx1"/>
                </a:solidFill>
                <a:latin typeface="Times New Roman" panose="02020603050405020304" pitchFamily="18" charset="0"/>
              </a:defRPr>
            </a:lvl5pPr>
            <a:lvl6pPr marL="2514600" indent="-228600" defTabSz="2360613"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defTabSz="2360613"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defTabSz="2360613"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defTabSz="2360613" eaLnBrk="0" fontAlgn="base" hangingPunct="0">
              <a:spcBef>
                <a:spcPct val="0"/>
              </a:spcBef>
              <a:spcAft>
                <a:spcPct val="0"/>
              </a:spcAft>
              <a:defRPr sz="3200">
                <a:solidFill>
                  <a:schemeClr val="tx1"/>
                </a:solidFill>
                <a:latin typeface="Times New Roman" panose="02020603050405020304" pitchFamily="18" charset="0"/>
              </a:defRPr>
            </a:lvl9pPr>
          </a:lstStyle>
          <a:p>
            <a:fld id="{7A9699A0-671A-D648-8916-06EC945FD8F0}" type="slidenum">
              <a:rPr lang="en-US" altLang="en-US" sz="3100" smtClean="0"/>
              <a:pPr/>
              <a:t>1</a:t>
            </a:fld>
            <a:endParaRPr lang="en-US" altLang="en-US" sz="3100"/>
          </a:p>
        </p:txBody>
      </p:sp>
      <p:sp>
        <p:nvSpPr>
          <p:cNvPr id="16386" name="Rectangle 2">
            <a:extLst>
              <a:ext uri="{FF2B5EF4-FFF2-40B4-BE49-F238E27FC236}">
                <a16:creationId xmlns:a16="http://schemas.microsoft.com/office/drawing/2014/main" id="{CCBC9CF1-F7A6-CC4F-B74E-6127723B0C3E}"/>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C084C15A-99D9-BE48-9D8C-75982A523568}"/>
              </a:ext>
            </a:extLst>
          </p:cNvPr>
          <p:cNvSpPr>
            <a:spLocks noGrp="1" noChangeArrowheads="1"/>
          </p:cNvSpPr>
          <p:nvPr>
            <p:ph type="body" idx="1"/>
          </p:nvPr>
        </p:nvSpPr>
        <p:spPr>
          <a:noFill/>
        </p:spPr>
        <p:txBody>
          <a:bodyPr/>
          <a:lstStyle/>
          <a:p>
            <a:pPr marL="171450" indent="-171450" eaLnBrk="1" hangingPunct="1">
              <a:buFont typeface="Arial" panose="020B0604020202020204" pitchFamily="34" charset="0"/>
              <a:buChar char="•"/>
            </a:pPr>
            <a:r>
              <a:rPr lang="en-US" altLang="en-US" dirty="0"/>
              <a:t>Students interested in applying for an internship or volunteering to be a health coach to serve immigrant community should contact Hisako.matsuo@slu.edu.</a:t>
            </a:r>
          </a:p>
          <a:p>
            <a:pPr marL="171450" indent="-171450" eaLnBrk="1" hangingPunct="1">
              <a:buFont typeface="Arial" panose="020B0604020202020204" pitchFamily="34" charset="0"/>
              <a:buChar char="•"/>
            </a:pPr>
            <a:r>
              <a:rPr lang="en-US" altLang="en-US" dirty="0"/>
              <a:t>NEXT STEPS: SLU and BIAS teams received funding from Lutheran Foundation to expand STEPS program for sustainability. We will launch a new program, called Culturally Appropriate Transformation to Culture of Health (CATCH) program staring July 2019.  </a:t>
            </a:r>
          </a:p>
          <a:p>
            <a:pPr marL="171450" indent="-171450" eaLnBrk="1" hangingPunct="1">
              <a:buFont typeface="Arial" panose="020B0604020202020204" pitchFamily="34" charset="0"/>
              <a:buChar char="•"/>
            </a:pPr>
            <a:r>
              <a:rPr lang="en-US" altLang="en-US" dirty="0"/>
              <a:t>Loneliness composite</a:t>
            </a:r>
            <a:r>
              <a:rPr lang="en-US" altLang="en-US"/>
              <a:t>: “</a:t>
            </a:r>
            <a:r>
              <a:rPr lang="en-US" sz="1200" kern="1200">
                <a:solidFill>
                  <a:schemeClr val="tx1"/>
                </a:solidFill>
                <a:effectLst/>
                <a:latin typeface="Times New Roman" panose="02020603050405020304" pitchFamily="18" charset="0"/>
                <a:ea typeface="+mn-ea"/>
                <a:cs typeface="+mn-cs"/>
              </a:rPr>
              <a:t>How often do you feel you lack companionship?”, “How often do you feel isolated from others?”, “How often do you feel left out?”</a:t>
            </a:r>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9D85-F1CF-9C42-811E-0523A833A967}"/>
              </a:ext>
            </a:extLst>
          </p:cNvPr>
          <p:cNvSpPr>
            <a:spLocks noGrp="1"/>
          </p:cNvSpPr>
          <p:nvPr>
            <p:ph type="ctrTitle"/>
          </p:nvPr>
        </p:nvSpPr>
        <p:spPr>
          <a:xfrm>
            <a:off x="5943600" y="6284913"/>
            <a:ext cx="35661600" cy="1337151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C97074-14CF-FA44-B8BE-4F97A761EDC0}"/>
              </a:ext>
            </a:extLst>
          </p:cNvPr>
          <p:cNvSpPr>
            <a:spLocks noGrp="1"/>
          </p:cNvSpPr>
          <p:nvPr>
            <p:ph type="subTitle" idx="1"/>
          </p:nvPr>
        </p:nvSpPr>
        <p:spPr>
          <a:xfrm>
            <a:off x="5943600" y="20170775"/>
            <a:ext cx="35661600" cy="927258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A919D6F5-F9D1-404B-B5F9-8DB218FB2C6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FB55228-D050-E747-A8A8-1EC984193D1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5A3A0D5-04E6-7243-B319-B333D8D9716B}"/>
              </a:ext>
            </a:extLst>
          </p:cNvPr>
          <p:cNvSpPr>
            <a:spLocks noGrp="1" noChangeArrowheads="1"/>
          </p:cNvSpPr>
          <p:nvPr>
            <p:ph type="sldNum" sz="quarter" idx="12"/>
          </p:nvPr>
        </p:nvSpPr>
        <p:spPr>
          <a:ln/>
        </p:spPr>
        <p:txBody>
          <a:bodyPr/>
          <a:lstStyle>
            <a:lvl1pPr>
              <a:defRPr/>
            </a:lvl1pPr>
          </a:lstStyle>
          <a:p>
            <a:pPr>
              <a:defRPr/>
            </a:pPr>
            <a:fld id="{C359527C-7FA6-5648-A5C1-AD1F64BBE478}" type="slidenum">
              <a:rPr lang="en-US" altLang="en-US"/>
              <a:pPr>
                <a:defRPr/>
              </a:pPr>
              <a:t>‹#›</a:t>
            </a:fld>
            <a:endParaRPr lang="en-US" altLang="en-US"/>
          </a:p>
        </p:txBody>
      </p:sp>
    </p:spTree>
    <p:extLst>
      <p:ext uri="{BB962C8B-B14F-4D97-AF65-F5344CB8AC3E}">
        <p14:creationId xmlns:p14="http://schemas.microsoft.com/office/powerpoint/2010/main" val="1089572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60AF1-4D7C-6544-AE82-12146C9D90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C30D00-9798-B941-9143-CD1609AE974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3E207D5-F66D-6846-AD61-E6C1AF369A3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57F1D74-8104-7D4E-807E-91A4C54F8A1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2232997-1BB0-464C-AC00-36FCC0CDF98F}"/>
              </a:ext>
            </a:extLst>
          </p:cNvPr>
          <p:cNvSpPr>
            <a:spLocks noGrp="1" noChangeArrowheads="1"/>
          </p:cNvSpPr>
          <p:nvPr>
            <p:ph type="sldNum" sz="quarter" idx="12"/>
          </p:nvPr>
        </p:nvSpPr>
        <p:spPr>
          <a:ln/>
        </p:spPr>
        <p:txBody>
          <a:bodyPr/>
          <a:lstStyle>
            <a:lvl1pPr>
              <a:defRPr/>
            </a:lvl1pPr>
          </a:lstStyle>
          <a:p>
            <a:pPr>
              <a:defRPr/>
            </a:pPr>
            <a:fld id="{D429C9C2-60FB-204E-88FE-F42673AD7D75}" type="slidenum">
              <a:rPr lang="en-US" altLang="en-US"/>
              <a:pPr>
                <a:defRPr/>
              </a:pPr>
              <a:t>‹#›</a:t>
            </a:fld>
            <a:endParaRPr lang="en-US" altLang="en-US"/>
          </a:p>
        </p:txBody>
      </p:sp>
    </p:spTree>
    <p:extLst>
      <p:ext uri="{BB962C8B-B14F-4D97-AF65-F5344CB8AC3E}">
        <p14:creationId xmlns:p14="http://schemas.microsoft.com/office/powerpoint/2010/main" val="270384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8DDE7B-799E-6A4A-A470-02B36BB8617C}"/>
              </a:ext>
            </a:extLst>
          </p:cNvPr>
          <p:cNvSpPr>
            <a:spLocks noGrp="1"/>
          </p:cNvSpPr>
          <p:nvPr>
            <p:ph type="title" orient="vert"/>
          </p:nvPr>
        </p:nvSpPr>
        <p:spPr>
          <a:xfrm>
            <a:off x="33878838" y="3413125"/>
            <a:ext cx="10104437" cy="307244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49858F-4C55-C942-A1EB-52C7300E33A5}"/>
              </a:ext>
            </a:extLst>
          </p:cNvPr>
          <p:cNvSpPr>
            <a:spLocks noGrp="1"/>
          </p:cNvSpPr>
          <p:nvPr>
            <p:ph type="body" orient="vert" idx="1"/>
          </p:nvPr>
        </p:nvSpPr>
        <p:spPr>
          <a:xfrm>
            <a:off x="3565525" y="3413125"/>
            <a:ext cx="30160913" cy="307244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897D4CE-B5F8-E94A-9175-364A3D52C56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5BDFD49-CE81-2D48-9B04-5E353FD65CB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2861711-E764-3442-806D-530D1DDCE2C3}"/>
              </a:ext>
            </a:extLst>
          </p:cNvPr>
          <p:cNvSpPr>
            <a:spLocks noGrp="1" noChangeArrowheads="1"/>
          </p:cNvSpPr>
          <p:nvPr>
            <p:ph type="sldNum" sz="quarter" idx="12"/>
          </p:nvPr>
        </p:nvSpPr>
        <p:spPr>
          <a:ln/>
        </p:spPr>
        <p:txBody>
          <a:bodyPr/>
          <a:lstStyle>
            <a:lvl1pPr>
              <a:defRPr/>
            </a:lvl1pPr>
          </a:lstStyle>
          <a:p>
            <a:pPr>
              <a:defRPr/>
            </a:pPr>
            <a:fld id="{5AF3E5EB-585E-614E-ACEB-81476D699ACF}" type="slidenum">
              <a:rPr lang="en-US" altLang="en-US"/>
              <a:pPr>
                <a:defRPr/>
              </a:pPr>
              <a:t>‹#›</a:t>
            </a:fld>
            <a:endParaRPr lang="en-US" altLang="en-US"/>
          </a:p>
        </p:txBody>
      </p:sp>
    </p:spTree>
    <p:extLst>
      <p:ext uri="{BB962C8B-B14F-4D97-AF65-F5344CB8AC3E}">
        <p14:creationId xmlns:p14="http://schemas.microsoft.com/office/powerpoint/2010/main" val="3886175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3FE9-E124-CD40-8157-8704DAC0FB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2F498B-20C4-5049-A347-DB6D3C88D43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A9EBE3F-9569-AC4A-BE9D-A6E63C8C5D2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149C759-0B02-064E-BFD0-FF22E1D690C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4A827E5-1805-DA4B-8AB7-EBA122542B1E}"/>
              </a:ext>
            </a:extLst>
          </p:cNvPr>
          <p:cNvSpPr>
            <a:spLocks noGrp="1" noChangeArrowheads="1"/>
          </p:cNvSpPr>
          <p:nvPr>
            <p:ph type="sldNum" sz="quarter" idx="12"/>
          </p:nvPr>
        </p:nvSpPr>
        <p:spPr>
          <a:ln/>
        </p:spPr>
        <p:txBody>
          <a:bodyPr/>
          <a:lstStyle>
            <a:lvl1pPr>
              <a:defRPr/>
            </a:lvl1pPr>
          </a:lstStyle>
          <a:p>
            <a:pPr>
              <a:defRPr/>
            </a:pPr>
            <a:fld id="{0599EEFC-3813-C64E-AE8C-852BEE868F10}" type="slidenum">
              <a:rPr lang="en-US" altLang="en-US"/>
              <a:pPr>
                <a:defRPr/>
              </a:pPr>
              <a:t>‹#›</a:t>
            </a:fld>
            <a:endParaRPr lang="en-US" altLang="en-US"/>
          </a:p>
        </p:txBody>
      </p:sp>
    </p:spTree>
    <p:extLst>
      <p:ext uri="{BB962C8B-B14F-4D97-AF65-F5344CB8AC3E}">
        <p14:creationId xmlns:p14="http://schemas.microsoft.com/office/powerpoint/2010/main" val="501695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5CF0-E183-6146-910A-FEF1549B41DD}"/>
              </a:ext>
            </a:extLst>
          </p:cNvPr>
          <p:cNvSpPr>
            <a:spLocks noGrp="1"/>
          </p:cNvSpPr>
          <p:nvPr>
            <p:ph type="title"/>
          </p:nvPr>
        </p:nvSpPr>
        <p:spPr>
          <a:xfrm>
            <a:off x="3244850" y="9574213"/>
            <a:ext cx="41009888" cy="15975012"/>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631DAF-25A8-454C-90ED-366510427F73}"/>
              </a:ext>
            </a:extLst>
          </p:cNvPr>
          <p:cNvSpPr>
            <a:spLocks noGrp="1"/>
          </p:cNvSpPr>
          <p:nvPr>
            <p:ph type="body" idx="1"/>
          </p:nvPr>
        </p:nvSpPr>
        <p:spPr>
          <a:xfrm>
            <a:off x="3244850" y="25701625"/>
            <a:ext cx="41009888" cy="84010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3FDB9028-F89D-034F-9462-9BEF6037209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CC0B58EA-D345-0D4B-8FD9-C3650D4626D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5EA4DA9C-EEDE-E24D-9FC9-79BE08974B52}"/>
              </a:ext>
            </a:extLst>
          </p:cNvPr>
          <p:cNvSpPr>
            <a:spLocks noGrp="1" noChangeArrowheads="1"/>
          </p:cNvSpPr>
          <p:nvPr>
            <p:ph type="sldNum" sz="quarter" idx="12"/>
          </p:nvPr>
        </p:nvSpPr>
        <p:spPr>
          <a:ln/>
        </p:spPr>
        <p:txBody>
          <a:bodyPr/>
          <a:lstStyle>
            <a:lvl1pPr>
              <a:defRPr/>
            </a:lvl1pPr>
          </a:lstStyle>
          <a:p>
            <a:pPr>
              <a:defRPr/>
            </a:pPr>
            <a:fld id="{64085991-36A9-6A48-9CFA-2DB3DCB38D2D}" type="slidenum">
              <a:rPr lang="en-US" altLang="en-US"/>
              <a:pPr>
                <a:defRPr/>
              </a:pPr>
              <a:t>‹#›</a:t>
            </a:fld>
            <a:endParaRPr lang="en-US" altLang="en-US"/>
          </a:p>
        </p:txBody>
      </p:sp>
    </p:spTree>
    <p:extLst>
      <p:ext uri="{BB962C8B-B14F-4D97-AF65-F5344CB8AC3E}">
        <p14:creationId xmlns:p14="http://schemas.microsoft.com/office/powerpoint/2010/main" val="361760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FE85-433E-964A-B81A-9342D6B2A1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5F0DCB-6B72-3E45-A42E-BE223E767050}"/>
              </a:ext>
            </a:extLst>
          </p:cNvPr>
          <p:cNvSpPr>
            <a:spLocks noGrp="1"/>
          </p:cNvSpPr>
          <p:nvPr>
            <p:ph sz="half" idx="1"/>
          </p:nvPr>
        </p:nvSpPr>
        <p:spPr>
          <a:xfrm>
            <a:off x="3565525" y="11093450"/>
            <a:ext cx="20132675" cy="230441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A23F25-AACC-AC48-A6EF-C4B7EB9D98B8}"/>
              </a:ext>
            </a:extLst>
          </p:cNvPr>
          <p:cNvSpPr>
            <a:spLocks noGrp="1"/>
          </p:cNvSpPr>
          <p:nvPr>
            <p:ph sz="half" idx="2"/>
          </p:nvPr>
        </p:nvSpPr>
        <p:spPr>
          <a:xfrm>
            <a:off x="23850600" y="11093450"/>
            <a:ext cx="20132675" cy="230441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33A1D1C-88E6-6F42-93FC-5883D945AD6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DB261969-050F-244F-9EBB-CA2D703BBC6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866EAF24-2C36-7040-B7F1-BDBCA3777822}"/>
              </a:ext>
            </a:extLst>
          </p:cNvPr>
          <p:cNvSpPr>
            <a:spLocks noGrp="1" noChangeArrowheads="1"/>
          </p:cNvSpPr>
          <p:nvPr>
            <p:ph type="sldNum" sz="quarter" idx="12"/>
          </p:nvPr>
        </p:nvSpPr>
        <p:spPr>
          <a:ln/>
        </p:spPr>
        <p:txBody>
          <a:bodyPr/>
          <a:lstStyle>
            <a:lvl1pPr>
              <a:defRPr/>
            </a:lvl1pPr>
          </a:lstStyle>
          <a:p>
            <a:pPr>
              <a:defRPr/>
            </a:pPr>
            <a:fld id="{E3D8F210-4FDB-8743-BC48-D7C3FDB0421F}" type="slidenum">
              <a:rPr lang="en-US" altLang="en-US"/>
              <a:pPr>
                <a:defRPr/>
              </a:pPr>
              <a:t>‹#›</a:t>
            </a:fld>
            <a:endParaRPr lang="en-US" altLang="en-US"/>
          </a:p>
        </p:txBody>
      </p:sp>
    </p:spTree>
    <p:extLst>
      <p:ext uri="{BB962C8B-B14F-4D97-AF65-F5344CB8AC3E}">
        <p14:creationId xmlns:p14="http://schemas.microsoft.com/office/powerpoint/2010/main" val="2611927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EE8D-1777-734D-B32C-7E4485DEC011}"/>
              </a:ext>
            </a:extLst>
          </p:cNvPr>
          <p:cNvSpPr>
            <a:spLocks noGrp="1"/>
          </p:cNvSpPr>
          <p:nvPr>
            <p:ph type="title"/>
          </p:nvPr>
        </p:nvSpPr>
        <p:spPr>
          <a:xfrm>
            <a:off x="3275013" y="2044700"/>
            <a:ext cx="41011475" cy="7423150"/>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63D947-545B-9644-A3B4-E67758116E14}"/>
              </a:ext>
            </a:extLst>
          </p:cNvPr>
          <p:cNvSpPr>
            <a:spLocks noGrp="1"/>
          </p:cNvSpPr>
          <p:nvPr>
            <p:ph type="body" idx="1"/>
          </p:nvPr>
        </p:nvSpPr>
        <p:spPr>
          <a:xfrm>
            <a:off x="3275013" y="9413875"/>
            <a:ext cx="20115212" cy="46148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C03A9E2-234A-0D45-B61F-181BA2E2B374}"/>
              </a:ext>
            </a:extLst>
          </p:cNvPr>
          <p:cNvSpPr>
            <a:spLocks noGrp="1"/>
          </p:cNvSpPr>
          <p:nvPr>
            <p:ph sz="half" idx="2"/>
          </p:nvPr>
        </p:nvSpPr>
        <p:spPr>
          <a:xfrm>
            <a:off x="3275013" y="14028738"/>
            <a:ext cx="20115212" cy="206327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D66327-AC78-D34F-98BC-BDE7F90106EF}"/>
              </a:ext>
            </a:extLst>
          </p:cNvPr>
          <p:cNvSpPr>
            <a:spLocks noGrp="1"/>
          </p:cNvSpPr>
          <p:nvPr>
            <p:ph type="body" sz="quarter" idx="3"/>
          </p:nvPr>
        </p:nvSpPr>
        <p:spPr>
          <a:xfrm>
            <a:off x="24071263" y="9413875"/>
            <a:ext cx="20215225" cy="46148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EDF071-DD34-744C-BC23-9EB3E49EC3A5}"/>
              </a:ext>
            </a:extLst>
          </p:cNvPr>
          <p:cNvSpPr>
            <a:spLocks noGrp="1"/>
          </p:cNvSpPr>
          <p:nvPr>
            <p:ph sz="quarter" idx="4"/>
          </p:nvPr>
        </p:nvSpPr>
        <p:spPr>
          <a:xfrm>
            <a:off x="24071263" y="14028738"/>
            <a:ext cx="20215225" cy="206327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71EE136-C865-C64E-8BA1-736B149BE51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24552E60-844C-5443-A662-3E1C9C1DE8D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8E1E581A-5EBE-594C-892E-396AF20BD5D0}"/>
              </a:ext>
            </a:extLst>
          </p:cNvPr>
          <p:cNvSpPr>
            <a:spLocks noGrp="1" noChangeArrowheads="1"/>
          </p:cNvSpPr>
          <p:nvPr>
            <p:ph type="sldNum" sz="quarter" idx="12"/>
          </p:nvPr>
        </p:nvSpPr>
        <p:spPr>
          <a:ln/>
        </p:spPr>
        <p:txBody>
          <a:bodyPr/>
          <a:lstStyle>
            <a:lvl1pPr>
              <a:defRPr/>
            </a:lvl1pPr>
          </a:lstStyle>
          <a:p>
            <a:pPr>
              <a:defRPr/>
            </a:pPr>
            <a:fld id="{DA5CF774-741C-9246-9CC9-E7D42B7F769C}" type="slidenum">
              <a:rPr lang="en-US" altLang="en-US"/>
              <a:pPr>
                <a:defRPr/>
              </a:pPr>
              <a:t>‹#›</a:t>
            </a:fld>
            <a:endParaRPr lang="en-US" altLang="en-US"/>
          </a:p>
        </p:txBody>
      </p:sp>
    </p:spTree>
    <p:extLst>
      <p:ext uri="{BB962C8B-B14F-4D97-AF65-F5344CB8AC3E}">
        <p14:creationId xmlns:p14="http://schemas.microsoft.com/office/powerpoint/2010/main" val="1669358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0D697-A9DC-8342-B7AD-FEBC7FB24C91}"/>
              </a:ext>
            </a:extLst>
          </p:cNvPr>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04CD82FE-3899-7A46-B3BB-EBD727FF11B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2B3DA79A-F8B3-A342-9D04-BFAE6AA4F4F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97F086AB-F00D-B947-9AA6-7EBBDFAAF66B}"/>
              </a:ext>
            </a:extLst>
          </p:cNvPr>
          <p:cNvSpPr>
            <a:spLocks noGrp="1" noChangeArrowheads="1"/>
          </p:cNvSpPr>
          <p:nvPr>
            <p:ph type="sldNum" sz="quarter" idx="12"/>
          </p:nvPr>
        </p:nvSpPr>
        <p:spPr>
          <a:ln/>
        </p:spPr>
        <p:txBody>
          <a:bodyPr/>
          <a:lstStyle>
            <a:lvl1pPr>
              <a:defRPr/>
            </a:lvl1pPr>
          </a:lstStyle>
          <a:p>
            <a:pPr>
              <a:defRPr/>
            </a:pPr>
            <a:fld id="{06967AFF-4CEA-484C-89B2-1B4E492A325F}" type="slidenum">
              <a:rPr lang="en-US" altLang="en-US"/>
              <a:pPr>
                <a:defRPr/>
              </a:pPr>
              <a:t>‹#›</a:t>
            </a:fld>
            <a:endParaRPr lang="en-US" altLang="en-US"/>
          </a:p>
        </p:txBody>
      </p:sp>
    </p:spTree>
    <p:extLst>
      <p:ext uri="{BB962C8B-B14F-4D97-AF65-F5344CB8AC3E}">
        <p14:creationId xmlns:p14="http://schemas.microsoft.com/office/powerpoint/2010/main" val="665473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C892CD3-3412-5344-8A41-903C38D4D71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D585630C-1664-3941-808F-F9976E5A9E9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8810A71E-3D56-9A4C-ADFB-ECA9B24CC580}"/>
              </a:ext>
            </a:extLst>
          </p:cNvPr>
          <p:cNvSpPr>
            <a:spLocks noGrp="1" noChangeArrowheads="1"/>
          </p:cNvSpPr>
          <p:nvPr>
            <p:ph type="sldNum" sz="quarter" idx="12"/>
          </p:nvPr>
        </p:nvSpPr>
        <p:spPr>
          <a:ln/>
        </p:spPr>
        <p:txBody>
          <a:bodyPr/>
          <a:lstStyle>
            <a:lvl1pPr>
              <a:defRPr/>
            </a:lvl1pPr>
          </a:lstStyle>
          <a:p>
            <a:pPr>
              <a:defRPr/>
            </a:pPr>
            <a:fld id="{B4C9409B-A28C-F24D-BC68-CCED52619F0B}" type="slidenum">
              <a:rPr lang="en-US" altLang="en-US"/>
              <a:pPr>
                <a:defRPr/>
              </a:pPr>
              <a:t>‹#›</a:t>
            </a:fld>
            <a:endParaRPr lang="en-US" altLang="en-US"/>
          </a:p>
        </p:txBody>
      </p:sp>
    </p:spTree>
    <p:extLst>
      <p:ext uri="{BB962C8B-B14F-4D97-AF65-F5344CB8AC3E}">
        <p14:creationId xmlns:p14="http://schemas.microsoft.com/office/powerpoint/2010/main" val="803736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C6DBB-C57E-3A4E-B9A4-CF132A276281}"/>
              </a:ext>
            </a:extLst>
          </p:cNvPr>
          <p:cNvSpPr>
            <a:spLocks noGrp="1"/>
          </p:cNvSpPr>
          <p:nvPr>
            <p:ph type="title"/>
          </p:nvPr>
        </p:nvSpPr>
        <p:spPr>
          <a:xfrm>
            <a:off x="3275013" y="2560638"/>
            <a:ext cx="15335250" cy="8961437"/>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22A13F-D34B-4E43-849B-D35C55535B5C}"/>
              </a:ext>
            </a:extLst>
          </p:cNvPr>
          <p:cNvSpPr>
            <a:spLocks noGrp="1"/>
          </p:cNvSpPr>
          <p:nvPr>
            <p:ph idx="1"/>
          </p:nvPr>
        </p:nvSpPr>
        <p:spPr>
          <a:xfrm>
            <a:off x="20215225" y="5529263"/>
            <a:ext cx="24071263" cy="272923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FE76F9-D1D7-9E4F-884F-9BACC4E64BC3}"/>
              </a:ext>
            </a:extLst>
          </p:cNvPr>
          <p:cNvSpPr>
            <a:spLocks noGrp="1"/>
          </p:cNvSpPr>
          <p:nvPr>
            <p:ph type="body" sz="half" idx="2"/>
          </p:nvPr>
        </p:nvSpPr>
        <p:spPr>
          <a:xfrm>
            <a:off x="3275013" y="11522075"/>
            <a:ext cx="15335250" cy="21343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D679A570-C4AF-4547-A254-FD193A02E03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522C6D6E-4134-CF4B-8BE0-30EF3B7B869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7E9BD77-4EC3-6949-9BC2-86C78FAF3854}"/>
              </a:ext>
            </a:extLst>
          </p:cNvPr>
          <p:cNvSpPr>
            <a:spLocks noGrp="1" noChangeArrowheads="1"/>
          </p:cNvSpPr>
          <p:nvPr>
            <p:ph type="sldNum" sz="quarter" idx="12"/>
          </p:nvPr>
        </p:nvSpPr>
        <p:spPr>
          <a:ln/>
        </p:spPr>
        <p:txBody>
          <a:bodyPr/>
          <a:lstStyle>
            <a:lvl1pPr>
              <a:defRPr/>
            </a:lvl1pPr>
          </a:lstStyle>
          <a:p>
            <a:pPr>
              <a:defRPr/>
            </a:pPr>
            <a:fld id="{D9D8216C-FE23-B948-8A43-7BD9AADAAE03}" type="slidenum">
              <a:rPr lang="en-US" altLang="en-US"/>
              <a:pPr>
                <a:defRPr/>
              </a:pPr>
              <a:t>‹#›</a:t>
            </a:fld>
            <a:endParaRPr lang="en-US" altLang="en-US"/>
          </a:p>
        </p:txBody>
      </p:sp>
    </p:spTree>
    <p:extLst>
      <p:ext uri="{BB962C8B-B14F-4D97-AF65-F5344CB8AC3E}">
        <p14:creationId xmlns:p14="http://schemas.microsoft.com/office/powerpoint/2010/main" val="2538161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1077D-A14B-9143-A26A-54456FCBAB08}"/>
              </a:ext>
            </a:extLst>
          </p:cNvPr>
          <p:cNvSpPr>
            <a:spLocks noGrp="1"/>
          </p:cNvSpPr>
          <p:nvPr>
            <p:ph type="title"/>
          </p:nvPr>
        </p:nvSpPr>
        <p:spPr>
          <a:xfrm>
            <a:off x="3275013" y="2560638"/>
            <a:ext cx="15335250" cy="8961437"/>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F59957-61E4-4C45-BE1C-06594A98ECBC}"/>
              </a:ext>
            </a:extLst>
          </p:cNvPr>
          <p:cNvSpPr>
            <a:spLocks noGrp="1"/>
          </p:cNvSpPr>
          <p:nvPr>
            <p:ph type="pic" idx="1"/>
          </p:nvPr>
        </p:nvSpPr>
        <p:spPr>
          <a:xfrm>
            <a:off x="20215225" y="5529263"/>
            <a:ext cx="24071263" cy="272923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a:extLst>
              <a:ext uri="{FF2B5EF4-FFF2-40B4-BE49-F238E27FC236}">
                <a16:creationId xmlns:a16="http://schemas.microsoft.com/office/drawing/2014/main" id="{E2FCFB34-727E-6C45-84A1-D0DC5D79100D}"/>
              </a:ext>
            </a:extLst>
          </p:cNvPr>
          <p:cNvSpPr>
            <a:spLocks noGrp="1"/>
          </p:cNvSpPr>
          <p:nvPr>
            <p:ph type="body" sz="half" idx="2"/>
          </p:nvPr>
        </p:nvSpPr>
        <p:spPr>
          <a:xfrm>
            <a:off x="3275013" y="11522075"/>
            <a:ext cx="15335250" cy="21343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4C29B39A-D0E5-A341-BC39-4FA59EE71DF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DAAD762A-BDC2-B04C-BC19-6827CAE0F92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CCCCCAC8-9E6B-5B48-A0D6-60A190CB0CE9}"/>
              </a:ext>
            </a:extLst>
          </p:cNvPr>
          <p:cNvSpPr>
            <a:spLocks noGrp="1" noChangeArrowheads="1"/>
          </p:cNvSpPr>
          <p:nvPr>
            <p:ph type="sldNum" sz="quarter" idx="12"/>
          </p:nvPr>
        </p:nvSpPr>
        <p:spPr>
          <a:ln/>
        </p:spPr>
        <p:txBody>
          <a:bodyPr/>
          <a:lstStyle>
            <a:lvl1pPr>
              <a:defRPr/>
            </a:lvl1pPr>
          </a:lstStyle>
          <a:p>
            <a:pPr>
              <a:defRPr/>
            </a:pPr>
            <a:fld id="{26ADDD32-65E7-AC42-807E-E0C5889162B6}" type="slidenum">
              <a:rPr lang="en-US" altLang="en-US"/>
              <a:pPr>
                <a:defRPr/>
              </a:pPr>
              <a:t>‹#›</a:t>
            </a:fld>
            <a:endParaRPr lang="en-US" altLang="en-US"/>
          </a:p>
        </p:txBody>
      </p:sp>
    </p:spTree>
    <p:extLst>
      <p:ext uri="{BB962C8B-B14F-4D97-AF65-F5344CB8AC3E}">
        <p14:creationId xmlns:p14="http://schemas.microsoft.com/office/powerpoint/2010/main" val="2511081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3E65187-EC59-D148-8DE0-145C3E8F2C12}"/>
              </a:ext>
            </a:extLst>
          </p:cNvPr>
          <p:cNvSpPr>
            <a:spLocks noGrp="1" noChangeArrowheads="1"/>
          </p:cNvSpPr>
          <p:nvPr>
            <p:ph type="title"/>
          </p:nvPr>
        </p:nvSpPr>
        <p:spPr bwMode="auto">
          <a:xfrm>
            <a:off x="3565525" y="3413125"/>
            <a:ext cx="4041775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1589" tIns="250794" rIns="501589" bIns="25079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320BB5F-0DE1-7D49-B087-3BB3B6C7BE7C}"/>
              </a:ext>
            </a:extLst>
          </p:cNvPr>
          <p:cNvSpPr>
            <a:spLocks noGrp="1" noChangeArrowheads="1"/>
          </p:cNvSpPr>
          <p:nvPr>
            <p:ph type="body" idx="1"/>
          </p:nvPr>
        </p:nvSpPr>
        <p:spPr bwMode="auto">
          <a:xfrm>
            <a:off x="3565525" y="11093450"/>
            <a:ext cx="40417750" cy="2304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1589" tIns="250794" rIns="501589" bIns="250794"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6FB64E01-3D4B-A74C-A987-E1E58F00CC97}"/>
              </a:ext>
            </a:extLst>
          </p:cNvPr>
          <p:cNvSpPr>
            <a:spLocks noGrp="1" noChangeArrowheads="1"/>
          </p:cNvSpPr>
          <p:nvPr>
            <p:ph type="dt" sz="half" idx="2"/>
          </p:nvPr>
        </p:nvSpPr>
        <p:spPr bwMode="auto">
          <a:xfrm>
            <a:off x="3565525" y="34991675"/>
            <a:ext cx="9906000" cy="255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1589" tIns="250794" rIns="501589" bIns="250794" numCol="1" anchor="t" anchorCtr="0" compatLnSpc="1">
            <a:prstTxWarp prst="textNoShape">
              <a:avLst/>
            </a:prstTxWarp>
          </a:bodyPr>
          <a:lstStyle>
            <a:lvl1pPr defTabSz="5016500" eaLnBrk="1" hangingPunct="1">
              <a:defRPr sz="7700"/>
            </a:lvl1pPr>
          </a:lstStyle>
          <a:p>
            <a:pPr>
              <a:defRPr/>
            </a:pPr>
            <a:endParaRPr lang="en-US" altLang="en-US"/>
          </a:p>
        </p:txBody>
      </p:sp>
      <p:sp>
        <p:nvSpPr>
          <p:cNvPr id="1029" name="Rectangle 5">
            <a:extLst>
              <a:ext uri="{FF2B5EF4-FFF2-40B4-BE49-F238E27FC236}">
                <a16:creationId xmlns:a16="http://schemas.microsoft.com/office/drawing/2014/main" id="{9EF19958-73F6-9F4F-A423-487FC37C0819}"/>
              </a:ext>
            </a:extLst>
          </p:cNvPr>
          <p:cNvSpPr>
            <a:spLocks noGrp="1" noChangeArrowheads="1"/>
          </p:cNvSpPr>
          <p:nvPr>
            <p:ph type="ftr" sz="quarter" idx="3"/>
          </p:nvPr>
        </p:nvSpPr>
        <p:spPr bwMode="auto">
          <a:xfrm>
            <a:off x="16246475" y="34991675"/>
            <a:ext cx="15055850" cy="255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1589" tIns="250794" rIns="501589" bIns="250794" numCol="1" anchor="t" anchorCtr="0" compatLnSpc="1">
            <a:prstTxWarp prst="textNoShape">
              <a:avLst/>
            </a:prstTxWarp>
          </a:bodyPr>
          <a:lstStyle>
            <a:lvl1pPr algn="ctr" defTabSz="5016500" eaLnBrk="1" hangingPunct="1">
              <a:defRPr sz="7700"/>
            </a:lvl1pPr>
          </a:lstStyle>
          <a:p>
            <a:pPr>
              <a:defRPr/>
            </a:pPr>
            <a:endParaRPr lang="en-US" altLang="en-US"/>
          </a:p>
        </p:txBody>
      </p:sp>
      <p:sp>
        <p:nvSpPr>
          <p:cNvPr id="1030" name="Rectangle 6">
            <a:extLst>
              <a:ext uri="{FF2B5EF4-FFF2-40B4-BE49-F238E27FC236}">
                <a16:creationId xmlns:a16="http://schemas.microsoft.com/office/drawing/2014/main" id="{EC2D33A8-8E07-DF40-9DED-71312CAD856B}"/>
              </a:ext>
            </a:extLst>
          </p:cNvPr>
          <p:cNvSpPr>
            <a:spLocks noGrp="1" noChangeArrowheads="1"/>
          </p:cNvSpPr>
          <p:nvPr>
            <p:ph type="sldNum" sz="quarter" idx="4"/>
          </p:nvPr>
        </p:nvSpPr>
        <p:spPr bwMode="auto">
          <a:xfrm>
            <a:off x="34077275" y="34991675"/>
            <a:ext cx="9906000" cy="255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1589" tIns="250794" rIns="501589" bIns="250794" numCol="1" anchor="t" anchorCtr="0" compatLnSpc="1">
            <a:prstTxWarp prst="textNoShape">
              <a:avLst/>
            </a:prstTxWarp>
          </a:bodyPr>
          <a:lstStyle>
            <a:lvl1pPr algn="r" defTabSz="5016500" eaLnBrk="1" hangingPunct="1">
              <a:defRPr sz="7700"/>
            </a:lvl1pPr>
          </a:lstStyle>
          <a:p>
            <a:pPr>
              <a:defRPr/>
            </a:pPr>
            <a:fld id="{B8919D9E-FAE2-0E42-B3DC-6638BC722FF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6500" rtl="0" eaLnBrk="1" fontAlgn="base" hangingPunct="1">
        <a:spcBef>
          <a:spcPct val="0"/>
        </a:spcBef>
        <a:spcAft>
          <a:spcPct val="0"/>
        </a:spcAft>
        <a:defRPr sz="24100" kern="1200">
          <a:solidFill>
            <a:schemeClr val="tx2"/>
          </a:solidFill>
          <a:latin typeface="+mj-lt"/>
          <a:ea typeface="+mj-ea"/>
          <a:cs typeface="+mj-cs"/>
        </a:defRPr>
      </a:lvl1pPr>
      <a:lvl2pPr algn="ctr" defTabSz="5016500" rtl="0" eaLnBrk="1" fontAlgn="base" hangingPunct="1">
        <a:spcBef>
          <a:spcPct val="0"/>
        </a:spcBef>
        <a:spcAft>
          <a:spcPct val="0"/>
        </a:spcAft>
        <a:defRPr sz="24100">
          <a:solidFill>
            <a:schemeClr val="tx2"/>
          </a:solidFill>
          <a:latin typeface="Times New Roman" panose="02020603050405020304" pitchFamily="18" charset="0"/>
        </a:defRPr>
      </a:lvl2pPr>
      <a:lvl3pPr algn="ctr" defTabSz="5016500" rtl="0" eaLnBrk="1" fontAlgn="base" hangingPunct="1">
        <a:spcBef>
          <a:spcPct val="0"/>
        </a:spcBef>
        <a:spcAft>
          <a:spcPct val="0"/>
        </a:spcAft>
        <a:defRPr sz="24100">
          <a:solidFill>
            <a:schemeClr val="tx2"/>
          </a:solidFill>
          <a:latin typeface="Times New Roman" panose="02020603050405020304" pitchFamily="18" charset="0"/>
        </a:defRPr>
      </a:lvl3pPr>
      <a:lvl4pPr algn="ctr" defTabSz="5016500" rtl="0" eaLnBrk="1" fontAlgn="base" hangingPunct="1">
        <a:spcBef>
          <a:spcPct val="0"/>
        </a:spcBef>
        <a:spcAft>
          <a:spcPct val="0"/>
        </a:spcAft>
        <a:defRPr sz="24100">
          <a:solidFill>
            <a:schemeClr val="tx2"/>
          </a:solidFill>
          <a:latin typeface="Times New Roman" panose="02020603050405020304" pitchFamily="18" charset="0"/>
        </a:defRPr>
      </a:lvl4pPr>
      <a:lvl5pPr algn="ctr" defTabSz="5016500" rtl="0" eaLnBrk="1" fontAlgn="base" hangingPunct="1">
        <a:spcBef>
          <a:spcPct val="0"/>
        </a:spcBef>
        <a:spcAft>
          <a:spcPct val="0"/>
        </a:spcAft>
        <a:defRPr sz="24100">
          <a:solidFill>
            <a:schemeClr val="tx2"/>
          </a:solidFill>
          <a:latin typeface="Times New Roman" panose="02020603050405020304" pitchFamily="18" charset="0"/>
        </a:defRPr>
      </a:lvl5pPr>
      <a:lvl6pPr marL="457200" algn="ctr" defTabSz="5016500" rtl="0" eaLnBrk="1" fontAlgn="base" hangingPunct="1">
        <a:spcBef>
          <a:spcPct val="0"/>
        </a:spcBef>
        <a:spcAft>
          <a:spcPct val="0"/>
        </a:spcAft>
        <a:defRPr sz="24100">
          <a:solidFill>
            <a:schemeClr val="tx2"/>
          </a:solidFill>
          <a:latin typeface="Times New Roman" panose="02020603050405020304" pitchFamily="18" charset="0"/>
        </a:defRPr>
      </a:lvl6pPr>
      <a:lvl7pPr marL="914400" algn="ctr" defTabSz="5016500" rtl="0" eaLnBrk="1" fontAlgn="base" hangingPunct="1">
        <a:spcBef>
          <a:spcPct val="0"/>
        </a:spcBef>
        <a:spcAft>
          <a:spcPct val="0"/>
        </a:spcAft>
        <a:defRPr sz="24100">
          <a:solidFill>
            <a:schemeClr val="tx2"/>
          </a:solidFill>
          <a:latin typeface="Times New Roman" panose="02020603050405020304" pitchFamily="18" charset="0"/>
        </a:defRPr>
      </a:lvl7pPr>
      <a:lvl8pPr marL="1371600" algn="ctr" defTabSz="5016500" rtl="0" eaLnBrk="1" fontAlgn="base" hangingPunct="1">
        <a:spcBef>
          <a:spcPct val="0"/>
        </a:spcBef>
        <a:spcAft>
          <a:spcPct val="0"/>
        </a:spcAft>
        <a:defRPr sz="24100">
          <a:solidFill>
            <a:schemeClr val="tx2"/>
          </a:solidFill>
          <a:latin typeface="Times New Roman" panose="02020603050405020304" pitchFamily="18" charset="0"/>
        </a:defRPr>
      </a:lvl8pPr>
      <a:lvl9pPr marL="1828800" algn="ctr" defTabSz="5016500" rtl="0" eaLnBrk="1" fontAlgn="base" hangingPunct="1">
        <a:spcBef>
          <a:spcPct val="0"/>
        </a:spcBef>
        <a:spcAft>
          <a:spcPct val="0"/>
        </a:spcAft>
        <a:defRPr sz="24100">
          <a:solidFill>
            <a:schemeClr val="tx2"/>
          </a:solidFill>
          <a:latin typeface="Times New Roman" panose="02020603050405020304" pitchFamily="18" charset="0"/>
        </a:defRPr>
      </a:lvl9pPr>
    </p:titleStyle>
    <p:bodyStyle>
      <a:lvl1pPr marL="1881188" indent="-1881188" algn="l" defTabSz="5016500" rtl="0" eaLnBrk="1" fontAlgn="base" hangingPunct="1">
        <a:spcBef>
          <a:spcPct val="20000"/>
        </a:spcBef>
        <a:spcAft>
          <a:spcPct val="0"/>
        </a:spcAft>
        <a:buChar char="•"/>
        <a:defRPr sz="17600" kern="1200">
          <a:solidFill>
            <a:schemeClr val="tx1"/>
          </a:solidFill>
          <a:latin typeface="+mn-lt"/>
          <a:ea typeface="+mn-ea"/>
          <a:cs typeface="+mn-cs"/>
        </a:defRPr>
      </a:lvl1pPr>
      <a:lvl2pPr marL="4075113" indent="-1568450" algn="l" defTabSz="5016500" rtl="0" eaLnBrk="1" fontAlgn="base" hangingPunct="1">
        <a:spcBef>
          <a:spcPct val="20000"/>
        </a:spcBef>
        <a:spcAft>
          <a:spcPct val="0"/>
        </a:spcAft>
        <a:buChar char="–"/>
        <a:defRPr sz="15300" kern="1200">
          <a:solidFill>
            <a:schemeClr val="tx1"/>
          </a:solidFill>
          <a:latin typeface="+mn-lt"/>
          <a:ea typeface="+mn-ea"/>
          <a:cs typeface="+mn-cs"/>
        </a:defRPr>
      </a:lvl2pPr>
      <a:lvl3pPr marL="6270625" indent="-1254125" algn="l" defTabSz="5016500" rtl="0" eaLnBrk="1" fontAlgn="base" hangingPunct="1">
        <a:spcBef>
          <a:spcPct val="20000"/>
        </a:spcBef>
        <a:spcAft>
          <a:spcPct val="0"/>
        </a:spcAft>
        <a:buChar char="•"/>
        <a:defRPr sz="13100" kern="1200">
          <a:solidFill>
            <a:schemeClr val="tx1"/>
          </a:solidFill>
          <a:latin typeface="+mn-lt"/>
          <a:ea typeface="+mn-ea"/>
          <a:cs typeface="+mn-cs"/>
        </a:defRPr>
      </a:lvl3pPr>
      <a:lvl4pPr marL="8777288" indent="-1254125" algn="l" defTabSz="5016500" rtl="0" eaLnBrk="1" fontAlgn="base" hangingPunct="1">
        <a:spcBef>
          <a:spcPct val="20000"/>
        </a:spcBef>
        <a:spcAft>
          <a:spcPct val="0"/>
        </a:spcAft>
        <a:buChar char="–"/>
        <a:defRPr sz="11000" kern="1200">
          <a:solidFill>
            <a:schemeClr val="tx1"/>
          </a:solidFill>
          <a:latin typeface="+mn-lt"/>
          <a:ea typeface="+mn-ea"/>
          <a:cs typeface="+mn-cs"/>
        </a:defRPr>
      </a:lvl4pPr>
      <a:lvl5pPr marL="11285538" indent="-1252538" algn="l" defTabSz="5016500" rtl="0" eaLnBrk="1" fontAlgn="base" hangingPunct="1">
        <a:spcBef>
          <a:spcPct val="20000"/>
        </a:spcBef>
        <a:spcAft>
          <a:spcPct val="0"/>
        </a:spcAft>
        <a:buChar char="»"/>
        <a:defRPr sz="1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98">
            <a:extLst>
              <a:ext uri="{FF2B5EF4-FFF2-40B4-BE49-F238E27FC236}">
                <a16:creationId xmlns:a16="http://schemas.microsoft.com/office/drawing/2014/main" id="{85451942-300F-754C-B4E6-280DE9E638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4659"/>
            <a:ext cx="47548800" cy="468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0" name="Text Box 6">
            <a:extLst>
              <a:ext uri="{FF2B5EF4-FFF2-40B4-BE49-F238E27FC236}">
                <a16:creationId xmlns:a16="http://schemas.microsoft.com/office/drawing/2014/main" id="{129287D5-DD5F-8A41-A088-56F9F8DD4720}"/>
              </a:ext>
            </a:extLst>
          </p:cNvPr>
          <p:cNvSpPr txBox="1">
            <a:spLocks noChangeArrowheads="1"/>
          </p:cNvSpPr>
          <p:nvPr/>
        </p:nvSpPr>
        <p:spPr bwMode="auto">
          <a:xfrm>
            <a:off x="1371600" y="457200"/>
            <a:ext cx="44775438" cy="6124754"/>
          </a:xfrm>
          <a:prstGeom prst="rect">
            <a:avLst/>
          </a:prstGeom>
          <a:noFill/>
          <a:ln>
            <a:noFill/>
          </a:ln>
          <a:effectLst/>
          <a:extLst>
            <a:ext uri="{909E8E84-426E-40DD-AFC4-6F175D3DCCD1}">
              <a14:hiddenFill xmlns:a14="http://schemas.microsoft.com/office/drawing/2010/main">
                <a:solidFill>
                  <a:schemeClr val="accent2">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algn="ctr" eaLnBrk="1" hangingPunct="1">
              <a:defRPr/>
            </a:pPr>
            <a:endParaRPr lang="en-US" altLang="en-US" sz="5400" dirty="0">
              <a:latin typeface="Verdana" panose="020B0604030504040204" pitchFamily="34" charset="0"/>
            </a:endParaRPr>
          </a:p>
          <a:p>
            <a:pPr algn="ctr" eaLnBrk="1" hangingPunct="1">
              <a:defRPr/>
            </a:pPr>
            <a:endParaRPr lang="en-US" altLang="en-US" sz="5400" dirty="0">
              <a:latin typeface="Verdana" panose="020B0604030504040204" pitchFamily="34" charset="0"/>
            </a:endParaRPr>
          </a:p>
          <a:p>
            <a:pPr algn="ctr" eaLnBrk="1" hangingPunct="1">
              <a:defRPr/>
            </a:pPr>
            <a:endParaRPr lang="en-US" altLang="en-US" sz="5400" dirty="0">
              <a:latin typeface="Verdana" panose="020B0604030504040204" pitchFamily="34" charset="0"/>
            </a:endParaRPr>
          </a:p>
          <a:p>
            <a:pPr algn="ctr"/>
            <a:r>
              <a:rPr lang="en-US" altLang="en-US" sz="5400" dirty="0">
                <a:latin typeface="Verdana" panose="020B0604030504040204" pitchFamily="34" charset="0"/>
              </a:rPr>
              <a:t>		</a:t>
            </a:r>
            <a:r>
              <a:rPr lang="en-US" sz="4800" dirty="0">
                <a:solidFill>
                  <a:schemeClr val="accent5"/>
                </a:solidFill>
                <a:latin typeface="Verdana" panose="020B0604030504040204" pitchFamily="34" charset="0"/>
                <a:ea typeface="Verdana" panose="020B0604030504040204" pitchFamily="34" charset="0"/>
                <a:cs typeface="Verdana" panose="020B0604030504040204" pitchFamily="34" charset="0"/>
              </a:rPr>
              <a:t>Presenters: Robyn Husa</a:t>
            </a:r>
            <a:r>
              <a:rPr lang="en-US" sz="4800" baseline="30000" dirty="0">
                <a:solidFill>
                  <a:schemeClr val="accent5"/>
                </a:solidFill>
                <a:latin typeface="Verdana" panose="020B0604030504040204" pitchFamily="34" charset="0"/>
                <a:ea typeface="Verdana" panose="020B0604030504040204" pitchFamily="34" charset="0"/>
                <a:cs typeface="Verdana" panose="020B0604030504040204" pitchFamily="34" charset="0"/>
              </a:rPr>
              <a:t>1</a:t>
            </a:r>
            <a:r>
              <a:rPr lang="en-US" sz="4800" dirty="0">
                <a:solidFill>
                  <a:schemeClr val="accent5"/>
                </a:solidFill>
                <a:latin typeface="Verdana" panose="020B0604030504040204" pitchFamily="34" charset="0"/>
                <a:ea typeface="Verdana" panose="020B0604030504040204" pitchFamily="34" charset="0"/>
                <a:cs typeface="Verdana" panose="020B0604030504040204" pitchFamily="34" charset="0"/>
              </a:rPr>
              <a:t>, Dhvanii Raval</a:t>
            </a:r>
            <a:r>
              <a:rPr lang="en-US" sz="4800" baseline="30000" dirty="0">
                <a:solidFill>
                  <a:schemeClr val="accent5"/>
                </a:solidFill>
                <a:latin typeface="Verdana" panose="020B0604030504040204" pitchFamily="34" charset="0"/>
                <a:ea typeface="Verdana" panose="020B0604030504040204" pitchFamily="34" charset="0"/>
                <a:cs typeface="Verdana" panose="020B0604030504040204" pitchFamily="34" charset="0"/>
              </a:rPr>
              <a:t>2</a:t>
            </a:r>
            <a:r>
              <a:rPr lang="en-US" sz="4800" dirty="0">
                <a:solidFill>
                  <a:schemeClr val="accent5"/>
                </a:solidFill>
                <a:latin typeface="Verdana" panose="020B0604030504040204" pitchFamily="34" charset="0"/>
                <a:ea typeface="Verdana" panose="020B0604030504040204" pitchFamily="34" charset="0"/>
                <a:cs typeface="Verdana" panose="020B0604030504040204" pitchFamily="34" charset="0"/>
              </a:rPr>
              <a:t>, Julia Ostropolsky</a:t>
            </a:r>
            <a:r>
              <a:rPr lang="en-US" sz="4800" baseline="30000" dirty="0">
                <a:solidFill>
                  <a:schemeClr val="accent5"/>
                </a:solidFill>
                <a:latin typeface="Verdana" panose="020B0604030504040204" pitchFamily="34" charset="0"/>
                <a:ea typeface="Verdana" panose="020B0604030504040204" pitchFamily="34" charset="0"/>
                <a:cs typeface="Verdana" panose="020B0604030504040204" pitchFamily="34" charset="0"/>
              </a:rPr>
              <a:t>3</a:t>
            </a:r>
            <a:r>
              <a:rPr lang="en-US" sz="4800" dirty="0">
                <a:solidFill>
                  <a:schemeClr val="accent5"/>
                </a:solidFill>
                <a:latin typeface="Verdana" panose="020B0604030504040204" pitchFamily="34" charset="0"/>
                <a:ea typeface="Verdana" panose="020B0604030504040204" pitchFamily="34" charset="0"/>
                <a:cs typeface="Verdana" panose="020B0604030504040204" pitchFamily="34" charset="0"/>
              </a:rPr>
              <a:t>, Kimberly Osmnagic</a:t>
            </a:r>
            <a:r>
              <a:rPr lang="en-US" sz="4800" baseline="30000" dirty="0">
                <a:solidFill>
                  <a:schemeClr val="accent5"/>
                </a:solidFill>
                <a:latin typeface="Verdana" panose="020B0604030504040204" pitchFamily="34" charset="0"/>
                <a:ea typeface="Verdana" panose="020B0604030504040204" pitchFamily="34" charset="0"/>
                <a:cs typeface="Verdana" panose="020B0604030504040204" pitchFamily="34" charset="0"/>
              </a:rPr>
              <a:t>3</a:t>
            </a:r>
            <a:r>
              <a:rPr lang="en-US" sz="4800" dirty="0">
                <a:solidFill>
                  <a:schemeClr val="accent5"/>
                </a:solidFill>
                <a:latin typeface="Verdana" panose="020B0604030504040204" pitchFamily="34" charset="0"/>
                <a:ea typeface="Verdana" panose="020B0604030504040204" pitchFamily="34" charset="0"/>
                <a:cs typeface="Verdana" panose="020B0604030504040204" pitchFamily="34" charset="0"/>
              </a:rPr>
              <a:t>, Lisa Willoughby</a:t>
            </a:r>
            <a:r>
              <a:rPr lang="en-US" sz="4800" baseline="30000" dirty="0">
                <a:solidFill>
                  <a:schemeClr val="accent5"/>
                </a:solidFill>
                <a:latin typeface="Verdana" panose="020B0604030504040204" pitchFamily="34" charset="0"/>
                <a:ea typeface="Verdana" panose="020B0604030504040204" pitchFamily="34" charset="0"/>
                <a:cs typeface="Verdana" panose="020B0604030504040204" pitchFamily="34" charset="0"/>
              </a:rPr>
              <a:t>1</a:t>
            </a:r>
            <a:r>
              <a:rPr lang="en-US" sz="4800" dirty="0">
                <a:solidFill>
                  <a:schemeClr val="accent5"/>
                </a:solidFill>
                <a:latin typeface="Verdana" panose="020B0604030504040204" pitchFamily="34" charset="0"/>
                <a:ea typeface="Verdana" panose="020B0604030504040204" pitchFamily="34" charset="0"/>
                <a:cs typeface="Verdana" panose="020B0604030504040204" pitchFamily="34" charset="0"/>
              </a:rPr>
              <a:t>, &amp; Hisako Matsuo</a:t>
            </a:r>
            <a:r>
              <a:rPr lang="en-US" sz="4800" baseline="30000" dirty="0">
                <a:solidFill>
                  <a:schemeClr val="accent5"/>
                </a:solidFill>
                <a:latin typeface="Verdana" panose="020B0604030504040204" pitchFamily="34" charset="0"/>
                <a:ea typeface="Verdana" panose="020B0604030504040204" pitchFamily="34" charset="0"/>
                <a:cs typeface="Verdana" panose="020B0604030504040204" pitchFamily="34" charset="0"/>
              </a:rPr>
              <a:t>4</a:t>
            </a:r>
          </a:p>
          <a:p>
            <a:pPr algn="ctr"/>
            <a:endParaRPr lang="en-US" sz="40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lgn="ctr"/>
            <a:r>
              <a:rPr lang="en-US" sz="4000" dirty="0">
                <a:solidFill>
                  <a:schemeClr val="accent5"/>
                </a:solidFill>
                <a:latin typeface="Verdana" panose="020B0604030504040204" pitchFamily="34" charset="0"/>
                <a:ea typeface="Verdana" panose="020B0604030504040204" pitchFamily="34" charset="0"/>
                <a:cs typeface="Verdana" panose="020B0604030504040204" pitchFamily="34" charset="0"/>
              </a:rPr>
              <a:t>1. Department of Psychology SLU, 2. Undergraduate Neuroscience Program SLU, 3. Bilingual International Assistant Services, 4. Department of Sociology and Anthropology</a:t>
            </a:r>
          </a:p>
          <a:p>
            <a:pPr algn="ctr"/>
            <a:endParaRPr lang="en-US" sz="48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lgn="ctr" eaLnBrk="1" hangingPunct="1">
              <a:defRPr/>
            </a:pPr>
            <a:r>
              <a:rPr lang="en-US" altLang="en-US" sz="4800" dirty="0">
                <a:solidFill>
                  <a:srgbClr val="CCECFF"/>
                </a:solidFill>
                <a:latin typeface="Verdana" panose="020B0604030504040204" pitchFamily="34" charset="0"/>
              </a:rPr>
              <a:t>			   																 					</a:t>
            </a:r>
          </a:p>
        </p:txBody>
      </p:sp>
      <p:sp>
        <p:nvSpPr>
          <p:cNvPr id="15364" name="Rectangle 7">
            <a:extLst>
              <a:ext uri="{FF2B5EF4-FFF2-40B4-BE49-F238E27FC236}">
                <a16:creationId xmlns:a16="http://schemas.microsoft.com/office/drawing/2014/main" id="{2741CC25-BA03-3F46-AEC7-9C581032989C}"/>
              </a:ext>
            </a:extLst>
          </p:cNvPr>
          <p:cNvSpPr>
            <a:spLocks noChangeArrowheads="1"/>
          </p:cNvSpPr>
          <p:nvPr/>
        </p:nvSpPr>
        <p:spPr bwMode="auto">
          <a:xfrm>
            <a:off x="30480" y="5486400"/>
            <a:ext cx="15471648" cy="16896933"/>
          </a:xfrm>
          <a:prstGeom prst="rect">
            <a:avLst/>
          </a:prstGeom>
          <a:solidFill>
            <a:schemeClr val="accent3">
              <a:lumMod val="85000"/>
            </a:schemeClr>
          </a:solidFill>
          <a:ln>
            <a:noFill/>
          </a:ln>
          <a:effectLst/>
          <a:extLst/>
        </p:spPr>
        <p:txBody>
          <a:bodyPr>
            <a:spAutoFit/>
          </a:bodyPr>
          <a:lstStyle>
            <a:lvl1pPr marL="457200" indent="-457200">
              <a:defRPr sz="3200">
                <a:solidFill>
                  <a:schemeClr val="tx1"/>
                </a:solidFill>
                <a:latin typeface="Times New Roman" panose="02020603050405020304" pitchFamily="18" charset="0"/>
              </a:defRPr>
            </a:lvl1pPr>
            <a:lvl2pPr marL="97155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lgn="ctr" eaLnBrk="1" hangingPunct="1"/>
            <a:r>
              <a:rPr lang="en-US" altLang="en-US" sz="3600" b="1" dirty="0">
                <a:latin typeface="Verdana" panose="020B0604030504040204" pitchFamily="34" charset="0"/>
                <a:ea typeface="Verdana" panose="020B0604030504040204" pitchFamily="34" charset="0"/>
                <a:cs typeface="Verdana" panose="020B0604030504040204" pitchFamily="34" charset="0"/>
              </a:rPr>
              <a:t>BACKGROUND </a:t>
            </a:r>
          </a:p>
          <a:p>
            <a:pPr algn="ctr" eaLnBrk="1" hangingPunct="1"/>
            <a:endParaRPr lang="en-US" altLang="en-US" sz="3600" b="1" dirty="0">
              <a:latin typeface="Verdana" panose="020B0604030504040204" pitchFamily="34" charset="0"/>
              <a:ea typeface="Verdana" panose="020B0604030504040204" pitchFamily="34" charset="0"/>
              <a:cs typeface="Verdana" panose="020B0604030504040204" pitchFamily="34" charset="0"/>
            </a:endParaRPr>
          </a:p>
          <a:p>
            <a:r>
              <a:rPr lang="en-US" sz="3000" b="1" i="1" dirty="0">
                <a:latin typeface="Verdana" panose="020B0604030504040204" pitchFamily="34" charset="0"/>
                <a:ea typeface="Verdana" panose="020B0604030504040204" pitchFamily="34" charset="0"/>
                <a:cs typeface="Verdana" panose="020B0604030504040204" pitchFamily="34" charset="0"/>
              </a:rPr>
              <a:t>Immigration to the Saint Louis Area</a:t>
            </a:r>
            <a:endParaRPr lang="en-US" sz="3000" b="1" dirty="0">
              <a:latin typeface="Verdana" panose="020B0604030504040204" pitchFamily="34" charset="0"/>
              <a:ea typeface="Verdana" panose="020B0604030504040204" pitchFamily="34" charset="0"/>
              <a:cs typeface="Verdana" panose="020B0604030504040204" pitchFamily="34" charset="0"/>
            </a:endParaRP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The Census Bureau estimates that the number of foreign-born Missouri residents nearly tripled between 1990 and 2016 with more than a third (about 89,000) residing in St. Louis city and St. Louis County.  </a:t>
            </a: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The Census Bureau also estimates that nearly 41% of the St. Louis-area foreign-born adults  speak English “less than very well.”  Further, 17% have less than a high school education (compared to just 10% of local native adults). </a:t>
            </a:r>
          </a:p>
          <a:p>
            <a:pPr lvl="0">
              <a:buFont typeface="Arial" panose="020B0604020202020204" pitchFamily="34" charset="0"/>
              <a:buChar char="•"/>
            </a:pPr>
            <a:endParaRPr lang="en-US" sz="3000" dirty="0">
              <a:latin typeface="Verdana" panose="020B0604030504040204" pitchFamily="34" charset="0"/>
              <a:ea typeface="Verdana" panose="020B0604030504040204" pitchFamily="34" charset="0"/>
              <a:cs typeface="Verdana" panose="020B0604030504040204" pitchFamily="34" charset="0"/>
            </a:endParaRPr>
          </a:p>
          <a:p>
            <a:r>
              <a:rPr lang="en-US" sz="3000" b="1" i="1" dirty="0">
                <a:latin typeface="Verdana" panose="020B0604030504040204" pitchFamily="34" charset="0"/>
                <a:ea typeface="Verdana" panose="020B0604030504040204" pitchFamily="34" charset="0"/>
                <a:cs typeface="Verdana" panose="020B0604030504040204" pitchFamily="34" charset="0"/>
              </a:rPr>
              <a:t>Health Barriers for Immigrants  </a:t>
            </a:r>
            <a:endParaRPr lang="en-US" sz="3000" b="1" dirty="0">
              <a:latin typeface="Verdana" panose="020B0604030504040204" pitchFamily="34" charset="0"/>
              <a:ea typeface="Verdana" panose="020B0604030504040204" pitchFamily="34" charset="0"/>
              <a:cs typeface="Verdana" panose="020B0604030504040204" pitchFamily="34" charset="0"/>
            </a:endParaRP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A preliminary assessment by Saint Louis University, Washington University, and Barnes Jewish Hospital found mental health concerns among most groups due to isolation and poor knowledge of American culture, and post-traumatic stress among a large population of Bosnian war refugees. Similar concerns have been voiced by representatives of Family Care Health Centers, a local federally qualified health center.</a:t>
            </a: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Language barriers, poor understanding of America’s medical system and cultural variations were cited as major obstacles among immigrants.   </a:t>
            </a:r>
          </a:p>
          <a:p>
            <a:pPr lvl="0">
              <a:buFont typeface="Arial" panose="020B0604020202020204" pitchFamily="34" charset="0"/>
              <a:buChar char="•"/>
            </a:pPr>
            <a:endParaRPr lang="en-US" sz="3000" dirty="0">
              <a:latin typeface="Verdana" panose="020B0604030504040204" pitchFamily="34" charset="0"/>
              <a:ea typeface="Verdana" panose="020B0604030504040204" pitchFamily="34" charset="0"/>
              <a:cs typeface="Verdana" panose="020B0604030504040204" pitchFamily="34" charset="0"/>
            </a:endParaRPr>
          </a:p>
          <a:p>
            <a:r>
              <a:rPr lang="en-US" sz="3000" b="1" i="1" dirty="0">
                <a:latin typeface="Verdana" panose="020B0604030504040204" pitchFamily="34" charset="0"/>
                <a:ea typeface="Verdana" panose="020B0604030504040204" pitchFamily="34" charset="0"/>
                <a:cs typeface="Verdana" panose="020B0604030504040204" pitchFamily="34" charset="0"/>
              </a:rPr>
              <a:t>Efficacy of Health Coaching </a:t>
            </a:r>
            <a:endParaRPr lang="en-US" sz="3000" b="1" dirty="0">
              <a:latin typeface="Verdana" panose="020B0604030504040204" pitchFamily="34" charset="0"/>
              <a:ea typeface="Verdana" panose="020B0604030504040204" pitchFamily="34" charset="0"/>
              <a:cs typeface="Verdana" panose="020B0604030504040204" pitchFamily="34" charset="0"/>
            </a:endParaRP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The Steps to Better Health for Immigrants and Refugees project (SBH-IR) aimed to address the special needs in the immigrant population through health coaches who are familiar with immigrants’ languages and cultures in order to facilitate changes in health behaviors that have proven challenging to immigrants. </a:t>
            </a: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Immigrant-specific data are sparse, but a study of Chinese Americans with diabetes showed that with culturally and linguistically appropriate coaching, 45.7% of participants had well-controlled A1c levels, much better than the 23.9% in a non-intervention group.</a:t>
            </a:r>
            <a:r>
              <a:rPr lang="en-US" sz="3000" baseline="30000" dirty="0">
                <a:latin typeface="Verdana" panose="020B0604030504040204" pitchFamily="34" charset="0"/>
                <a:ea typeface="Verdana" panose="020B0604030504040204" pitchFamily="34" charset="0"/>
                <a:cs typeface="Verdana" panose="020B0604030504040204" pitchFamily="34" charset="0"/>
              </a:rPr>
              <a:t>1</a:t>
            </a:r>
            <a:r>
              <a:rPr lang="en-US" sz="3000" dirty="0">
                <a:latin typeface="Verdana" panose="020B0604030504040204" pitchFamily="34" charset="0"/>
                <a:ea typeface="Verdana" panose="020B0604030504040204" pitchFamily="34" charset="0"/>
                <a:cs typeface="Verdana" panose="020B0604030504040204" pitchFamily="34" charset="0"/>
              </a:rPr>
              <a:t> </a:t>
            </a: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Our design was influenced by an integrative review of 15 studies.</a:t>
            </a:r>
            <a:r>
              <a:rPr lang="en-US" sz="3000" baseline="30000" dirty="0">
                <a:latin typeface="Verdana" panose="020B0604030504040204" pitchFamily="34" charset="0"/>
                <a:ea typeface="Verdana" panose="020B0604030504040204" pitchFamily="34" charset="0"/>
                <a:cs typeface="Verdana" panose="020B0604030504040204" pitchFamily="34" charset="0"/>
              </a:rPr>
              <a:t>2</a:t>
            </a:r>
            <a:r>
              <a:rPr lang="en-US" sz="3000" dirty="0">
                <a:latin typeface="Verdana" panose="020B0604030504040204" pitchFamily="34" charset="0"/>
                <a:ea typeface="Verdana" panose="020B0604030504040204" pitchFamily="34" charset="0"/>
                <a:cs typeface="Verdana" panose="020B0604030504040204" pitchFamily="34" charset="0"/>
              </a:rPr>
              <a:t> Coaching was most frequently effective in improving the areas of nutrition, physical activity, weight management and medication adherence. Common features of effective programs were goal setting, motivational interviewing, and health care provider collaboration. </a:t>
            </a:r>
          </a:p>
        </p:txBody>
      </p:sp>
      <p:sp>
        <p:nvSpPr>
          <p:cNvPr id="15365" name="Text Box 14">
            <a:extLst>
              <a:ext uri="{FF2B5EF4-FFF2-40B4-BE49-F238E27FC236}">
                <a16:creationId xmlns:a16="http://schemas.microsoft.com/office/drawing/2014/main" id="{E924D088-6346-C840-ABB6-8F3A0C0CBDBE}"/>
              </a:ext>
            </a:extLst>
          </p:cNvPr>
          <p:cNvSpPr txBox="1">
            <a:spLocks noChangeArrowheads="1"/>
          </p:cNvSpPr>
          <p:nvPr/>
        </p:nvSpPr>
        <p:spPr bwMode="auto">
          <a:xfrm>
            <a:off x="0" y="37608293"/>
            <a:ext cx="47548800" cy="4572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algn="ctr" eaLnBrk="1" hangingPunct="1">
              <a:spcBef>
                <a:spcPct val="50000"/>
              </a:spcBef>
            </a:pPr>
            <a:endParaRPr lang="en-US" altLang="en-US" sz="2400"/>
          </a:p>
        </p:txBody>
      </p:sp>
      <p:sp>
        <p:nvSpPr>
          <p:cNvPr id="15366" name="Text Box 15">
            <a:extLst>
              <a:ext uri="{FF2B5EF4-FFF2-40B4-BE49-F238E27FC236}">
                <a16:creationId xmlns:a16="http://schemas.microsoft.com/office/drawing/2014/main" id="{520671AA-36AE-9D43-910B-C286F6E2F65C}"/>
              </a:ext>
            </a:extLst>
          </p:cNvPr>
          <p:cNvSpPr txBox="1">
            <a:spLocks noChangeArrowheads="1"/>
          </p:cNvSpPr>
          <p:nvPr/>
        </p:nvSpPr>
        <p:spPr bwMode="auto">
          <a:xfrm>
            <a:off x="0" y="0"/>
            <a:ext cx="47548800"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spcBef>
                <a:spcPct val="50000"/>
              </a:spcBef>
            </a:pPr>
            <a:endParaRPr lang="en-US" altLang="en-US" sz="2400"/>
          </a:p>
        </p:txBody>
      </p:sp>
      <p:sp>
        <p:nvSpPr>
          <p:cNvPr id="15367" name="Text Box 25">
            <a:extLst>
              <a:ext uri="{FF2B5EF4-FFF2-40B4-BE49-F238E27FC236}">
                <a16:creationId xmlns:a16="http://schemas.microsoft.com/office/drawing/2014/main" id="{4C71B710-3029-DA4E-9B0C-029524C2AC40}"/>
              </a:ext>
            </a:extLst>
          </p:cNvPr>
          <p:cNvSpPr txBox="1">
            <a:spLocks noChangeArrowheads="1"/>
          </p:cNvSpPr>
          <p:nvPr/>
        </p:nvSpPr>
        <p:spPr bwMode="auto">
          <a:xfrm>
            <a:off x="0" y="37947600"/>
            <a:ext cx="47548800" cy="457200"/>
          </a:xfrm>
          <a:prstGeom prst="rect">
            <a:avLst/>
          </a:prstGeom>
          <a:solidFill>
            <a:srgbClr val="0033CC"/>
          </a:solidFill>
          <a:ln>
            <a:noFill/>
          </a:ln>
          <a:effectLst/>
          <a:extLst/>
        </p:spPr>
        <p:txBody>
          <a:bodyPr>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algn="ctr" eaLnBrk="1" hangingPunct="1">
              <a:spcBef>
                <a:spcPct val="50000"/>
              </a:spcBef>
            </a:pPr>
            <a:endParaRPr lang="en-US" altLang="en-US" sz="2400"/>
          </a:p>
        </p:txBody>
      </p:sp>
      <p:sp>
        <p:nvSpPr>
          <p:cNvPr id="2075" name="Text Box 27">
            <a:extLst>
              <a:ext uri="{FF2B5EF4-FFF2-40B4-BE49-F238E27FC236}">
                <a16:creationId xmlns:a16="http://schemas.microsoft.com/office/drawing/2014/main" id="{FED2454D-2F25-3E44-9078-7D2F319FBDD6}"/>
              </a:ext>
            </a:extLst>
          </p:cNvPr>
          <p:cNvSpPr txBox="1">
            <a:spLocks noChangeArrowheads="1"/>
          </p:cNvSpPr>
          <p:nvPr/>
        </p:nvSpPr>
        <p:spPr bwMode="auto">
          <a:xfrm>
            <a:off x="0" y="457200"/>
            <a:ext cx="47548800" cy="2554545"/>
          </a:xfrm>
          <a:prstGeom prst="rect">
            <a:avLst/>
          </a:prstGeom>
          <a:noFill/>
          <a:ln>
            <a:noFill/>
          </a:ln>
          <a:effectLst/>
          <a:extLst>
            <a:ext uri="{909E8E84-426E-40DD-AFC4-6F175D3DCCD1}">
              <a14:hiddenFill xmlns:a14="http://schemas.microsoft.com/office/drawing/2010/main">
                <a:solidFill>
                  <a:schemeClr val="accent2">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en-US" altLang="en-US" sz="8000" b="1" dirty="0">
                <a:solidFill>
                  <a:srgbClr val="CCECFF"/>
                </a:solidFill>
                <a:latin typeface="Verdana" panose="020B0604030504040204" pitchFamily="34" charset="0"/>
                <a:cs typeface="Times New Roman" panose="02020603050405020304" pitchFamily="18" charset="0"/>
              </a:rPr>
              <a:t>Steps to Better Health: Efficacy of Culturally and Lingually Appropriate Personalized Health Coaching for Immigrants</a:t>
            </a:r>
            <a:endParaRPr lang="en-US" altLang="en-US" sz="8000" dirty="0">
              <a:solidFill>
                <a:srgbClr val="CCECFF"/>
              </a:solidFill>
              <a:latin typeface="Verdana" panose="020B0604030504040204" pitchFamily="34" charset="0"/>
              <a:cs typeface="Times New Roman" panose="02020603050405020304" pitchFamily="18" charset="0"/>
            </a:endParaRPr>
          </a:p>
        </p:txBody>
      </p:sp>
      <p:sp>
        <p:nvSpPr>
          <p:cNvPr id="15369" name="Text Box 66">
            <a:extLst>
              <a:ext uri="{FF2B5EF4-FFF2-40B4-BE49-F238E27FC236}">
                <a16:creationId xmlns:a16="http://schemas.microsoft.com/office/drawing/2014/main" id="{DAA12E13-3726-004C-9BAC-F2E6D87FAF63}"/>
              </a:ext>
            </a:extLst>
          </p:cNvPr>
          <p:cNvSpPr txBox="1">
            <a:spLocks noChangeArrowheads="1"/>
          </p:cNvSpPr>
          <p:nvPr/>
        </p:nvSpPr>
        <p:spPr bwMode="auto">
          <a:xfrm>
            <a:off x="16104904" y="5420550"/>
            <a:ext cx="15441896" cy="720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lgn="ctr" eaLnBrk="1" hangingPunct="1"/>
            <a:r>
              <a:rPr lang="en-US" altLang="en-US" sz="3600" b="1" dirty="0">
                <a:latin typeface="Verdana" panose="020B0604030504040204" pitchFamily="34" charset="0"/>
                <a:ea typeface="Verdana" panose="020B0604030504040204" pitchFamily="34" charset="0"/>
                <a:cs typeface="Verdana" panose="020B0604030504040204" pitchFamily="34" charset="0"/>
              </a:rPr>
              <a:t>METHODS AND EXPERIMENTAL DESIGN, CONT.</a:t>
            </a:r>
          </a:p>
          <a:p>
            <a:pPr algn="ctr" eaLnBrk="1" hangingPunct="1"/>
            <a:endParaRPr lang="en-US" altLang="en-US" sz="3600" b="1" dirty="0">
              <a:latin typeface="Verdana" panose="020B0604030504040204" pitchFamily="34" charset="0"/>
              <a:ea typeface="Verdana" panose="020B0604030504040204" pitchFamily="34" charset="0"/>
              <a:cs typeface="Verdana" panose="020B0604030504040204" pitchFamily="34" charset="0"/>
            </a:endParaRPr>
          </a:p>
          <a:p>
            <a:r>
              <a:rPr lang="en-US" sz="3000" b="1" i="1" dirty="0">
                <a:latin typeface="Verdana" panose="020B0604030504040204" pitchFamily="34" charset="0"/>
                <a:ea typeface="Verdana" panose="020B0604030504040204" pitchFamily="34" charset="0"/>
                <a:cs typeface="Verdana" panose="020B0604030504040204" pitchFamily="34" charset="0"/>
              </a:rPr>
              <a:t>Procedures </a:t>
            </a: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During first six months of project, 30 participants made personalized health plans and received weekly coaching. At the same time, 30 other participants received only generalized health and social service information and no coaching. Both groups were assessed at baseline, 3 and 6 months for changes and differences in health and health behaviors. </a:t>
            </a: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In the second half of the project year, the uncoached group developed individualized health plans and received the same coaching and progress tracking as the first group. This process repeated in Year 2 to serve at least 120 participants over the project’s course.  </a:t>
            </a: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Individuals in the uncoached group were slightly younger than those in the coached group (Coached Mean = 60.06, SD = 15.185, Uncoached Mean = 56.06 SD=17.817).</a:t>
            </a:r>
          </a:p>
        </p:txBody>
      </p:sp>
      <p:sp>
        <p:nvSpPr>
          <p:cNvPr id="15372" name="Rectangle 5">
            <a:extLst>
              <a:ext uri="{FF2B5EF4-FFF2-40B4-BE49-F238E27FC236}">
                <a16:creationId xmlns:a16="http://schemas.microsoft.com/office/drawing/2014/main" id="{FDDF5DFD-628F-8C4D-8AB0-035479B6F891}"/>
              </a:ext>
            </a:extLst>
          </p:cNvPr>
          <p:cNvSpPr>
            <a:spLocks noChangeArrowheads="1"/>
          </p:cNvSpPr>
          <p:nvPr/>
        </p:nvSpPr>
        <p:spPr bwMode="auto">
          <a:xfrm>
            <a:off x="32080200" y="5505882"/>
            <a:ext cx="15468600" cy="19820811"/>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lgn="ctr" eaLnBrk="1" hangingPunct="1"/>
            <a:r>
              <a:rPr lang="en-US" altLang="en-US" sz="3600" b="1" dirty="0">
                <a:latin typeface="Verdana" panose="020B0604030504040204" pitchFamily="34" charset="0"/>
                <a:cs typeface="Times New Roman" panose="02020603050405020304" pitchFamily="18" charset="0"/>
              </a:rPr>
              <a:t>RESULTS</a:t>
            </a:r>
          </a:p>
          <a:p>
            <a:pPr algn="ctr" eaLnBrk="1" hangingPunct="1"/>
            <a:endParaRPr lang="en-US" altLang="en-US" sz="3600" b="1" dirty="0">
              <a:latin typeface="Verdana" panose="020B0604030504040204" pitchFamily="34" charset="0"/>
              <a:ea typeface="Verdana" panose="020B0604030504040204" pitchFamily="34" charset="0"/>
              <a:cs typeface="Verdana" panose="020B0604030504040204" pitchFamily="34" charset="0"/>
            </a:endParaRPr>
          </a:p>
          <a:p>
            <a:r>
              <a:rPr lang="en-US" sz="3000" b="1" i="1" dirty="0">
                <a:latin typeface="Verdana" panose="020B0604030504040204" pitchFamily="34" charset="0"/>
                <a:ea typeface="Verdana" panose="020B0604030504040204" pitchFamily="34" charset="0"/>
                <a:cs typeface="Verdana" panose="020B0604030504040204" pitchFamily="34" charset="0"/>
              </a:rPr>
              <a:t>Objective 1: Compliance</a:t>
            </a:r>
            <a:endParaRPr lang="en-US" sz="3000" b="1" dirty="0">
              <a:latin typeface="Verdana" panose="020B0604030504040204" pitchFamily="34" charset="0"/>
              <a:ea typeface="Verdana" panose="020B0604030504040204" pitchFamily="34" charset="0"/>
              <a:cs typeface="Verdana" panose="020B0604030504040204" pitchFamily="34" charset="0"/>
            </a:endParaRP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Flu shot: 60% of all participants had received one flu shot at baseline (67% coached, 59% uncoached). There were only 2 additional individuals who received a flu shot by 6 months and they were in the uncoached group. </a:t>
            </a: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PCP visits: 15% (19/127) had not visited their primary care physician in the past year (17% coached, 13% uncoached). By time 3, that number decreased to 13% overall (14% coached , 11% uncoached).</a:t>
            </a: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Taking medications on time: 84% of participants were compliant at baseline. However at Time 3, that number increased substantially (97%) and was 100% for the coached individuals and 95% for the uncoached individuals.</a:t>
            </a:r>
          </a:p>
          <a:p>
            <a:pPr lvl="0">
              <a:buFont typeface="Arial" panose="020B0604020202020204" pitchFamily="34" charset="0"/>
              <a:buChar char="•"/>
            </a:pPr>
            <a:endParaRPr lang="en-US" sz="3000" dirty="0">
              <a:latin typeface="Verdana" panose="020B0604030504040204" pitchFamily="34" charset="0"/>
              <a:ea typeface="Verdana" panose="020B0604030504040204" pitchFamily="34" charset="0"/>
              <a:cs typeface="Verdana" panose="020B0604030504040204" pitchFamily="34" charset="0"/>
            </a:endParaRPr>
          </a:p>
          <a:p>
            <a:r>
              <a:rPr lang="en-US" sz="3000" b="1" i="1" dirty="0">
                <a:latin typeface="Verdana" panose="020B0604030504040204" pitchFamily="34" charset="0"/>
                <a:ea typeface="Verdana" panose="020B0604030504040204" pitchFamily="34" charset="0"/>
                <a:cs typeface="Verdana" panose="020B0604030504040204" pitchFamily="34" charset="0"/>
              </a:rPr>
              <a:t>Objective 2: Mental Health</a:t>
            </a:r>
            <a:endParaRPr lang="en-US" sz="3000" b="1" dirty="0">
              <a:latin typeface="Verdana" panose="020B0604030504040204" pitchFamily="34" charset="0"/>
              <a:ea typeface="Verdana" panose="020B0604030504040204" pitchFamily="34" charset="0"/>
              <a:cs typeface="Verdana" panose="020B0604030504040204" pitchFamily="34" charset="0"/>
            </a:endParaRP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Coached participants with baseline depression symptoms showed significantly greater improvement in depression symptoms (M = 2.92 improvement, SD = 1.68) on the PHQ4 compared to uncoached participants (M = 0.71, SD = 1.11). They also showed improvement on the GDS(M = 9 points improvement, SD = 5.93) compared to uncoached participants (M = 3.10, SD = 4.70).</a:t>
            </a:r>
          </a:p>
          <a:p>
            <a:pPr>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The coached group significantly decreased in feelings of loneliness (M = 5.8333, SD = 1.94906) compared to the uncoached group at the 6 month (M =4.6047, SD = 2.04869).</a:t>
            </a:r>
          </a:p>
          <a:p>
            <a:pPr>
              <a:buFont typeface="Arial" panose="020B0604020202020204" pitchFamily="34" charset="0"/>
              <a:buChar char="•"/>
            </a:pPr>
            <a:endParaRPr lang="en-US" sz="3000" dirty="0">
              <a:latin typeface="Verdana" panose="020B0604030504040204" pitchFamily="34" charset="0"/>
              <a:ea typeface="Verdana" panose="020B0604030504040204" pitchFamily="34" charset="0"/>
              <a:cs typeface="Verdana" panose="020B0604030504040204" pitchFamily="34" charset="0"/>
            </a:endParaRPr>
          </a:p>
          <a:p>
            <a:pPr marL="0" indent="0"/>
            <a:r>
              <a:rPr lang="en-US" sz="3000" b="1" i="1" dirty="0">
                <a:latin typeface="Verdana" panose="020B0604030504040204" pitchFamily="34" charset="0"/>
                <a:ea typeface="Verdana" panose="020B0604030504040204" pitchFamily="34" charset="0"/>
                <a:cs typeface="Verdana" panose="020B0604030504040204" pitchFamily="34" charset="0"/>
              </a:rPr>
              <a:t>Objective 3: Physical Activities</a:t>
            </a:r>
            <a:endParaRPr lang="en-US" sz="3000" b="1" dirty="0">
              <a:latin typeface="Verdana" panose="020B0604030504040204" pitchFamily="34" charset="0"/>
              <a:ea typeface="Verdana" panose="020B0604030504040204" pitchFamily="34" charset="0"/>
              <a:cs typeface="Verdana" panose="020B0604030504040204" pitchFamily="34" charset="0"/>
            </a:endParaRP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Uncoached group showed higher values in walking minutes and moderate activities at baseline compared to coached group.</a:t>
            </a: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At 6 months,  56% of participants showed improvement in moderate activities, 19% in vigorous activities, and 45% in sitting time. </a:t>
            </a:r>
          </a:p>
          <a:p>
            <a:pPr lvl="0">
              <a:buFont typeface="Arial" panose="020B0604020202020204" pitchFamily="34" charset="0"/>
              <a:buChar char="•"/>
            </a:pPr>
            <a:endParaRPr lang="en-US" sz="3000" dirty="0">
              <a:latin typeface="Verdana" panose="020B0604030504040204" pitchFamily="34" charset="0"/>
              <a:ea typeface="Verdana" panose="020B0604030504040204" pitchFamily="34" charset="0"/>
              <a:cs typeface="Verdana" panose="020B0604030504040204" pitchFamily="34" charset="0"/>
            </a:endParaRPr>
          </a:p>
          <a:p>
            <a:r>
              <a:rPr lang="en-US" sz="3000" b="1" i="1" dirty="0">
                <a:latin typeface="Verdana" panose="020B0604030504040204" pitchFamily="34" charset="0"/>
                <a:ea typeface="Verdana" panose="020B0604030504040204" pitchFamily="34" charset="0"/>
                <a:cs typeface="Verdana" panose="020B0604030504040204" pitchFamily="34" charset="0"/>
              </a:rPr>
              <a:t>Objective 4: Better Diet</a:t>
            </a:r>
            <a:endParaRPr lang="en-US" sz="3000" dirty="0">
              <a:latin typeface="Verdana" panose="020B0604030504040204" pitchFamily="34" charset="0"/>
              <a:ea typeface="Verdana" panose="020B0604030504040204" pitchFamily="34" charset="0"/>
              <a:cs typeface="Verdana" panose="020B0604030504040204" pitchFamily="34" charset="0"/>
            </a:endParaRP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At baseline, the coached individuals had statistically lower baseline dietary behavior scores than the uncoached individuals. However, there were no statistical differences between the two groups in dietary knowledge.</a:t>
            </a: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The general pattern at 6 months suggested improvements in both indicators. Out of 112 participants, 64 (57%) had increased health knowledge scores and 82 (72%) had increased health behavior scores.</a:t>
            </a: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Positive change in health behaviors were clearly driven by the 98% of the coached individuals who showed improvement, compared with the 47% in the uncoached group who showed improvement. Health knowledge scores also showed greater improvements among the coached individuals (61% improved) compared to uncoached individuals (53% improved).</a:t>
            </a:r>
          </a:p>
        </p:txBody>
      </p:sp>
      <p:sp>
        <p:nvSpPr>
          <p:cNvPr id="21" name="Text Box 66">
            <a:extLst>
              <a:ext uri="{FF2B5EF4-FFF2-40B4-BE49-F238E27FC236}">
                <a16:creationId xmlns:a16="http://schemas.microsoft.com/office/drawing/2014/main" id="{AD518D3A-1A8A-F249-BAC9-B92BDCB3C515}"/>
              </a:ext>
            </a:extLst>
          </p:cNvPr>
          <p:cNvSpPr txBox="1">
            <a:spLocks noChangeArrowheads="1"/>
          </p:cNvSpPr>
          <p:nvPr/>
        </p:nvSpPr>
        <p:spPr bwMode="auto">
          <a:xfrm>
            <a:off x="31991110" y="25329237"/>
            <a:ext cx="15639392" cy="941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lgn="ctr"/>
            <a:r>
              <a:rPr lang="en-US" sz="3600" b="1" dirty="0">
                <a:latin typeface="Verdana" panose="020B0604030504040204" pitchFamily="34" charset="0"/>
                <a:ea typeface="Verdana" panose="020B0604030504040204" pitchFamily="34" charset="0"/>
                <a:cs typeface="Verdana" panose="020B0604030504040204" pitchFamily="34" charset="0"/>
              </a:rPr>
              <a:t>CONCLUSIONS</a:t>
            </a:r>
            <a:r>
              <a:rPr lang="en-US" sz="3100" b="1" dirty="0">
                <a:latin typeface="Verdana" panose="020B0604030504040204" pitchFamily="34" charset="0"/>
                <a:ea typeface="Verdana" panose="020B0604030504040204" pitchFamily="34" charset="0"/>
                <a:cs typeface="Verdana" panose="020B0604030504040204" pitchFamily="34" charset="0"/>
              </a:rPr>
              <a:t> </a:t>
            </a:r>
          </a:p>
          <a:p>
            <a:pPr algn="ctr"/>
            <a:endParaRPr lang="en-US" sz="3000" dirty="0">
              <a:latin typeface="Verdana" panose="020B0604030504040204" pitchFamily="34" charset="0"/>
              <a:ea typeface="Verdana" panose="020B0604030504040204" pitchFamily="34" charset="0"/>
              <a:cs typeface="Verdana" panose="020B0604030504040204" pitchFamily="34" charset="0"/>
            </a:endParaRP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Health coaching contributes to reducing intrinsic cultural/lingual barriers immigrants face in healthcare. </a:t>
            </a: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Some measures had more efficacy than others. </a:t>
            </a: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Over a 6-months period, the intervention group showed significant improvement in depression symptoms as compared to the control group. The target improvement of 75% was exceeded. This demonstrates the positive impact and efficacy of mental health coaching to immigrants.  </a:t>
            </a: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The target of 90% improvement in physical exercise was not met, though there were increases in physical activity over the timeframe. Many participants are in the labor force, so it was difficult to reduce sitting. </a:t>
            </a: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There were statistically significant increases in health knowledge and behaviors for both groups together. When considered separately, this pattern held only for the intervention group. Thus, health behaviors can be improved via coaching. </a:t>
            </a: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Future plans include potentially expanding this project beyond immigration status. We hope to expand a part of this project to positively impact social policy by collaborating with Department of Health and Human Services of St. Louis Country and City of St. Louis.</a:t>
            </a:r>
          </a:p>
        </p:txBody>
      </p:sp>
      <p:sp>
        <p:nvSpPr>
          <p:cNvPr id="2" name="TextBox 1">
            <a:extLst>
              <a:ext uri="{FF2B5EF4-FFF2-40B4-BE49-F238E27FC236}">
                <a16:creationId xmlns:a16="http://schemas.microsoft.com/office/drawing/2014/main" id="{4F836CE4-B35B-2141-9B3E-18C82CED62E9}"/>
              </a:ext>
            </a:extLst>
          </p:cNvPr>
          <p:cNvSpPr txBox="1"/>
          <p:nvPr/>
        </p:nvSpPr>
        <p:spPr>
          <a:xfrm>
            <a:off x="30480" y="35661600"/>
            <a:ext cx="15471647" cy="2369880"/>
          </a:xfrm>
          <a:prstGeom prst="rect">
            <a:avLst/>
          </a:prstGeom>
          <a:noFill/>
        </p:spPr>
        <p:txBody>
          <a:bodyPr wrap="square" rtlCol="0">
            <a:spAutoFit/>
          </a:bodyPr>
          <a:lstStyle/>
          <a:p>
            <a:pPr algn="ctr"/>
            <a:r>
              <a:rPr lang="en-US" sz="2900" b="1" dirty="0">
                <a:latin typeface="Verdana" panose="020B0604030504040204" pitchFamily="34" charset="0"/>
                <a:ea typeface="Verdana" panose="020B0604030504040204" pitchFamily="34" charset="0"/>
                <a:cs typeface="Verdana" panose="020B0604030504040204" pitchFamily="34" charset="0"/>
              </a:rPr>
              <a:t>ACKNOWLEDGEMENTS </a:t>
            </a:r>
          </a:p>
          <a:p>
            <a:r>
              <a:rPr lang="en-US" sz="2900" dirty="0">
                <a:latin typeface="Verdana" panose="020B0604030504040204" pitchFamily="34" charset="0"/>
                <a:ea typeface="Verdana" panose="020B0604030504040204" pitchFamily="34" charset="0"/>
                <a:cs typeface="Verdana" panose="020B0604030504040204" pitchFamily="34" charset="0"/>
              </a:rPr>
              <a:t>This project was funded by Missouri Foundation for Health.  We thank the participants in this projects and health coaches at Bilingual International Assistant Services.</a:t>
            </a:r>
          </a:p>
          <a:p>
            <a:endParaRPr lang="en-US" dirty="0"/>
          </a:p>
        </p:txBody>
      </p:sp>
      <p:pic>
        <p:nvPicPr>
          <p:cNvPr id="7" name="Picture 6"/>
          <p:cNvPicPr>
            <a:picLocks noChangeAspect="1"/>
          </p:cNvPicPr>
          <p:nvPr/>
        </p:nvPicPr>
        <p:blipFill rotWithShape="1">
          <a:blip r:embed="rId5"/>
          <a:srcRect r="16195"/>
          <a:stretch/>
        </p:blipFill>
        <p:spPr>
          <a:xfrm>
            <a:off x="23522773" y="29718000"/>
            <a:ext cx="8481227" cy="7890293"/>
          </a:xfrm>
          <a:prstGeom prst="rect">
            <a:avLst/>
          </a:prstGeom>
        </p:spPr>
      </p:pic>
      <p:pic>
        <p:nvPicPr>
          <p:cNvPr id="8" name="Picture 7"/>
          <p:cNvPicPr>
            <a:picLocks noChangeAspect="1"/>
          </p:cNvPicPr>
          <p:nvPr/>
        </p:nvPicPr>
        <p:blipFill rotWithShape="1">
          <a:blip r:embed="rId6"/>
          <a:srcRect r="16185"/>
          <a:stretch/>
        </p:blipFill>
        <p:spPr>
          <a:xfrm>
            <a:off x="15427575" y="29718000"/>
            <a:ext cx="8192795" cy="7890293"/>
          </a:xfrm>
          <a:prstGeom prst="rect">
            <a:avLst/>
          </a:prstGeom>
        </p:spPr>
      </p:pic>
      <p:pic>
        <p:nvPicPr>
          <p:cNvPr id="9" name="Picture 8"/>
          <p:cNvPicPr>
            <a:picLocks noChangeAspect="1"/>
          </p:cNvPicPr>
          <p:nvPr/>
        </p:nvPicPr>
        <p:blipFill rotWithShape="1">
          <a:blip r:embed="rId7"/>
          <a:srcRect r="14891"/>
          <a:stretch/>
        </p:blipFill>
        <p:spPr>
          <a:xfrm>
            <a:off x="18501519" y="21887250"/>
            <a:ext cx="10515600" cy="7050893"/>
          </a:xfrm>
          <a:prstGeom prst="rect">
            <a:avLst/>
          </a:prstGeom>
        </p:spPr>
      </p:pic>
      <p:sp>
        <p:nvSpPr>
          <p:cNvPr id="20" name="TextBox 19">
            <a:extLst>
              <a:ext uri="{FF2B5EF4-FFF2-40B4-BE49-F238E27FC236}">
                <a16:creationId xmlns:a16="http://schemas.microsoft.com/office/drawing/2014/main" id="{4F836CE4-B35B-2141-9B3E-18C82CED62E9}"/>
              </a:ext>
            </a:extLst>
          </p:cNvPr>
          <p:cNvSpPr txBox="1"/>
          <p:nvPr/>
        </p:nvSpPr>
        <p:spPr>
          <a:xfrm>
            <a:off x="32080200" y="34765089"/>
            <a:ext cx="15468600" cy="2877711"/>
          </a:xfrm>
          <a:prstGeom prst="rect">
            <a:avLst/>
          </a:prstGeom>
          <a:noFill/>
        </p:spPr>
        <p:txBody>
          <a:bodyPr wrap="square" rtlCol="0">
            <a:spAutoFit/>
          </a:bodyPr>
          <a:lstStyle/>
          <a:p>
            <a:pPr algn="ctr"/>
            <a:r>
              <a:rPr lang="en-US" sz="2900" b="1" dirty="0">
                <a:latin typeface="Verdana" panose="020B0604030504040204" pitchFamily="34" charset="0"/>
                <a:ea typeface="Verdana" panose="020B0604030504040204" pitchFamily="34" charset="0"/>
                <a:cs typeface="Verdana" panose="020B0604030504040204" pitchFamily="34" charset="0"/>
              </a:rPr>
              <a:t>CITATIONS</a:t>
            </a:r>
          </a:p>
          <a:p>
            <a:pPr marL="514350" indent="-514350">
              <a:buAutoNum type="arabicPeriod"/>
            </a:pPr>
            <a:r>
              <a:rPr lang="en-US" sz="2900" dirty="0"/>
              <a:t>Ivey, S., Tseng, W., Kurtovich, E. … &amp; Hubbard, A. (2012). Evaluating a culturally and linguistically competent health coach intervention for Chinese-American patients with diabetes. </a:t>
            </a:r>
            <a:r>
              <a:rPr lang="en-US" sz="2900" i="1" dirty="0"/>
              <a:t>Diabetes Spectrum, 25</a:t>
            </a:r>
            <a:r>
              <a:rPr lang="en-US" sz="2900" dirty="0"/>
              <a:t>(2), 93-102.</a:t>
            </a:r>
          </a:p>
          <a:p>
            <a:pPr marL="514350" indent="-514350">
              <a:buAutoNum type="arabicPeriod"/>
            </a:pPr>
            <a:r>
              <a:rPr lang="en-US" sz="2900" dirty="0"/>
              <a:t>Olsen, J. M., &amp; Nesbitt, B. J. (2010). Health coaching to improve healthy lifestyle behaviors: an integrative review. </a:t>
            </a:r>
            <a:r>
              <a:rPr lang="en-US" sz="2900" i="1" dirty="0"/>
              <a:t>American Journal of Health Promotion , 25</a:t>
            </a:r>
            <a:r>
              <a:rPr lang="en-US" sz="2900" dirty="0"/>
              <a:t>(1), e1-e12.</a:t>
            </a:r>
          </a:p>
        </p:txBody>
      </p:sp>
      <p:sp>
        <p:nvSpPr>
          <p:cNvPr id="22" name="Text Box 66">
            <a:extLst>
              <a:ext uri="{FF2B5EF4-FFF2-40B4-BE49-F238E27FC236}">
                <a16:creationId xmlns:a16="http://schemas.microsoft.com/office/drawing/2014/main" id="{DAA12E13-3726-004C-9BAC-F2E6D87FAF63}"/>
              </a:ext>
            </a:extLst>
          </p:cNvPr>
          <p:cNvSpPr txBox="1">
            <a:spLocks noChangeArrowheads="1"/>
          </p:cNvSpPr>
          <p:nvPr/>
        </p:nvSpPr>
        <p:spPr bwMode="auto">
          <a:xfrm>
            <a:off x="30479" y="22860074"/>
            <a:ext cx="15471648" cy="11810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lgn="ctr" eaLnBrk="1" hangingPunct="1"/>
            <a:r>
              <a:rPr lang="en-US" altLang="en-US" sz="3600" b="1" dirty="0">
                <a:latin typeface="Verdana" panose="020B0604030504040204" pitchFamily="34" charset="0"/>
                <a:ea typeface="Verdana" panose="020B0604030504040204" pitchFamily="34" charset="0"/>
                <a:cs typeface="Verdana" panose="020B0604030504040204" pitchFamily="34" charset="0"/>
              </a:rPr>
              <a:t>METHODS AND EXPERIMENTAL DESIGN</a:t>
            </a:r>
          </a:p>
          <a:p>
            <a:pPr algn="ctr" eaLnBrk="1" hangingPunct="1"/>
            <a:endParaRPr lang="en-US" altLang="en-US" sz="3600" b="1" dirty="0">
              <a:latin typeface="Verdana" panose="020B0604030504040204" pitchFamily="34" charset="0"/>
              <a:ea typeface="Verdana" panose="020B0604030504040204" pitchFamily="34" charset="0"/>
              <a:cs typeface="Verdana" panose="020B0604030504040204" pitchFamily="34" charset="0"/>
            </a:endParaRP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The heart of the SBH-IR project is development of a personalized health plan and weekly health coaching to help immigrants follow their plan.</a:t>
            </a: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The coaching process began with a baseline evaluation of each participant’s diet and exercise habits, functional activity, general physical and mental health, and health care access. Staff from SLU’s Health Policy Research Lab trained six bilingual BIAS coaches to carefully interview participants to identify gaps in health knowledge and behaviors.  </a:t>
            </a:r>
          </a:p>
          <a:p>
            <a:pPr lvl="0">
              <a:buFont typeface="Arial" panose="020B0604020202020204" pitchFamily="34" charset="0"/>
              <a:buChar char="•"/>
            </a:pPr>
            <a:r>
              <a:rPr lang="en-US" sz="3000" dirty="0">
                <a:latin typeface="Verdana" panose="020B0604030504040204" pitchFamily="34" charset="0"/>
                <a:ea typeface="Verdana" panose="020B0604030504040204" pitchFamily="34" charset="0"/>
                <a:cs typeface="Verdana" panose="020B0604030504040204" pitchFamily="34" charset="0"/>
              </a:rPr>
              <a:t>After each weekly session, they recorded data relevant to each individual’s health plan with Efforts to Outcomes software.  </a:t>
            </a:r>
          </a:p>
          <a:p>
            <a:r>
              <a:rPr lang="en-US" sz="3000" dirty="0">
                <a:latin typeface="Verdana" panose="020B0604030504040204" pitchFamily="34" charset="0"/>
                <a:ea typeface="Verdana" panose="020B0604030504040204" pitchFamily="34" charset="0"/>
                <a:cs typeface="Verdana" panose="020B0604030504040204" pitchFamily="34" charset="0"/>
              </a:rPr>
              <a:t> </a:t>
            </a:r>
          </a:p>
          <a:p>
            <a:r>
              <a:rPr lang="en-US" sz="3000" b="1" i="1" dirty="0">
                <a:latin typeface="Verdana" panose="020B0604030504040204" pitchFamily="34" charset="0"/>
                <a:ea typeface="Verdana" panose="020B0604030504040204" pitchFamily="34" charset="0"/>
                <a:cs typeface="Verdana" panose="020B0604030504040204" pitchFamily="34" charset="0"/>
              </a:rPr>
              <a:t>Objectives</a:t>
            </a:r>
            <a:endParaRPr lang="en-US" sz="3000" b="1" dirty="0">
              <a:latin typeface="Verdana" panose="020B0604030504040204" pitchFamily="34" charset="0"/>
              <a:ea typeface="Verdana" panose="020B0604030504040204" pitchFamily="34" charset="0"/>
              <a:cs typeface="Verdana" panose="020B0604030504040204" pitchFamily="34" charset="0"/>
            </a:endParaRPr>
          </a:p>
          <a:p>
            <a:pPr lvl="0">
              <a:buFont typeface="Arial" panose="020B0604020202020204" pitchFamily="34" charset="0"/>
              <a:buChar char="•"/>
            </a:pPr>
            <a:r>
              <a:rPr lang="en-US" sz="3000" u="sng" dirty="0">
                <a:latin typeface="Verdana" panose="020B0604030504040204" pitchFamily="34" charset="0"/>
                <a:ea typeface="Verdana" panose="020B0604030504040204" pitchFamily="34" charset="0"/>
                <a:cs typeface="Verdana" panose="020B0604030504040204" pitchFamily="34" charset="0"/>
              </a:rPr>
              <a:t>Prevention/Compliance</a:t>
            </a:r>
            <a:r>
              <a:rPr lang="en-US" sz="3000" dirty="0">
                <a:latin typeface="Verdana" panose="020B0604030504040204" pitchFamily="34" charset="0"/>
                <a:ea typeface="Verdana" panose="020B0604030504040204" pitchFamily="34" charset="0"/>
                <a:cs typeface="Verdana" panose="020B0604030504040204" pitchFamily="34" charset="0"/>
              </a:rPr>
              <a:t> - 90% of participants whose health plan includes a screening, preventive action, or adherence to a prescribed regimen will demonstrate evidence of compliance within 6 months.  </a:t>
            </a:r>
          </a:p>
          <a:p>
            <a:pPr lvl="0">
              <a:buFont typeface="Arial" panose="020B0604020202020204" pitchFamily="34" charset="0"/>
              <a:buChar char="•"/>
            </a:pPr>
            <a:r>
              <a:rPr lang="en-US" sz="3000" u="sng" dirty="0">
                <a:latin typeface="Verdana" panose="020B0604030504040204" pitchFamily="34" charset="0"/>
                <a:ea typeface="Verdana" panose="020B0604030504040204" pitchFamily="34" charset="0"/>
                <a:cs typeface="Verdana" panose="020B0604030504040204" pitchFamily="34" charset="0"/>
              </a:rPr>
              <a:t>Mental Health </a:t>
            </a:r>
            <a:r>
              <a:rPr lang="en-US" sz="3000" dirty="0">
                <a:latin typeface="Verdana" panose="020B0604030504040204" pitchFamily="34" charset="0"/>
                <a:ea typeface="Verdana" panose="020B0604030504040204" pitchFamily="34" charset="0"/>
                <a:cs typeface="Verdana" panose="020B0604030504040204" pitchFamily="34" charset="0"/>
              </a:rPr>
              <a:t>- 75% of participants with depressive symptoms at baseline will improve their scores on the Center for Epidemiological Studies Depression Scale (CES-D), within 6 months.  </a:t>
            </a:r>
          </a:p>
          <a:p>
            <a:pPr lvl="0">
              <a:buFont typeface="Arial" panose="020B0604020202020204" pitchFamily="34" charset="0"/>
              <a:buChar char="•"/>
            </a:pPr>
            <a:r>
              <a:rPr lang="en-US" sz="3000" u="sng" dirty="0">
                <a:latin typeface="Verdana" panose="020B0604030504040204" pitchFamily="34" charset="0"/>
                <a:ea typeface="Verdana" panose="020B0604030504040204" pitchFamily="34" charset="0"/>
                <a:cs typeface="Verdana" panose="020B0604030504040204" pitchFamily="34" charset="0"/>
              </a:rPr>
              <a:t>Physical Activities </a:t>
            </a:r>
            <a:r>
              <a:rPr lang="en-US" sz="3000" dirty="0">
                <a:latin typeface="Verdana" panose="020B0604030504040204" pitchFamily="34" charset="0"/>
                <a:ea typeface="Verdana" panose="020B0604030504040204" pitchFamily="34" charset="0"/>
                <a:cs typeface="Verdana" panose="020B0604030504040204" pitchFamily="34" charset="0"/>
              </a:rPr>
              <a:t>- 90% of participants will increase weekly physical activity from baseline, as measured by the International Physical Activity  Questionnaire (IPAQ), within 6 months.</a:t>
            </a:r>
          </a:p>
          <a:p>
            <a:pPr lvl="0">
              <a:buFont typeface="Arial" panose="020B0604020202020204" pitchFamily="34" charset="0"/>
              <a:buChar char="•"/>
            </a:pPr>
            <a:r>
              <a:rPr lang="en-US" sz="3000" u="sng" dirty="0">
                <a:latin typeface="Verdana" panose="020B0604030504040204" pitchFamily="34" charset="0"/>
                <a:ea typeface="Verdana" panose="020B0604030504040204" pitchFamily="34" charset="0"/>
                <a:cs typeface="Verdana" panose="020B0604030504040204" pitchFamily="34" charset="0"/>
              </a:rPr>
              <a:t>Better Diet</a:t>
            </a:r>
            <a:r>
              <a:rPr lang="en-US" sz="3000" dirty="0">
                <a:latin typeface="Verdana" panose="020B0604030504040204" pitchFamily="34" charset="0"/>
                <a:ea typeface="Verdana" panose="020B0604030504040204" pitchFamily="34" charset="0"/>
                <a:cs typeface="Verdana" panose="020B0604030504040204" pitchFamily="34" charset="0"/>
              </a:rPr>
              <a:t> - 30% of participants will eat healthier, as shown by a modified version of the Diet History Questionnaire, within 6 months.  </a:t>
            </a:r>
          </a:p>
          <a:p>
            <a:r>
              <a:rPr lang="en-US" sz="2950" dirty="0">
                <a:latin typeface="Verdana" panose="020B0604030504040204" pitchFamily="34" charset="0"/>
                <a:ea typeface="Verdana" panose="020B0604030504040204" pitchFamily="34" charset="0"/>
                <a:cs typeface="Verdana" panose="020B0604030504040204" pitchFamily="34" charset="0"/>
              </a:rPr>
              <a:t> </a:t>
            </a:r>
          </a:p>
        </p:txBody>
      </p:sp>
      <p:graphicFrame>
        <p:nvGraphicFramePr>
          <p:cNvPr id="6" name="Table 5"/>
          <p:cNvGraphicFramePr>
            <a:graphicFrameLocks noGrp="1"/>
          </p:cNvGraphicFramePr>
          <p:nvPr>
            <p:extLst>
              <p:ext uri="{D42A27DB-BD31-4B8C-83A1-F6EECF244321}">
                <p14:modId xmlns:p14="http://schemas.microsoft.com/office/powerpoint/2010/main" val="2321843369"/>
              </p:ext>
            </p:extLst>
          </p:nvPr>
        </p:nvGraphicFramePr>
        <p:xfrm>
          <a:off x="16154400" y="12801600"/>
          <a:ext cx="15240000" cy="8305794"/>
        </p:xfrm>
        <a:graphic>
          <a:graphicData uri="http://schemas.openxmlformats.org/drawingml/2006/table">
            <a:tbl>
              <a:tblPr firstRow="1" firstCol="1" bandRow="1"/>
              <a:tblGrid>
                <a:gridCol w="5080000">
                  <a:extLst>
                    <a:ext uri="{9D8B030D-6E8A-4147-A177-3AD203B41FA5}">
                      <a16:colId xmlns:a16="http://schemas.microsoft.com/office/drawing/2014/main" val="20000"/>
                    </a:ext>
                  </a:extLst>
                </a:gridCol>
                <a:gridCol w="5080000">
                  <a:extLst>
                    <a:ext uri="{9D8B030D-6E8A-4147-A177-3AD203B41FA5}">
                      <a16:colId xmlns:a16="http://schemas.microsoft.com/office/drawing/2014/main" val="20001"/>
                    </a:ext>
                  </a:extLst>
                </a:gridCol>
                <a:gridCol w="5080000">
                  <a:extLst>
                    <a:ext uri="{9D8B030D-6E8A-4147-A177-3AD203B41FA5}">
                      <a16:colId xmlns:a16="http://schemas.microsoft.com/office/drawing/2014/main" val="20002"/>
                    </a:ext>
                  </a:extLst>
                </a:gridCol>
              </a:tblGrid>
              <a:tr h="461433">
                <a:tc gridSpan="3">
                  <a:txBody>
                    <a:bodyPr/>
                    <a:lstStyle/>
                    <a:p>
                      <a:pPr marL="0" marR="0">
                        <a:lnSpc>
                          <a:spcPct val="100000"/>
                        </a:lnSpc>
                        <a:spcBef>
                          <a:spcPts val="0"/>
                        </a:spcBef>
                        <a:spcAft>
                          <a:spcPts val="0"/>
                        </a:spcAft>
                      </a:pPr>
                      <a:r>
                        <a:rPr lang="en-US" sz="3000" b="1" dirty="0">
                          <a:effectLst/>
                          <a:latin typeface="Verdana"/>
                          <a:ea typeface="Calibri"/>
                        </a:rPr>
                        <a:t>Demographic Characteristics</a:t>
                      </a:r>
                      <a:endParaRPr lang="en-US" sz="3000" dirty="0">
                        <a:effectLst/>
                        <a:latin typeface="Times New Roman"/>
                        <a:ea typeface="Calibri"/>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61433">
                <a:tc>
                  <a:txBody>
                    <a:bodyPr/>
                    <a:lstStyle/>
                    <a:p>
                      <a:pPr marL="0" marR="0">
                        <a:lnSpc>
                          <a:spcPct val="100000"/>
                        </a:lnSpc>
                        <a:spcBef>
                          <a:spcPts val="0"/>
                        </a:spcBef>
                        <a:spcAft>
                          <a:spcPts val="0"/>
                        </a:spcAft>
                      </a:pPr>
                      <a:r>
                        <a:rPr lang="en-US" sz="3000" dirty="0">
                          <a:effectLst/>
                          <a:latin typeface="Verdana"/>
                          <a:ea typeface="Calibri"/>
                        </a:rPr>
                        <a:t> </a:t>
                      </a:r>
                      <a:endParaRPr lang="en-US" sz="3000" dirty="0">
                        <a:effectLst/>
                        <a:latin typeface="Times New Roman"/>
                        <a:ea typeface="Calib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3000" dirty="0">
                          <a:effectLst/>
                          <a:latin typeface="Verdana"/>
                          <a:ea typeface="Calibri"/>
                        </a:rPr>
                        <a:t>Coached (67)</a:t>
                      </a:r>
                      <a:endParaRPr lang="en-US" sz="3000" dirty="0">
                        <a:effectLst/>
                        <a:latin typeface="Times New Roman"/>
                        <a:ea typeface="Calib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3000" dirty="0">
                          <a:effectLst/>
                          <a:latin typeface="Verdana"/>
                          <a:ea typeface="Calibri"/>
                        </a:rPr>
                        <a:t>Uncoached (65)</a:t>
                      </a:r>
                      <a:endParaRPr lang="en-US" sz="3000" dirty="0">
                        <a:effectLst/>
                        <a:latin typeface="Times New Roman"/>
                        <a:ea typeface="Calib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1433">
                <a:tc>
                  <a:txBody>
                    <a:bodyPr/>
                    <a:lstStyle/>
                    <a:p>
                      <a:pPr marL="0" marR="0">
                        <a:lnSpc>
                          <a:spcPct val="100000"/>
                        </a:lnSpc>
                        <a:spcBef>
                          <a:spcPts val="0"/>
                        </a:spcBef>
                        <a:spcAft>
                          <a:spcPts val="0"/>
                        </a:spcAft>
                      </a:pPr>
                      <a:r>
                        <a:rPr lang="en-US" sz="3000" b="1" dirty="0">
                          <a:effectLst/>
                          <a:latin typeface="Verdana"/>
                          <a:ea typeface="Calibri"/>
                        </a:rPr>
                        <a:t>Gender</a:t>
                      </a:r>
                      <a:endParaRPr lang="en-US" sz="3000" dirty="0">
                        <a:effectLst/>
                        <a:latin typeface="Times New Roman"/>
                        <a:ea typeface="Calib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0000"/>
                        </a:lnSpc>
                        <a:spcBef>
                          <a:spcPts val="0"/>
                        </a:spcBef>
                        <a:spcAft>
                          <a:spcPts val="0"/>
                        </a:spcAft>
                      </a:pPr>
                      <a:r>
                        <a:rPr lang="en-US" sz="3000" dirty="0">
                          <a:effectLst/>
                          <a:latin typeface="Verdana"/>
                          <a:ea typeface="Calibri"/>
                        </a:rPr>
                        <a:t> </a:t>
                      </a:r>
                      <a:endParaRPr lang="en-US" sz="3000" dirty="0">
                        <a:effectLst/>
                        <a:latin typeface="Times New Roman"/>
                        <a:ea typeface="Calib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0000"/>
                        </a:lnSpc>
                        <a:spcBef>
                          <a:spcPts val="0"/>
                        </a:spcBef>
                        <a:spcAft>
                          <a:spcPts val="0"/>
                        </a:spcAft>
                      </a:pPr>
                      <a:r>
                        <a:rPr lang="en-US" sz="3000">
                          <a:effectLst/>
                          <a:latin typeface="Verdana"/>
                          <a:ea typeface="Calibri"/>
                        </a:rPr>
                        <a:t> </a:t>
                      </a:r>
                      <a:endParaRPr lang="en-US" sz="3000">
                        <a:effectLst/>
                        <a:latin typeface="Times New Roman"/>
                        <a:ea typeface="Calib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461433">
                <a:tc>
                  <a:txBody>
                    <a:bodyPr/>
                    <a:lstStyle/>
                    <a:p>
                      <a:pPr marL="0" marR="0" indent="171450">
                        <a:lnSpc>
                          <a:spcPct val="100000"/>
                        </a:lnSpc>
                        <a:spcBef>
                          <a:spcPts val="0"/>
                        </a:spcBef>
                        <a:spcAft>
                          <a:spcPts val="0"/>
                        </a:spcAft>
                      </a:pPr>
                      <a:r>
                        <a:rPr lang="en-US" sz="3000" dirty="0">
                          <a:effectLst/>
                          <a:latin typeface="Verdana"/>
                          <a:ea typeface="Calibri"/>
                        </a:rPr>
                        <a:t>Male</a:t>
                      </a:r>
                      <a:endParaRPr lang="en-US" sz="3000" dirty="0">
                        <a:effectLst/>
                        <a:latin typeface="Times New Roman"/>
                        <a:ea typeface="Calibri"/>
                      </a:endParaRPr>
                    </a:p>
                  </a:txBody>
                  <a:tcPr marL="68580" marR="68580" marT="0" marB="0" anchor="ctr">
                    <a:lnL>
                      <a:noFill/>
                    </a:lnL>
                    <a:lnR>
                      <a:noFill/>
                    </a:lnR>
                    <a:lnT>
                      <a:noFill/>
                    </a:lnT>
                    <a:lnB>
                      <a:noFill/>
                    </a:lnB>
                  </a:tcPr>
                </a:tc>
                <a:tc>
                  <a:txBody>
                    <a:bodyPr/>
                    <a:lstStyle/>
                    <a:p>
                      <a:pPr marL="0" marR="0">
                        <a:lnSpc>
                          <a:spcPct val="100000"/>
                        </a:lnSpc>
                        <a:spcBef>
                          <a:spcPts val="0"/>
                        </a:spcBef>
                        <a:spcAft>
                          <a:spcPts val="0"/>
                        </a:spcAft>
                      </a:pPr>
                      <a:r>
                        <a:rPr lang="en-US" sz="3000" dirty="0">
                          <a:effectLst/>
                          <a:latin typeface="Verdana"/>
                          <a:ea typeface="Calibri"/>
                        </a:rPr>
                        <a:t>22</a:t>
                      </a:r>
                      <a:endParaRPr lang="en-US" sz="3000" dirty="0">
                        <a:effectLst/>
                        <a:latin typeface="Times New Roman"/>
                        <a:ea typeface="Calibri"/>
                      </a:endParaRPr>
                    </a:p>
                  </a:txBody>
                  <a:tcPr marL="68580" marR="68580" marT="0" marB="0" anchor="ctr">
                    <a:lnL>
                      <a:noFill/>
                    </a:lnL>
                    <a:lnR>
                      <a:noFill/>
                    </a:lnR>
                    <a:lnT>
                      <a:noFill/>
                    </a:lnT>
                    <a:lnB>
                      <a:noFill/>
                    </a:lnB>
                  </a:tcPr>
                </a:tc>
                <a:tc>
                  <a:txBody>
                    <a:bodyPr/>
                    <a:lstStyle/>
                    <a:p>
                      <a:pPr marL="0" marR="0">
                        <a:lnSpc>
                          <a:spcPct val="100000"/>
                        </a:lnSpc>
                        <a:spcBef>
                          <a:spcPts val="0"/>
                        </a:spcBef>
                        <a:spcAft>
                          <a:spcPts val="0"/>
                        </a:spcAft>
                      </a:pPr>
                      <a:r>
                        <a:rPr lang="en-US" sz="3000">
                          <a:effectLst/>
                          <a:latin typeface="Verdana"/>
                          <a:ea typeface="Calibri"/>
                        </a:rPr>
                        <a:t>19</a:t>
                      </a:r>
                      <a:endParaRPr lang="en-US" sz="3000">
                        <a:effectLst/>
                        <a:latin typeface="Times New Roman"/>
                        <a:ea typeface="Calibri"/>
                      </a:endParaRPr>
                    </a:p>
                  </a:txBody>
                  <a:tcPr marL="68580" marR="68580" marT="0" marB="0" anchor="ctr">
                    <a:lnL>
                      <a:noFill/>
                    </a:lnL>
                    <a:lnR>
                      <a:noFill/>
                    </a:lnR>
                    <a:lnT>
                      <a:noFill/>
                    </a:lnT>
                    <a:lnB>
                      <a:noFill/>
                    </a:lnB>
                  </a:tcPr>
                </a:tc>
                <a:extLst>
                  <a:ext uri="{0D108BD9-81ED-4DB2-BD59-A6C34878D82A}">
                    <a16:rowId xmlns:a16="http://schemas.microsoft.com/office/drawing/2014/main" val="10003"/>
                  </a:ext>
                </a:extLst>
              </a:tr>
              <a:tr h="461433">
                <a:tc>
                  <a:txBody>
                    <a:bodyPr/>
                    <a:lstStyle/>
                    <a:p>
                      <a:pPr marL="0" marR="0" indent="171450">
                        <a:lnSpc>
                          <a:spcPct val="100000"/>
                        </a:lnSpc>
                        <a:spcBef>
                          <a:spcPts val="0"/>
                        </a:spcBef>
                        <a:spcAft>
                          <a:spcPts val="0"/>
                        </a:spcAft>
                      </a:pPr>
                      <a:r>
                        <a:rPr lang="en-US" sz="3000" dirty="0">
                          <a:effectLst/>
                          <a:latin typeface="Verdana"/>
                          <a:ea typeface="Calibri"/>
                        </a:rPr>
                        <a:t>Female</a:t>
                      </a:r>
                      <a:endParaRPr lang="en-US" sz="3000" dirty="0">
                        <a:effectLst/>
                        <a:latin typeface="Times New Roman"/>
                        <a:ea typeface="Calibri"/>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3000" dirty="0">
                          <a:effectLst/>
                          <a:latin typeface="Verdana"/>
                          <a:ea typeface="Calibri"/>
                        </a:rPr>
                        <a:t>43</a:t>
                      </a:r>
                      <a:endParaRPr lang="en-US" sz="3000" dirty="0">
                        <a:effectLst/>
                        <a:latin typeface="Times New Roman"/>
                        <a:ea typeface="Calibri"/>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3000">
                          <a:effectLst/>
                          <a:latin typeface="Verdana"/>
                          <a:ea typeface="Calibri"/>
                        </a:rPr>
                        <a:t>43</a:t>
                      </a:r>
                      <a:endParaRPr lang="en-US" sz="3000">
                        <a:effectLst/>
                        <a:latin typeface="Times New Roman"/>
                        <a:ea typeface="Calibri"/>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61433">
                <a:tc>
                  <a:txBody>
                    <a:bodyPr/>
                    <a:lstStyle/>
                    <a:p>
                      <a:pPr marL="0" marR="0">
                        <a:lnSpc>
                          <a:spcPct val="100000"/>
                        </a:lnSpc>
                        <a:spcBef>
                          <a:spcPts val="0"/>
                        </a:spcBef>
                        <a:spcAft>
                          <a:spcPts val="0"/>
                        </a:spcAft>
                      </a:pPr>
                      <a:r>
                        <a:rPr lang="en-US" sz="3000" b="1" dirty="0">
                          <a:effectLst/>
                          <a:latin typeface="Verdana"/>
                          <a:ea typeface="Calibri"/>
                        </a:rPr>
                        <a:t>Marital Status</a:t>
                      </a:r>
                      <a:endParaRPr lang="en-US" sz="3000" dirty="0">
                        <a:effectLst/>
                        <a:latin typeface="Times New Roman"/>
                        <a:ea typeface="Calib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0000"/>
                        </a:lnSpc>
                        <a:spcBef>
                          <a:spcPts val="0"/>
                        </a:spcBef>
                        <a:spcAft>
                          <a:spcPts val="0"/>
                        </a:spcAft>
                      </a:pPr>
                      <a:r>
                        <a:rPr lang="en-US" sz="3000" dirty="0">
                          <a:effectLst/>
                          <a:latin typeface="Verdana"/>
                          <a:ea typeface="Calibri"/>
                        </a:rPr>
                        <a:t> </a:t>
                      </a:r>
                      <a:endParaRPr lang="en-US" sz="3000" dirty="0">
                        <a:effectLst/>
                        <a:latin typeface="Times New Roman"/>
                        <a:ea typeface="Calib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0000"/>
                        </a:lnSpc>
                        <a:spcBef>
                          <a:spcPts val="0"/>
                        </a:spcBef>
                        <a:spcAft>
                          <a:spcPts val="0"/>
                        </a:spcAft>
                      </a:pPr>
                      <a:r>
                        <a:rPr lang="en-US" sz="3000" dirty="0">
                          <a:effectLst/>
                          <a:latin typeface="Verdana"/>
                          <a:ea typeface="Calibri"/>
                        </a:rPr>
                        <a:t> </a:t>
                      </a:r>
                      <a:endParaRPr lang="en-US" sz="3000" dirty="0">
                        <a:effectLst/>
                        <a:latin typeface="Times New Roman"/>
                        <a:ea typeface="Calib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5"/>
                  </a:ext>
                </a:extLst>
              </a:tr>
              <a:tr h="461433">
                <a:tc>
                  <a:txBody>
                    <a:bodyPr/>
                    <a:lstStyle/>
                    <a:p>
                      <a:pPr marL="0" marR="0" indent="171450">
                        <a:lnSpc>
                          <a:spcPct val="100000"/>
                        </a:lnSpc>
                        <a:spcBef>
                          <a:spcPts val="0"/>
                        </a:spcBef>
                        <a:spcAft>
                          <a:spcPts val="0"/>
                        </a:spcAft>
                      </a:pPr>
                      <a:r>
                        <a:rPr lang="en-US" sz="3000" dirty="0">
                          <a:effectLst/>
                          <a:latin typeface="Verdana"/>
                          <a:ea typeface="Calibri"/>
                        </a:rPr>
                        <a:t>Single</a:t>
                      </a:r>
                      <a:endParaRPr lang="en-US" sz="3000" dirty="0">
                        <a:effectLst/>
                        <a:latin typeface="Times New Roman"/>
                        <a:ea typeface="Calibri"/>
                      </a:endParaRPr>
                    </a:p>
                  </a:txBody>
                  <a:tcPr marL="68580" marR="68580" marT="0" marB="0" anchor="ctr">
                    <a:lnL>
                      <a:noFill/>
                    </a:lnL>
                    <a:lnR>
                      <a:noFill/>
                    </a:lnR>
                    <a:lnT>
                      <a:noFill/>
                    </a:lnT>
                    <a:lnB>
                      <a:noFill/>
                    </a:lnB>
                  </a:tcPr>
                </a:tc>
                <a:tc>
                  <a:txBody>
                    <a:bodyPr/>
                    <a:lstStyle/>
                    <a:p>
                      <a:pPr marL="0" marR="0">
                        <a:lnSpc>
                          <a:spcPct val="100000"/>
                        </a:lnSpc>
                        <a:spcBef>
                          <a:spcPts val="0"/>
                        </a:spcBef>
                        <a:spcAft>
                          <a:spcPts val="0"/>
                        </a:spcAft>
                      </a:pPr>
                      <a:r>
                        <a:rPr lang="en-US" sz="3000" dirty="0">
                          <a:effectLst/>
                          <a:latin typeface="Verdana"/>
                          <a:ea typeface="Calibri"/>
                        </a:rPr>
                        <a:t>12</a:t>
                      </a:r>
                      <a:endParaRPr lang="en-US" sz="3000" dirty="0">
                        <a:effectLst/>
                        <a:latin typeface="Times New Roman"/>
                        <a:ea typeface="Calibri"/>
                      </a:endParaRPr>
                    </a:p>
                  </a:txBody>
                  <a:tcPr marL="68580" marR="68580" marT="0" marB="0" anchor="ctr">
                    <a:lnL>
                      <a:noFill/>
                    </a:lnL>
                    <a:lnR>
                      <a:noFill/>
                    </a:lnR>
                    <a:lnT>
                      <a:noFill/>
                    </a:lnT>
                    <a:lnB>
                      <a:noFill/>
                    </a:lnB>
                  </a:tcPr>
                </a:tc>
                <a:tc>
                  <a:txBody>
                    <a:bodyPr/>
                    <a:lstStyle/>
                    <a:p>
                      <a:pPr marL="0" marR="0">
                        <a:lnSpc>
                          <a:spcPct val="100000"/>
                        </a:lnSpc>
                        <a:spcBef>
                          <a:spcPts val="0"/>
                        </a:spcBef>
                        <a:spcAft>
                          <a:spcPts val="0"/>
                        </a:spcAft>
                      </a:pPr>
                      <a:r>
                        <a:rPr lang="en-US" sz="3000" dirty="0">
                          <a:effectLst/>
                          <a:latin typeface="Verdana"/>
                          <a:ea typeface="Calibri"/>
                        </a:rPr>
                        <a:t>5</a:t>
                      </a:r>
                      <a:endParaRPr lang="en-US" sz="3000" dirty="0">
                        <a:effectLst/>
                        <a:latin typeface="Times New Roman"/>
                        <a:ea typeface="Calibri"/>
                      </a:endParaRPr>
                    </a:p>
                  </a:txBody>
                  <a:tcPr marL="68580" marR="68580" marT="0" marB="0" anchor="ctr">
                    <a:lnL>
                      <a:noFill/>
                    </a:lnL>
                    <a:lnR>
                      <a:noFill/>
                    </a:lnR>
                    <a:lnT>
                      <a:noFill/>
                    </a:lnT>
                    <a:lnB>
                      <a:noFill/>
                    </a:lnB>
                  </a:tcPr>
                </a:tc>
                <a:extLst>
                  <a:ext uri="{0D108BD9-81ED-4DB2-BD59-A6C34878D82A}">
                    <a16:rowId xmlns:a16="http://schemas.microsoft.com/office/drawing/2014/main" val="10006"/>
                  </a:ext>
                </a:extLst>
              </a:tr>
              <a:tr h="461433">
                <a:tc>
                  <a:txBody>
                    <a:bodyPr/>
                    <a:lstStyle/>
                    <a:p>
                      <a:pPr marL="0" marR="0" indent="171450">
                        <a:lnSpc>
                          <a:spcPct val="100000"/>
                        </a:lnSpc>
                        <a:spcBef>
                          <a:spcPts val="0"/>
                        </a:spcBef>
                        <a:spcAft>
                          <a:spcPts val="0"/>
                        </a:spcAft>
                      </a:pPr>
                      <a:r>
                        <a:rPr lang="en-US" sz="3000" dirty="0">
                          <a:effectLst/>
                          <a:latin typeface="Verdana"/>
                          <a:ea typeface="Calibri"/>
                        </a:rPr>
                        <a:t>Divorced</a:t>
                      </a:r>
                      <a:endParaRPr lang="en-US" sz="3000" dirty="0">
                        <a:effectLst/>
                        <a:latin typeface="Times New Roman"/>
                        <a:ea typeface="Calibri"/>
                      </a:endParaRPr>
                    </a:p>
                  </a:txBody>
                  <a:tcPr marL="68580" marR="68580" marT="0" marB="0" anchor="ctr">
                    <a:lnL>
                      <a:noFill/>
                    </a:lnL>
                    <a:lnR>
                      <a:noFill/>
                    </a:lnR>
                    <a:lnT>
                      <a:noFill/>
                    </a:lnT>
                    <a:lnB>
                      <a:noFill/>
                    </a:lnB>
                  </a:tcPr>
                </a:tc>
                <a:tc>
                  <a:txBody>
                    <a:bodyPr/>
                    <a:lstStyle/>
                    <a:p>
                      <a:pPr marL="0" marR="0">
                        <a:lnSpc>
                          <a:spcPct val="100000"/>
                        </a:lnSpc>
                        <a:spcBef>
                          <a:spcPts val="0"/>
                        </a:spcBef>
                        <a:spcAft>
                          <a:spcPts val="0"/>
                        </a:spcAft>
                      </a:pPr>
                      <a:r>
                        <a:rPr lang="en-US" sz="3000">
                          <a:effectLst/>
                          <a:latin typeface="Verdana"/>
                          <a:ea typeface="Calibri"/>
                        </a:rPr>
                        <a:t>48</a:t>
                      </a:r>
                      <a:endParaRPr lang="en-US" sz="3000">
                        <a:effectLst/>
                        <a:latin typeface="Times New Roman"/>
                        <a:ea typeface="Calibri"/>
                      </a:endParaRPr>
                    </a:p>
                  </a:txBody>
                  <a:tcPr marL="68580" marR="68580" marT="0" marB="0" anchor="ctr">
                    <a:lnL>
                      <a:noFill/>
                    </a:lnL>
                    <a:lnR>
                      <a:noFill/>
                    </a:lnR>
                    <a:lnT>
                      <a:noFill/>
                    </a:lnT>
                    <a:lnB>
                      <a:noFill/>
                    </a:lnB>
                  </a:tcPr>
                </a:tc>
                <a:tc>
                  <a:txBody>
                    <a:bodyPr/>
                    <a:lstStyle/>
                    <a:p>
                      <a:pPr marL="0" marR="0">
                        <a:lnSpc>
                          <a:spcPct val="100000"/>
                        </a:lnSpc>
                        <a:spcBef>
                          <a:spcPts val="0"/>
                        </a:spcBef>
                        <a:spcAft>
                          <a:spcPts val="0"/>
                        </a:spcAft>
                      </a:pPr>
                      <a:r>
                        <a:rPr lang="en-US" sz="3000" dirty="0">
                          <a:effectLst/>
                          <a:latin typeface="Verdana"/>
                          <a:ea typeface="Calibri"/>
                        </a:rPr>
                        <a:t>53</a:t>
                      </a:r>
                      <a:endParaRPr lang="en-US" sz="3000" dirty="0">
                        <a:effectLst/>
                        <a:latin typeface="Times New Roman"/>
                        <a:ea typeface="Calibri"/>
                      </a:endParaRPr>
                    </a:p>
                  </a:txBody>
                  <a:tcPr marL="68580" marR="68580" marT="0" marB="0" anchor="ctr">
                    <a:lnL>
                      <a:noFill/>
                    </a:lnL>
                    <a:lnR>
                      <a:noFill/>
                    </a:lnR>
                    <a:lnT>
                      <a:noFill/>
                    </a:lnT>
                    <a:lnB>
                      <a:noFill/>
                    </a:lnB>
                  </a:tcPr>
                </a:tc>
                <a:extLst>
                  <a:ext uri="{0D108BD9-81ED-4DB2-BD59-A6C34878D82A}">
                    <a16:rowId xmlns:a16="http://schemas.microsoft.com/office/drawing/2014/main" val="10007"/>
                  </a:ext>
                </a:extLst>
              </a:tr>
              <a:tr h="461433">
                <a:tc>
                  <a:txBody>
                    <a:bodyPr/>
                    <a:lstStyle/>
                    <a:p>
                      <a:pPr marL="0" marR="0" indent="171450">
                        <a:lnSpc>
                          <a:spcPct val="100000"/>
                        </a:lnSpc>
                        <a:spcBef>
                          <a:spcPts val="0"/>
                        </a:spcBef>
                        <a:spcAft>
                          <a:spcPts val="0"/>
                        </a:spcAft>
                      </a:pPr>
                      <a:r>
                        <a:rPr lang="en-US" sz="3000" dirty="0">
                          <a:effectLst/>
                          <a:latin typeface="Verdana"/>
                          <a:ea typeface="Calibri"/>
                        </a:rPr>
                        <a:t>Widowed</a:t>
                      </a:r>
                      <a:endParaRPr lang="en-US" sz="3000" dirty="0">
                        <a:effectLst/>
                        <a:latin typeface="Times New Roman"/>
                        <a:ea typeface="Calibri"/>
                      </a:endParaRPr>
                    </a:p>
                  </a:txBody>
                  <a:tcPr marL="68580" marR="68580" marT="0" marB="0" anchor="ctr">
                    <a:lnL>
                      <a:noFill/>
                    </a:lnL>
                    <a:lnR>
                      <a:noFill/>
                    </a:lnR>
                    <a:lnT>
                      <a:noFill/>
                    </a:lnT>
                    <a:lnB>
                      <a:noFill/>
                    </a:lnB>
                  </a:tcPr>
                </a:tc>
                <a:tc>
                  <a:txBody>
                    <a:bodyPr/>
                    <a:lstStyle/>
                    <a:p>
                      <a:pPr marL="0" marR="0">
                        <a:lnSpc>
                          <a:spcPct val="100000"/>
                        </a:lnSpc>
                        <a:spcBef>
                          <a:spcPts val="0"/>
                        </a:spcBef>
                        <a:spcAft>
                          <a:spcPts val="0"/>
                        </a:spcAft>
                      </a:pPr>
                      <a:r>
                        <a:rPr lang="en-US" sz="3000">
                          <a:effectLst/>
                          <a:latin typeface="Verdana"/>
                          <a:ea typeface="Calibri"/>
                        </a:rPr>
                        <a:t>4</a:t>
                      </a:r>
                      <a:endParaRPr lang="en-US" sz="3000">
                        <a:effectLst/>
                        <a:latin typeface="Times New Roman"/>
                        <a:ea typeface="Calibri"/>
                      </a:endParaRPr>
                    </a:p>
                  </a:txBody>
                  <a:tcPr marL="68580" marR="68580" marT="0" marB="0" anchor="ctr">
                    <a:lnL>
                      <a:noFill/>
                    </a:lnL>
                    <a:lnR>
                      <a:noFill/>
                    </a:lnR>
                    <a:lnT>
                      <a:noFill/>
                    </a:lnT>
                    <a:lnB>
                      <a:noFill/>
                    </a:lnB>
                  </a:tcPr>
                </a:tc>
                <a:tc>
                  <a:txBody>
                    <a:bodyPr/>
                    <a:lstStyle/>
                    <a:p>
                      <a:pPr marL="0" marR="0">
                        <a:lnSpc>
                          <a:spcPct val="100000"/>
                        </a:lnSpc>
                        <a:spcBef>
                          <a:spcPts val="0"/>
                        </a:spcBef>
                        <a:spcAft>
                          <a:spcPts val="0"/>
                        </a:spcAft>
                      </a:pPr>
                      <a:r>
                        <a:rPr lang="en-US" sz="3000" dirty="0">
                          <a:effectLst/>
                          <a:latin typeface="Verdana"/>
                          <a:ea typeface="Calibri"/>
                        </a:rPr>
                        <a:t>3</a:t>
                      </a:r>
                      <a:endParaRPr lang="en-US" sz="3000" dirty="0">
                        <a:effectLst/>
                        <a:latin typeface="Times New Roman"/>
                        <a:ea typeface="Calibri"/>
                      </a:endParaRPr>
                    </a:p>
                  </a:txBody>
                  <a:tcPr marL="68580" marR="68580" marT="0" marB="0" anchor="ctr">
                    <a:lnL>
                      <a:noFill/>
                    </a:lnL>
                    <a:lnR>
                      <a:noFill/>
                    </a:lnR>
                    <a:lnT>
                      <a:noFill/>
                    </a:lnT>
                    <a:lnB>
                      <a:noFill/>
                    </a:lnB>
                  </a:tcPr>
                </a:tc>
                <a:extLst>
                  <a:ext uri="{0D108BD9-81ED-4DB2-BD59-A6C34878D82A}">
                    <a16:rowId xmlns:a16="http://schemas.microsoft.com/office/drawing/2014/main" val="10008"/>
                  </a:ext>
                </a:extLst>
              </a:tr>
              <a:tr h="461433">
                <a:tc>
                  <a:txBody>
                    <a:bodyPr/>
                    <a:lstStyle/>
                    <a:p>
                      <a:pPr marL="0" marR="0" indent="171450">
                        <a:lnSpc>
                          <a:spcPct val="100000"/>
                        </a:lnSpc>
                        <a:spcBef>
                          <a:spcPts val="0"/>
                        </a:spcBef>
                        <a:spcAft>
                          <a:spcPts val="0"/>
                        </a:spcAft>
                      </a:pPr>
                      <a:r>
                        <a:rPr lang="en-US" sz="3000" dirty="0">
                          <a:effectLst/>
                          <a:latin typeface="Verdana"/>
                          <a:ea typeface="Calibri"/>
                        </a:rPr>
                        <a:t>Other</a:t>
                      </a:r>
                      <a:endParaRPr lang="en-US" sz="3000" dirty="0">
                        <a:effectLst/>
                        <a:latin typeface="Times New Roman"/>
                        <a:ea typeface="Calibri"/>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3000">
                          <a:effectLst/>
                          <a:latin typeface="Verdana"/>
                          <a:ea typeface="Calibri"/>
                        </a:rPr>
                        <a:t>0</a:t>
                      </a:r>
                      <a:endParaRPr lang="en-US" sz="3000">
                        <a:effectLst/>
                        <a:latin typeface="Times New Roman"/>
                        <a:ea typeface="Calibri"/>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3000" dirty="0">
                          <a:effectLst/>
                          <a:latin typeface="Verdana"/>
                          <a:ea typeface="Calibri"/>
                        </a:rPr>
                        <a:t>1</a:t>
                      </a:r>
                      <a:endParaRPr lang="en-US" sz="3000" dirty="0">
                        <a:effectLst/>
                        <a:latin typeface="Times New Roman"/>
                        <a:ea typeface="Calibri"/>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61433">
                <a:tc>
                  <a:txBody>
                    <a:bodyPr/>
                    <a:lstStyle/>
                    <a:p>
                      <a:pPr marL="0" marR="0">
                        <a:lnSpc>
                          <a:spcPct val="100000"/>
                        </a:lnSpc>
                        <a:spcBef>
                          <a:spcPts val="0"/>
                        </a:spcBef>
                        <a:spcAft>
                          <a:spcPts val="0"/>
                        </a:spcAft>
                      </a:pPr>
                      <a:r>
                        <a:rPr lang="en-US" sz="3000" b="1">
                          <a:effectLst/>
                          <a:latin typeface="Verdana"/>
                          <a:ea typeface="Calibri"/>
                        </a:rPr>
                        <a:t>Entry Mode to US</a:t>
                      </a:r>
                      <a:endParaRPr lang="en-US" sz="3000">
                        <a:effectLst/>
                        <a:latin typeface="Times New Roman"/>
                        <a:ea typeface="Calib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0000"/>
                        </a:lnSpc>
                        <a:spcBef>
                          <a:spcPts val="0"/>
                        </a:spcBef>
                        <a:spcAft>
                          <a:spcPts val="0"/>
                        </a:spcAft>
                      </a:pPr>
                      <a:r>
                        <a:rPr lang="en-US" sz="3000">
                          <a:effectLst/>
                          <a:latin typeface="Verdana"/>
                          <a:ea typeface="Calibri"/>
                        </a:rPr>
                        <a:t> </a:t>
                      </a:r>
                      <a:endParaRPr lang="en-US" sz="3000">
                        <a:effectLst/>
                        <a:latin typeface="Times New Roman"/>
                        <a:ea typeface="Calib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0000"/>
                        </a:lnSpc>
                        <a:spcBef>
                          <a:spcPts val="0"/>
                        </a:spcBef>
                        <a:spcAft>
                          <a:spcPts val="0"/>
                        </a:spcAft>
                      </a:pPr>
                      <a:r>
                        <a:rPr lang="en-US" sz="3000" dirty="0">
                          <a:effectLst/>
                          <a:latin typeface="Verdana"/>
                          <a:ea typeface="Calibri"/>
                        </a:rPr>
                        <a:t> </a:t>
                      </a:r>
                      <a:endParaRPr lang="en-US" sz="3000" dirty="0">
                        <a:effectLst/>
                        <a:latin typeface="Times New Roman"/>
                        <a:ea typeface="Calib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0"/>
                  </a:ext>
                </a:extLst>
              </a:tr>
              <a:tr h="461433">
                <a:tc>
                  <a:txBody>
                    <a:bodyPr/>
                    <a:lstStyle/>
                    <a:p>
                      <a:pPr marL="0" marR="0" indent="171450">
                        <a:lnSpc>
                          <a:spcPct val="100000"/>
                        </a:lnSpc>
                        <a:spcBef>
                          <a:spcPts val="0"/>
                        </a:spcBef>
                        <a:spcAft>
                          <a:spcPts val="0"/>
                        </a:spcAft>
                      </a:pPr>
                      <a:r>
                        <a:rPr lang="en-US" sz="3000">
                          <a:effectLst/>
                          <a:latin typeface="Verdana"/>
                          <a:ea typeface="Calibri"/>
                        </a:rPr>
                        <a:t>Immigrant</a:t>
                      </a:r>
                      <a:endParaRPr lang="en-US" sz="3000">
                        <a:effectLst/>
                        <a:latin typeface="Times New Roman"/>
                        <a:ea typeface="Calibri"/>
                      </a:endParaRPr>
                    </a:p>
                  </a:txBody>
                  <a:tcPr marL="68580" marR="68580" marT="0" marB="0" anchor="ctr">
                    <a:lnL>
                      <a:noFill/>
                    </a:lnL>
                    <a:lnR>
                      <a:noFill/>
                    </a:lnR>
                    <a:lnT>
                      <a:noFill/>
                    </a:lnT>
                    <a:lnB>
                      <a:noFill/>
                    </a:lnB>
                  </a:tcPr>
                </a:tc>
                <a:tc>
                  <a:txBody>
                    <a:bodyPr/>
                    <a:lstStyle/>
                    <a:p>
                      <a:pPr marL="0" marR="0">
                        <a:lnSpc>
                          <a:spcPct val="100000"/>
                        </a:lnSpc>
                        <a:spcBef>
                          <a:spcPts val="0"/>
                        </a:spcBef>
                        <a:spcAft>
                          <a:spcPts val="0"/>
                        </a:spcAft>
                      </a:pPr>
                      <a:r>
                        <a:rPr lang="en-US" sz="3000">
                          <a:effectLst/>
                          <a:latin typeface="Verdana"/>
                          <a:ea typeface="Calibri"/>
                        </a:rPr>
                        <a:t>25</a:t>
                      </a:r>
                      <a:endParaRPr lang="en-US" sz="3000">
                        <a:effectLst/>
                        <a:latin typeface="Times New Roman"/>
                        <a:ea typeface="Calibri"/>
                      </a:endParaRPr>
                    </a:p>
                  </a:txBody>
                  <a:tcPr marL="68580" marR="68580" marT="0" marB="0" anchor="ctr">
                    <a:lnL>
                      <a:noFill/>
                    </a:lnL>
                    <a:lnR>
                      <a:noFill/>
                    </a:lnR>
                    <a:lnT>
                      <a:noFill/>
                    </a:lnT>
                    <a:lnB>
                      <a:noFill/>
                    </a:lnB>
                  </a:tcPr>
                </a:tc>
                <a:tc>
                  <a:txBody>
                    <a:bodyPr/>
                    <a:lstStyle/>
                    <a:p>
                      <a:pPr marL="0" marR="0">
                        <a:lnSpc>
                          <a:spcPct val="100000"/>
                        </a:lnSpc>
                        <a:spcBef>
                          <a:spcPts val="0"/>
                        </a:spcBef>
                        <a:spcAft>
                          <a:spcPts val="0"/>
                        </a:spcAft>
                      </a:pPr>
                      <a:r>
                        <a:rPr lang="en-US" sz="3000" dirty="0">
                          <a:effectLst/>
                          <a:latin typeface="Verdana"/>
                          <a:ea typeface="Calibri"/>
                        </a:rPr>
                        <a:t>28</a:t>
                      </a:r>
                      <a:endParaRPr lang="en-US" sz="3000" dirty="0">
                        <a:effectLst/>
                        <a:latin typeface="Times New Roman"/>
                        <a:ea typeface="Calibri"/>
                      </a:endParaRPr>
                    </a:p>
                  </a:txBody>
                  <a:tcPr marL="68580" marR="68580" marT="0" marB="0" anchor="ctr">
                    <a:lnL>
                      <a:noFill/>
                    </a:lnL>
                    <a:lnR>
                      <a:noFill/>
                    </a:lnR>
                    <a:lnT>
                      <a:noFill/>
                    </a:lnT>
                    <a:lnB>
                      <a:noFill/>
                    </a:lnB>
                  </a:tcPr>
                </a:tc>
                <a:extLst>
                  <a:ext uri="{0D108BD9-81ED-4DB2-BD59-A6C34878D82A}">
                    <a16:rowId xmlns:a16="http://schemas.microsoft.com/office/drawing/2014/main" val="10011"/>
                  </a:ext>
                </a:extLst>
              </a:tr>
              <a:tr h="461433">
                <a:tc>
                  <a:txBody>
                    <a:bodyPr/>
                    <a:lstStyle/>
                    <a:p>
                      <a:pPr marL="0" marR="0" indent="171450">
                        <a:lnSpc>
                          <a:spcPct val="100000"/>
                        </a:lnSpc>
                        <a:spcBef>
                          <a:spcPts val="0"/>
                        </a:spcBef>
                        <a:spcAft>
                          <a:spcPts val="0"/>
                        </a:spcAft>
                      </a:pPr>
                      <a:r>
                        <a:rPr lang="en-US" sz="3000">
                          <a:effectLst/>
                          <a:latin typeface="Verdana"/>
                          <a:ea typeface="Calibri"/>
                        </a:rPr>
                        <a:t>Refugee</a:t>
                      </a:r>
                      <a:endParaRPr lang="en-US" sz="3000">
                        <a:effectLst/>
                        <a:latin typeface="Times New Roman"/>
                        <a:ea typeface="Calibri"/>
                      </a:endParaRPr>
                    </a:p>
                  </a:txBody>
                  <a:tcPr marL="68580" marR="68580" marT="0" marB="0" anchor="ctr">
                    <a:lnL>
                      <a:noFill/>
                    </a:lnL>
                    <a:lnR>
                      <a:noFill/>
                    </a:lnR>
                    <a:lnT>
                      <a:noFill/>
                    </a:lnT>
                    <a:lnB>
                      <a:noFill/>
                    </a:lnB>
                  </a:tcPr>
                </a:tc>
                <a:tc>
                  <a:txBody>
                    <a:bodyPr/>
                    <a:lstStyle/>
                    <a:p>
                      <a:pPr marL="0" marR="0">
                        <a:lnSpc>
                          <a:spcPct val="100000"/>
                        </a:lnSpc>
                        <a:spcBef>
                          <a:spcPts val="0"/>
                        </a:spcBef>
                        <a:spcAft>
                          <a:spcPts val="0"/>
                        </a:spcAft>
                      </a:pPr>
                      <a:r>
                        <a:rPr lang="en-US" sz="3000" dirty="0">
                          <a:effectLst/>
                          <a:latin typeface="Verdana"/>
                          <a:ea typeface="Calibri"/>
                        </a:rPr>
                        <a:t>35</a:t>
                      </a:r>
                      <a:endParaRPr lang="en-US" sz="3000" dirty="0">
                        <a:effectLst/>
                        <a:latin typeface="Times New Roman"/>
                        <a:ea typeface="Calibri"/>
                      </a:endParaRPr>
                    </a:p>
                  </a:txBody>
                  <a:tcPr marL="68580" marR="68580" marT="0" marB="0" anchor="ctr">
                    <a:lnL>
                      <a:noFill/>
                    </a:lnL>
                    <a:lnR>
                      <a:noFill/>
                    </a:lnR>
                    <a:lnT>
                      <a:noFill/>
                    </a:lnT>
                    <a:lnB>
                      <a:noFill/>
                    </a:lnB>
                  </a:tcPr>
                </a:tc>
                <a:tc>
                  <a:txBody>
                    <a:bodyPr/>
                    <a:lstStyle/>
                    <a:p>
                      <a:pPr marL="0" marR="0">
                        <a:lnSpc>
                          <a:spcPct val="100000"/>
                        </a:lnSpc>
                        <a:spcBef>
                          <a:spcPts val="0"/>
                        </a:spcBef>
                        <a:spcAft>
                          <a:spcPts val="0"/>
                        </a:spcAft>
                      </a:pPr>
                      <a:r>
                        <a:rPr lang="en-US" sz="3000" dirty="0">
                          <a:effectLst/>
                          <a:latin typeface="Verdana"/>
                          <a:ea typeface="Calibri"/>
                        </a:rPr>
                        <a:t>33</a:t>
                      </a:r>
                      <a:endParaRPr lang="en-US" sz="3000" dirty="0">
                        <a:effectLst/>
                        <a:latin typeface="Times New Roman"/>
                        <a:ea typeface="Calibri"/>
                      </a:endParaRPr>
                    </a:p>
                  </a:txBody>
                  <a:tcPr marL="68580" marR="68580" marT="0" marB="0" anchor="ctr">
                    <a:lnL>
                      <a:noFill/>
                    </a:lnL>
                    <a:lnR>
                      <a:noFill/>
                    </a:lnR>
                    <a:lnT>
                      <a:noFill/>
                    </a:lnT>
                    <a:lnB>
                      <a:noFill/>
                    </a:lnB>
                  </a:tcPr>
                </a:tc>
                <a:extLst>
                  <a:ext uri="{0D108BD9-81ED-4DB2-BD59-A6C34878D82A}">
                    <a16:rowId xmlns:a16="http://schemas.microsoft.com/office/drawing/2014/main" val="10012"/>
                  </a:ext>
                </a:extLst>
              </a:tr>
              <a:tr h="461433">
                <a:tc>
                  <a:txBody>
                    <a:bodyPr/>
                    <a:lstStyle/>
                    <a:p>
                      <a:pPr marL="0" marR="0" indent="171450">
                        <a:lnSpc>
                          <a:spcPct val="100000"/>
                        </a:lnSpc>
                        <a:spcBef>
                          <a:spcPts val="0"/>
                        </a:spcBef>
                        <a:spcAft>
                          <a:spcPts val="0"/>
                        </a:spcAft>
                      </a:pPr>
                      <a:r>
                        <a:rPr lang="en-US" sz="3000">
                          <a:effectLst/>
                          <a:latin typeface="Verdana"/>
                          <a:ea typeface="Calibri"/>
                        </a:rPr>
                        <a:t>Prefer not to answer</a:t>
                      </a:r>
                      <a:endParaRPr lang="en-US" sz="3000">
                        <a:effectLst/>
                        <a:latin typeface="Times New Roman"/>
                        <a:ea typeface="Calibri"/>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3000">
                          <a:effectLst/>
                          <a:latin typeface="Verdana"/>
                          <a:ea typeface="Calibri"/>
                        </a:rPr>
                        <a:t>4</a:t>
                      </a:r>
                      <a:endParaRPr lang="en-US" sz="3000">
                        <a:effectLst/>
                        <a:latin typeface="Times New Roman"/>
                        <a:ea typeface="Calibri"/>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3000" dirty="0">
                          <a:effectLst/>
                          <a:latin typeface="Verdana"/>
                          <a:ea typeface="Calibri"/>
                        </a:rPr>
                        <a:t>1</a:t>
                      </a:r>
                      <a:endParaRPr lang="en-US" sz="3000" dirty="0">
                        <a:effectLst/>
                        <a:latin typeface="Times New Roman"/>
                        <a:ea typeface="Calibri"/>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461433">
                <a:tc>
                  <a:txBody>
                    <a:bodyPr/>
                    <a:lstStyle/>
                    <a:p>
                      <a:pPr marL="0" marR="0">
                        <a:lnSpc>
                          <a:spcPct val="100000"/>
                        </a:lnSpc>
                        <a:spcBef>
                          <a:spcPts val="0"/>
                        </a:spcBef>
                        <a:spcAft>
                          <a:spcPts val="0"/>
                        </a:spcAft>
                      </a:pPr>
                      <a:r>
                        <a:rPr lang="en-US" sz="3000" b="1">
                          <a:effectLst/>
                          <a:latin typeface="Verdana"/>
                          <a:ea typeface="Calibri"/>
                        </a:rPr>
                        <a:t>Speak English</a:t>
                      </a:r>
                      <a:endParaRPr lang="en-US" sz="3000">
                        <a:effectLst/>
                        <a:latin typeface="Times New Roman"/>
                        <a:ea typeface="Calib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0000"/>
                        </a:lnSpc>
                        <a:spcBef>
                          <a:spcPts val="0"/>
                        </a:spcBef>
                        <a:spcAft>
                          <a:spcPts val="0"/>
                        </a:spcAft>
                      </a:pPr>
                      <a:r>
                        <a:rPr lang="en-US" sz="3000">
                          <a:effectLst/>
                          <a:latin typeface="Verdana"/>
                          <a:ea typeface="Calibri"/>
                        </a:rPr>
                        <a:t> </a:t>
                      </a:r>
                      <a:endParaRPr lang="en-US" sz="3000">
                        <a:effectLst/>
                        <a:latin typeface="Times New Roman"/>
                        <a:ea typeface="Calib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0000"/>
                        </a:lnSpc>
                        <a:spcBef>
                          <a:spcPts val="0"/>
                        </a:spcBef>
                        <a:spcAft>
                          <a:spcPts val="0"/>
                        </a:spcAft>
                      </a:pPr>
                      <a:r>
                        <a:rPr lang="en-US" sz="3000" dirty="0">
                          <a:effectLst/>
                          <a:latin typeface="Verdana"/>
                          <a:ea typeface="Calibri"/>
                        </a:rPr>
                        <a:t> </a:t>
                      </a:r>
                      <a:endParaRPr lang="en-US" sz="3000" dirty="0">
                        <a:effectLst/>
                        <a:latin typeface="Times New Roman"/>
                        <a:ea typeface="Calib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4"/>
                  </a:ext>
                </a:extLst>
              </a:tr>
              <a:tr h="461433">
                <a:tc>
                  <a:txBody>
                    <a:bodyPr/>
                    <a:lstStyle/>
                    <a:p>
                      <a:pPr marL="0" marR="0" indent="171450">
                        <a:lnSpc>
                          <a:spcPct val="100000"/>
                        </a:lnSpc>
                        <a:spcBef>
                          <a:spcPts val="0"/>
                        </a:spcBef>
                        <a:spcAft>
                          <a:spcPts val="0"/>
                        </a:spcAft>
                      </a:pPr>
                      <a:r>
                        <a:rPr lang="en-US" sz="3000">
                          <a:effectLst/>
                          <a:latin typeface="Verdana"/>
                          <a:ea typeface="Calibri"/>
                        </a:rPr>
                        <a:t>No</a:t>
                      </a:r>
                      <a:endParaRPr lang="en-US" sz="3000">
                        <a:effectLst/>
                        <a:latin typeface="Times New Roman"/>
                        <a:ea typeface="Calibri"/>
                      </a:endParaRPr>
                    </a:p>
                  </a:txBody>
                  <a:tcPr marL="68580" marR="68580" marT="0" marB="0" anchor="ctr">
                    <a:lnL>
                      <a:noFill/>
                    </a:lnL>
                    <a:lnR>
                      <a:noFill/>
                    </a:lnR>
                    <a:lnT>
                      <a:noFill/>
                    </a:lnT>
                    <a:lnB>
                      <a:noFill/>
                    </a:lnB>
                  </a:tcPr>
                </a:tc>
                <a:tc>
                  <a:txBody>
                    <a:bodyPr/>
                    <a:lstStyle/>
                    <a:p>
                      <a:pPr marL="0" marR="0">
                        <a:lnSpc>
                          <a:spcPct val="100000"/>
                        </a:lnSpc>
                        <a:spcBef>
                          <a:spcPts val="0"/>
                        </a:spcBef>
                        <a:spcAft>
                          <a:spcPts val="0"/>
                        </a:spcAft>
                      </a:pPr>
                      <a:r>
                        <a:rPr lang="en-US" sz="3000">
                          <a:effectLst/>
                          <a:latin typeface="Verdana"/>
                          <a:ea typeface="Calibri"/>
                        </a:rPr>
                        <a:t>62</a:t>
                      </a:r>
                      <a:endParaRPr lang="en-US" sz="3000">
                        <a:effectLst/>
                        <a:latin typeface="Times New Roman"/>
                        <a:ea typeface="Calibri"/>
                      </a:endParaRPr>
                    </a:p>
                  </a:txBody>
                  <a:tcPr marL="68580" marR="68580" marT="0" marB="0" anchor="ctr">
                    <a:lnL>
                      <a:noFill/>
                    </a:lnL>
                    <a:lnR>
                      <a:noFill/>
                    </a:lnR>
                    <a:lnT>
                      <a:noFill/>
                    </a:lnT>
                    <a:lnB>
                      <a:noFill/>
                    </a:lnB>
                  </a:tcPr>
                </a:tc>
                <a:tc>
                  <a:txBody>
                    <a:bodyPr/>
                    <a:lstStyle/>
                    <a:p>
                      <a:pPr marL="0" marR="0">
                        <a:lnSpc>
                          <a:spcPct val="100000"/>
                        </a:lnSpc>
                        <a:spcBef>
                          <a:spcPts val="0"/>
                        </a:spcBef>
                        <a:spcAft>
                          <a:spcPts val="0"/>
                        </a:spcAft>
                      </a:pPr>
                      <a:r>
                        <a:rPr lang="en-US" sz="3000" dirty="0">
                          <a:effectLst/>
                          <a:latin typeface="Verdana"/>
                          <a:ea typeface="Calibri"/>
                        </a:rPr>
                        <a:t>58</a:t>
                      </a:r>
                      <a:endParaRPr lang="en-US" sz="3000" dirty="0">
                        <a:effectLst/>
                        <a:latin typeface="Times New Roman"/>
                        <a:ea typeface="Calibri"/>
                      </a:endParaRPr>
                    </a:p>
                  </a:txBody>
                  <a:tcPr marL="68580" marR="68580" marT="0" marB="0" anchor="ctr">
                    <a:lnL>
                      <a:noFill/>
                    </a:lnL>
                    <a:lnR>
                      <a:noFill/>
                    </a:lnR>
                    <a:lnT>
                      <a:noFill/>
                    </a:lnT>
                    <a:lnB>
                      <a:noFill/>
                    </a:lnB>
                  </a:tcPr>
                </a:tc>
                <a:extLst>
                  <a:ext uri="{0D108BD9-81ED-4DB2-BD59-A6C34878D82A}">
                    <a16:rowId xmlns:a16="http://schemas.microsoft.com/office/drawing/2014/main" val="10015"/>
                  </a:ext>
                </a:extLst>
              </a:tr>
              <a:tr h="461433">
                <a:tc>
                  <a:txBody>
                    <a:bodyPr/>
                    <a:lstStyle/>
                    <a:p>
                      <a:pPr marL="0" marR="0" indent="171450">
                        <a:lnSpc>
                          <a:spcPct val="100000"/>
                        </a:lnSpc>
                        <a:spcBef>
                          <a:spcPts val="0"/>
                        </a:spcBef>
                        <a:spcAft>
                          <a:spcPts val="0"/>
                        </a:spcAft>
                      </a:pPr>
                      <a:r>
                        <a:rPr lang="en-US" sz="3000">
                          <a:effectLst/>
                          <a:latin typeface="Verdana"/>
                          <a:ea typeface="Calibri"/>
                        </a:rPr>
                        <a:t>Yes</a:t>
                      </a:r>
                      <a:endParaRPr lang="en-US" sz="3000">
                        <a:effectLst/>
                        <a:latin typeface="Times New Roman"/>
                        <a:ea typeface="Calibri"/>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3000">
                          <a:effectLst/>
                          <a:latin typeface="Verdana"/>
                          <a:ea typeface="Calibri"/>
                        </a:rPr>
                        <a:t>1</a:t>
                      </a:r>
                      <a:endParaRPr lang="en-US" sz="3000">
                        <a:effectLst/>
                        <a:latin typeface="Times New Roman"/>
                        <a:ea typeface="Calibri"/>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3000" dirty="0">
                          <a:effectLst/>
                          <a:latin typeface="Verdana"/>
                          <a:ea typeface="Calibri"/>
                        </a:rPr>
                        <a:t>4</a:t>
                      </a:r>
                      <a:endParaRPr lang="en-US" sz="3000" dirty="0">
                        <a:effectLst/>
                        <a:latin typeface="Times New Roman"/>
                        <a:ea typeface="Calibri"/>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461433">
                <a:tc gridSpan="3">
                  <a:txBody>
                    <a:bodyPr/>
                    <a:lstStyle/>
                    <a:p>
                      <a:pPr marL="0" marR="0">
                        <a:lnSpc>
                          <a:spcPct val="100000"/>
                        </a:lnSpc>
                        <a:spcBef>
                          <a:spcPts val="0"/>
                        </a:spcBef>
                        <a:spcAft>
                          <a:spcPts val="0"/>
                        </a:spcAft>
                      </a:pPr>
                      <a:r>
                        <a:rPr lang="en-US" sz="3000" i="1" dirty="0">
                          <a:effectLst/>
                          <a:latin typeface="Verdana"/>
                          <a:ea typeface="Calibri"/>
                        </a:rPr>
                        <a:t>Note: </a:t>
                      </a:r>
                      <a:r>
                        <a:rPr lang="en-US" sz="3000" dirty="0">
                          <a:effectLst/>
                          <a:latin typeface="Verdana"/>
                          <a:ea typeface="Calibri"/>
                        </a:rPr>
                        <a:t>Each category does not add up to total sample size due to missing data.</a:t>
                      </a:r>
                      <a:endParaRPr lang="en-US" sz="3000" dirty="0">
                        <a:effectLst/>
                        <a:latin typeface="Times New Roman"/>
                        <a:ea typeface="Calibri"/>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7"/>
                  </a:ext>
                </a:extLst>
              </a:tr>
            </a:tbl>
          </a:graphicData>
        </a:graphic>
      </p:graphicFrame>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076"/>
    </mc:Choice>
    <mc:Fallback xmlns="">
      <p:transition spd="slow" advTm="2076"/>
    </mc:Fallback>
  </mc:AlternateContent>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FFCC99"/>
      </a:accent1>
      <a:accent2>
        <a:srgbClr val="CC9900"/>
      </a:accent2>
      <a:accent3>
        <a:srgbClr val="FFFFFF"/>
      </a:accent3>
      <a:accent4>
        <a:srgbClr val="000000"/>
      </a:accent4>
      <a:accent5>
        <a:srgbClr val="FFE2CA"/>
      </a:accent5>
      <a:accent6>
        <a:srgbClr val="B98A00"/>
      </a:accent6>
      <a:hlink>
        <a:srgbClr val="996633"/>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CC99"/>
        </a:accent1>
        <a:accent2>
          <a:srgbClr val="FF9900"/>
        </a:accent2>
        <a:accent3>
          <a:srgbClr val="FFFFFF"/>
        </a:accent3>
        <a:accent4>
          <a:srgbClr val="000000"/>
        </a:accent4>
        <a:accent5>
          <a:srgbClr val="FFE2CA"/>
        </a:accent5>
        <a:accent6>
          <a:srgbClr val="E78A00"/>
        </a:accent6>
        <a:hlink>
          <a:srgbClr val="996633"/>
        </a:hlink>
        <a:folHlink>
          <a:srgbClr val="B2B2B2"/>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808000"/>
        </a:dk2>
        <a:lt2>
          <a:srgbClr val="666633"/>
        </a:lt2>
        <a:accent1>
          <a:srgbClr val="99CCFF"/>
        </a:accent1>
        <a:accent2>
          <a:srgbClr val="0066FF"/>
        </a:accent2>
        <a:accent3>
          <a:srgbClr val="FFFFFF"/>
        </a:accent3>
        <a:accent4>
          <a:srgbClr val="000000"/>
        </a:accent4>
        <a:accent5>
          <a:srgbClr val="CAE2FF"/>
        </a:accent5>
        <a:accent6>
          <a:srgbClr val="005CE7"/>
        </a:accent6>
        <a:hlink>
          <a:srgbClr val="0033CC"/>
        </a:hlink>
        <a:folHlink>
          <a:srgbClr val="FFCC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NAL North Saint Louis Symposium Poster HM[1]" id="{6C4AD3A9-C362-F043-A8D9-CED85E064F2E}" vid="{9E7511D6-3754-A84A-A40B-EEC8A053B98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9">
    <a:dk1>
      <a:srgbClr val="000000"/>
    </a:dk1>
    <a:lt1>
      <a:srgbClr val="FFFFFF"/>
    </a:lt1>
    <a:dk2>
      <a:srgbClr val="808000"/>
    </a:dk2>
    <a:lt2>
      <a:srgbClr val="666633"/>
    </a:lt2>
    <a:accent1>
      <a:srgbClr val="99CCFF"/>
    </a:accent1>
    <a:accent2>
      <a:srgbClr val="0066FF"/>
    </a:accent2>
    <a:accent3>
      <a:srgbClr val="FFFFFF"/>
    </a:accent3>
    <a:accent4>
      <a:srgbClr val="000000"/>
    </a:accent4>
    <a:accent5>
      <a:srgbClr val="CAE2FF"/>
    </a:accent5>
    <a:accent6>
      <a:srgbClr val="005CE7"/>
    </a:accent6>
    <a:hlink>
      <a:srgbClr val="0033CC"/>
    </a:hlink>
    <a:folHlink>
      <a:srgbClr val="FFCC66"/>
    </a:folHlink>
  </a:clrScheme>
</a:themeOverride>
</file>

<file path=docProps/app.xml><?xml version="1.0" encoding="utf-8"?>
<Properties xmlns="http://schemas.openxmlformats.org/officeDocument/2006/extended-properties" xmlns:vt="http://schemas.openxmlformats.org/officeDocument/2006/docPropsVTypes">
  <Template>Default Design</Template>
  <TotalTime>291</TotalTime>
  <Words>1295</Words>
  <Application>Microsoft Office PowerPoint</Application>
  <PresentationFormat>Custom</PresentationFormat>
  <Paragraphs>127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Verdana</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Dhvanii Raval</dc:creator>
  <cp:lastModifiedBy>Hisako Matsuo</cp:lastModifiedBy>
  <cp:revision>38</cp:revision>
  <dcterms:created xsi:type="dcterms:W3CDTF">2019-04-26T15:17:59Z</dcterms:created>
  <dcterms:modified xsi:type="dcterms:W3CDTF">2019-11-25T20:55:34Z</dcterms:modified>
</cp:coreProperties>
</file>