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0"/>
  </p:notesMasterIdLst>
  <p:sldIdLst>
    <p:sldId id="294" r:id="rId2"/>
    <p:sldId id="295" r:id="rId3"/>
    <p:sldId id="296" r:id="rId4"/>
    <p:sldId id="297" r:id="rId5"/>
    <p:sldId id="300" r:id="rId6"/>
    <p:sldId id="301" r:id="rId7"/>
    <p:sldId id="304" r:id="rId8"/>
    <p:sldId id="305" r:id="rId9"/>
    <p:sldId id="306" r:id="rId10"/>
    <p:sldId id="307" r:id="rId11"/>
    <p:sldId id="309" r:id="rId12"/>
    <p:sldId id="310" r:id="rId13"/>
    <p:sldId id="258" r:id="rId14"/>
    <p:sldId id="270" r:id="rId15"/>
    <p:sldId id="262" r:id="rId16"/>
    <p:sldId id="263" r:id="rId17"/>
    <p:sldId id="259" r:id="rId18"/>
    <p:sldId id="265" r:id="rId19"/>
    <p:sldId id="268" r:id="rId20"/>
    <p:sldId id="291" r:id="rId21"/>
    <p:sldId id="266" r:id="rId22"/>
    <p:sldId id="269" r:id="rId23"/>
    <p:sldId id="271" r:id="rId24"/>
    <p:sldId id="284" r:id="rId25"/>
    <p:sldId id="275" r:id="rId26"/>
    <p:sldId id="293" r:id="rId27"/>
    <p:sldId id="276" r:id="rId28"/>
    <p:sldId id="280" r:id="rId29"/>
    <p:sldId id="282" r:id="rId30"/>
    <p:sldId id="311" r:id="rId31"/>
    <p:sldId id="286" r:id="rId32"/>
    <p:sldId id="287" r:id="rId33"/>
    <p:sldId id="288" r:id="rId34"/>
    <p:sldId id="289" r:id="rId35"/>
    <p:sldId id="290" r:id="rId36"/>
    <p:sldId id="315" r:id="rId37"/>
    <p:sldId id="314" r:id="rId38"/>
    <p:sldId id="313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852" autoAdjust="0"/>
  </p:normalViewPr>
  <p:slideViewPr>
    <p:cSldViewPr>
      <p:cViewPr>
        <p:scale>
          <a:sx n="60" d="100"/>
          <a:sy n="60" d="100"/>
        </p:scale>
        <p:origin x="816" y="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8218BE-D425-43B7-9E77-65B6A2B72E19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352C9-2F12-4B5C-AA92-6503F91A6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22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352C9-2F12-4B5C-AA92-6503F91A647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06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352C9-2F12-4B5C-AA92-6503F91A647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09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F6562D1-1DDD-46FF-8E2E-5FFDABA97BE5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AD303EF-CFF2-427C-B310-F244BB88C4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62D1-1DDD-46FF-8E2E-5FFDABA97BE5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03EF-CFF2-427C-B310-F244BB88C4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62D1-1DDD-46FF-8E2E-5FFDABA97BE5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03EF-CFF2-427C-B310-F244BB88C4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62D1-1DDD-46FF-8E2E-5FFDABA97BE5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03EF-CFF2-427C-B310-F244BB88C4A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62D1-1DDD-46FF-8E2E-5FFDABA97BE5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03EF-CFF2-427C-B310-F244BB88C4A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62D1-1DDD-46FF-8E2E-5FFDABA97BE5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03EF-CFF2-427C-B310-F244BB88C4A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62D1-1DDD-46FF-8E2E-5FFDABA97BE5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03EF-CFF2-427C-B310-F244BB88C4A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62D1-1DDD-46FF-8E2E-5FFDABA97BE5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03EF-CFF2-427C-B310-F244BB88C4A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62D1-1DDD-46FF-8E2E-5FFDABA97BE5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03EF-CFF2-427C-B310-F244BB88C4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DF6562D1-1DDD-46FF-8E2E-5FFDABA97BE5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03EF-CFF2-427C-B310-F244BB88C4A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F6562D1-1DDD-46FF-8E2E-5FFDABA97BE5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AD303EF-CFF2-427C-B310-F244BB88C4A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F6562D1-1DDD-46FF-8E2E-5FFDABA97BE5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AD303EF-CFF2-427C-B310-F244BB88C4A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F17E0F-458D-41B1-BD72-9F05836B89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dirty="0"/>
              <a:t>Program/Policy Evaluation and Assessment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2491562-62E5-4E5B-AB08-40CFA61E8C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9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5. Hypothesis Testing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Compare two groups (intervention and control groups)</a:t>
            </a:r>
          </a:p>
          <a:p>
            <a:pPr marL="457200" indent="-457200"/>
            <a:endParaRPr lang="en-US" dirty="0"/>
          </a:p>
          <a:p>
            <a:r>
              <a:rPr lang="en-US" dirty="0"/>
              <a:t>Pre- and post-test of program implementation</a:t>
            </a:r>
          </a:p>
          <a:p>
            <a:pPr>
              <a:buFont typeface="Arial" charset="0"/>
              <a:buChar char="•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Evaluations? (Cont’d)</a:t>
            </a:r>
          </a:p>
        </p:txBody>
      </p:sp>
    </p:spTree>
    <p:extLst>
      <p:ext uri="{BB962C8B-B14F-4D97-AF65-F5344CB8AC3E}">
        <p14:creationId xmlns:p14="http://schemas.microsoft.com/office/powerpoint/2010/main" val="3808659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Survey</a:t>
            </a:r>
          </a:p>
          <a:p>
            <a:endParaRPr lang="en-US" dirty="0"/>
          </a:p>
          <a:p>
            <a:r>
              <a:rPr lang="en-US" dirty="0"/>
              <a:t>Focus group</a:t>
            </a:r>
          </a:p>
          <a:p>
            <a:endParaRPr lang="en-US" dirty="0"/>
          </a:p>
          <a:p>
            <a:r>
              <a:rPr lang="en-US" dirty="0"/>
              <a:t>Face-to-face interviews – in depth</a:t>
            </a:r>
          </a:p>
          <a:p>
            <a:endParaRPr lang="en-US" dirty="0"/>
          </a:p>
          <a:p>
            <a:r>
              <a:rPr lang="en-US" dirty="0"/>
              <a:t>Content/archival analysis</a:t>
            </a:r>
          </a:p>
          <a:p>
            <a:endParaRPr lang="en-US" dirty="0"/>
          </a:p>
          <a:p>
            <a:r>
              <a:rPr lang="en-US" dirty="0"/>
              <a:t>Mixed methods</a:t>
            </a:r>
          </a:p>
          <a:p>
            <a:pPr>
              <a:buFont typeface="Arial" charset="0"/>
              <a:buChar char="•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Methods</a:t>
            </a:r>
          </a:p>
        </p:txBody>
      </p:sp>
    </p:spTree>
    <p:extLst>
      <p:ext uri="{BB962C8B-B14F-4D97-AF65-F5344CB8AC3E}">
        <p14:creationId xmlns:p14="http://schemas.microsoft.com/office/powerpoint/2010/main" val="2741681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experience</a:t>
            </a:r>
          </a:p>
          <a:p>
            <a:endParaRPr lang="en-US" dirty="0"/>
          </a:p>
          <a:p>
            <a:r>
              <a:rPr lang="en-US" dirty="0"/>
              <a:t>Purpose of evaluation (formative vs. summative)</a:t>
            </a:r>
          </a:p>
          <a:p>
            <a:endParaRPr lang="en-US" dirty="0"/>
          </a:p>
          <a:p>
            <a:r>
              <a:rPr lang="en-US" i="1" dirty="0"/>
              <a:t>Ex ante vs. post ante </a:t>
            </a:r>
            <a:r>
              <a:rPr lang="en-US" dirty="0"/>
              <a:t>evaluation</a:t>
            </a:r>
          </a:p>
          <a:p>
            <a:endParaRPr lang="en-US" dirty="0"/>
          </a:p>
          <a:p>
            <a:r>
              <a:rPr lang="en-US" dirty="0"/>
              <a:t>Timeline and budget</a:t>
            </a:r>
          </a:p>
          <a:p>
            <a:pPr>
              <a:buFont typeface="Arial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of Evaluation Methods</a:t>
            </a:r>
          </a:p>
        </p:txBody>
      </p:sp>
    </p:spTree>
    <p:extLst>
      <p:ext uri="{BB962C8B-B14F-4D97-AF65-F5344CB8AC3E}">
        <p14:creationId xmlns:p14="http://schemas.microsoft.com/office/powerpoint/2010/main" val="3587233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2500" dirty="0"/>
              <a:t>Are the intended objectives met?</a:t>
            </a:r>
          </a:p>
          <a:p>
            <a:pPr marL="0" indent="0">
              <a:buNone/>
            </a:pPr>
            <a:endParaRPr lang="en-US" sz="2500" dirty="0"/>
          </a:p>
          <a:p>
            <a:pPr marL="457200" indent="-457200"/>
            <a:r>
              <a:rPr lang="en-US" sz="2500" dirty="0"/>
              <a:t>Was the program effective in achieving its </a:t>
            </a:r>
            <a:r>
              <a:rPr lang="en-US" sz="2500" u="sng" dirty="0"/>
              <a:t>intended outcomes</a:t>
            </a:r>
            <a:r>
              <a:rPr lang="en-US" sz="2500" dirty="0"/>
              <a:t>?</a:t>
            </a:r>
          </a:p>
          <a:p>
            <a:pPr marL="0" indent="0">
              <a:buNone/>
            </a:pPr>
            <a:endParaRPr lang="en-US" sz="2500" dirty="0"/>
          </a:p>
          <a:p>
            <a:pPr marL="457200" indent="-457200"/>
            <a:r>
              <a:rPr lang="en-US" sz="2500" dirty="0"/>
              <a:t>To what extent, if any, was the program responsible for the </a:t>
            </a:r>
            <a:r>
              <a:rPr lang="en-US" sz="2500" u="sng" dirty="0"/>
              <a:t>observed outcomes</a:t>
            </a:r>
            <a:r>
              <a:rPr lang="en-US" sz="2500" dirty="0"/>
              <a:t>?</a:t>
            </a:r>
          </a:p>
          <a:p>
            <a:pPr marL="457200" indent="-457200"/>
            <a:endParaRPr lang="en-US" sz="2500" dirty="0"/>
          </a:p>
          <a:p>
            <a:pPr marL="457200" indent="-457200"/>
            <a:r>
              <a:rPr lang="en-US" sz="2500" dirty="0"/>
              <a:t>To what extent, if any at all, are observed outcomes </a:t>
            </a:r>
            <a:r>
              <a:rPr lang="en-US" sz="2500" u="sng" dirty="0"/>
              <a:t>consistent</a:t>
            </a:r>
            <a:r>
              <a:rPr lang="en-US" sz="2500" dirty="0"/>
              <a:t> with intended outcomes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Questions to Ask in Evaluation</a:t>
            </a:r>
          </a:p>
        </p:txBody>
      </p:sp>
    </p:spTree>
    <p:extLst>
      <p:ext uri="{BB962C8B-B14F-4D97-AF65-F5344CB8AC3E}">
        <p14:creationId xmlns:p14="http://schemas.microsoft.com/office/powerpoint/2010/main" val="1625203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b="1" i="1" dirty="0"/>
              <a:t>1. What is the need for a program? </a:t>
            </a:r>
          </a:p>
          <a:p>
            <a:r>
              <a:rPr lang="en-US" dirty="0"/>
              <a:t>conduct needs assessment before options are developed (</a:t>
            </a:r>
            <a:r>
              <a:rPr lang="en-US" i="1" dirty="0"/>
              <a:t>ex ante</a:t>
            </a:r>
            <a:r>
              <a:rPr lang="en-US" dirty="0"/>
              <a:t> needs assessment)</a:t>
            </a:r>
          </a:p>
          <a:p>
            <a:pPr marL="109728" indent="0">
              <a:buNone/>
            </a:pPr>
            <a:endParaRPr lang="en-US" dirty="0"/>
          </a:p>
          <a:p>
            <a:pPr lvl="1"/>
            <a:r>
              <a:rPr lang="en-US" sz="2400" dirty="0"/>
              <a:t>gather information, quantitative or qualitative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compare existing programs and services with the needs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identify gaps to be addressed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 Key Evaluation Questions</a:t>
            </a:r>
          </a:p>
        </p:txBody>
      </p:sp>
    </p:spTree>
    <p:extLst>
      <p:ext uri="{BB962C8B-B14F-4D97-AF65-F5344CB8AC3E}">
        <p14:creationId xmlns:p14="http://schemas.microsoft.com/office/powerpoint/2010/main" val="2109482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b="1" i="1" dirty="0"/>
              <a:t>2. Is the program relevant?</a:t>
            </a:r>
          </a:p>
          <a:p>
            <a:r>
              <a:rPr lang="en-US" sz="2400" dirty="0"/>
              <a:t>examine the original and the current directions of the program</a:t>
            </a:r>
          </a:p>
          <a:p>
            <a:endParaRPr lang="en-US" sz="2400" dirty="0"/>
          </a:p>
          <a:p>
            <a:r>
              <a:rPr lang="en-US" sz="2400" dirty="0"/>
              <a:t>Compare with current and future priorities</a:t>
            </a:r>
          </a:p>
          <a:p>
            <a:endParaRPr lang="en-US" sz="2400" dirty="0"/>
          </a:p>
          <a:p>
            <a:r>
              <a:rPr lang="en-US" sz="2400" dirty="0"/>
              <a:t>Program relevance is affected by social, economic and political issues</a:t>
            </a:r>
          </a:p>
          <a:p>
            <a:endParaRPr lang="en-US" sz="2400" dirty="0"/>
          </a:p>
          <a:p>
            <a:r>
              <a:rPr lang="en-US" sz="2400" dirty="0"/>
              <a:t>Priorities change when stake holders change</a:t>
            </a:r>
          </a:p>
          <a:p>
            <a:endParaRPr lang="en-US" sz="2400" dirty="0"/>
          </a:p>
          <a:p>
            <a:r>
              <a:rPr lang="en-US" sz="2400" dirty="0"/>
              <a:t>Relies substantially on the experiences and judgment of evaluators and stakeholders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 Key Evaluation Questions</a:t>
            </a:r>
          </a:p>
        </p:txBody>
      </p:sp>
    </p:spTree>
    <p:extLst>
      <p:ext uri="{BB962C8B-B14F-4D97-AF65-F5344CB8AC3E}">
        <p14:creationId xmlns:p14="http://schemas.microsoft.com/office/powerpoint/2010/main" val="676028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3. </a:t>
            </a:r>
            <a:r>
              <a:rPr lang="en-US" b="1" i="1" dirty="0"/>
              <a:t>Was the structure/logic of the program appropriate?</a:t>
            </a:r>
          </a:p>
          <a:p>
            <a:pPr marL="342900" indent="-342900"/>
            <a:r>
              <a:rPr lang="en-US" sz="2400" dirty="0"/>
              <a:t>Focuses on the structure that is intended to </a:t>
            </a:r>
            <a:r>
              <a:rPr lang="en-US" sz="2400" u="sng" dirty="0"/>
              <a:t>transform resources into results </a:t>
            </a:r>
          </a:p>
          <a:p>
            <a:pPr marL="342900" indent="-342900"/>
            <a:endParaRPr lang="en-US" sz="2400" dirty="0"/>
          </a:p>
          <a:p>
            <a:pPr marL="342900" indent="-342900"/>
            <a:r>
              <a:rPr lang="en-US" sz="2400" dirty="0"/>
              <a:t>Scope and reach of the program depends on the complexity of the problem</a:t>
            </a:r>
          </a:p>
          <a:p>
            <a:pPr marL="342900" indent="-342900"/>
            <a:endParaRPr lang="en-US" sz="2400" dirty="0"/>
          </a:p>
          <a:p>
            <a:pPr marL="342900" indent="-342900"/>
            <a:r>
              <a:rPr lang="en-US" sz="2400" dirty="0"/>
              <a:t>Researching options e.g. comparing how similar issues were previously solved</a:t>
            </a:r>
          </a:p>
          <a:p>
            <a:pPr marL="342900" indent="-342900"/>
            <a:endParaRPr lang="en-US" sz="2400" dirty="0"/>
          </a:p>
          <a:p>
            <a:pPr marL="342900" indent="-342900"/>
            <a:r>
              <a:rPr lang="en-US" sz="2400" dirty="0"/>
              <a:t>Constraints in selecting the most appropriate option: time, resources and prevailing political view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 Key Evaluation Questions</a:t>
            </a:r>
          </a:p>
        </p:txBody>
      </p:sp>
    </p:spTree>
    <p:extLst>
      <p:ext uri="{BB962C8B-B14F-4D97-AF65-F5344CB8AC3E}">
        <p14:creationId xmlns:p14="http://schemas.microsoft.com/office/powerpoint/2010/main" val="864640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4. Was the program implemented as intended?</a:t>
            </a:r>
          </a:p>
          <a:p>
            <a:r>
              <a:rPr lang="en-US" dirty="0"/>
              <a:t>How has the environment affected the program</a:t>
            </a:r>
          </a:p>
          <a:p>
            <a:endParaRPr lang="en-US" dirty="0"/>
          </a:p>
          <a:p>
            <a:r>
              <a:rPr lang="en-US" dirty="0"/>
              <a:t>Program objective guide the design and implementation e.g. citizenship program for seniors</a:t>
            </a:r>
          </a:p>
          <a:p>
            <a:endParaRPr lang="en-US" dirty="0"/>
          </a:p>
          <a:p>
            <a:r>
              <a:rPr lang="en-US" dirty="0"/>
              <a:t>Input ---Activities--- and outputs</a:t>
            </a:r>
          </a:p>
          <a:p>
            <a:pPr>
              <a:buFont typeface="Arial" charset="0"/>
              <a:buChar char="•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 Key Evaluation Questions</a:t>
            </a:r>
          </a:p>
        </p:txBody>
      </p:sp>
    </p:spTree>
    <p:extLst>
      <p:ext uri="{BB962C8B-B14F-4D97-AF65-F5344CB8AC3E}">
        <p14:creationId xmlns:p14="http://schemas.microsoft.com/office/powerpoint/2010/main" val="658873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5. Was the program technically efficient?</a:t>
            </a:r>
          </a:p>
          <a:p>
            <a:pPr marL="457200" indent="-457200"/>
            <a:r>
              <a:rPr lang="en-US" dirty="0"/>
              <a:t>Assesses the productivity of the program</a:t>
            </a:r>
          </a:p>
          <a:p>
            <a:pPr marL="457200" indent="-457200"/>
            <a:endParaRPr lang="en-US" dirty="0"/>
          </a:p>
          <a:p>
            <a:pPr marL="457200" indent="-457200"/>
            <a:r>
              <a:rPr lang="en-US" dirty="0"/>
              <a:t>Comparing inputs with output –e.g. maximizing output while minimizing input</a:t>
            </a:r>
          </a:p>
          <a:p>
            <a:pPr marL="457200" indent="-457200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 Key Evaluation Questions</a:t>
            </a:r>
          </a:p>
        </p:txBody>
      </p:sp>
    </p:spTree>
    <p:extLst>
      <p:ext uri="{BB962C8B-B14F-4D97-AF65-F5344CB8AC3E}">
        <p14:creationId xmlns:p14="http://schemas.microsoft.com/office/powerpoint/2010/main" val="539007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6. </a:t>
            </a:r>
            <a:r>
              <a:rPr lang="en-US" sz="2800" b="1" i="1" dirty="0"/>
              <a:t>Was the program/intervention responsible for the outcomes that actually occurred?</a:t>
            </a:r>
          </a:p>
          <a:p>
            <a:pPr marL="0" indent="0">
              <a:buNone/>
            </a:pPr>
            <a:endParaRPr lang="en-US" sz="2800" b="1" i="1" dirty="0"/>
          </a:p>
          <a:p>
            <a:pPr marL="457200" indent="-457200"/>
            <a:r>
              <a:rPr lang="en-US" sz="2800" dirty="0"/>
              <a:t>Cause-effect relationship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b="1" i="1" dirty="0"/>
              <a:t>7. </a:t>
            </a:r>
            <a:r>
              <a:rPr lang="en-US" sz="2800" b="1" i="1" dirty="0"/>
              <a:t>Did the program achieve its intended objectives?</a:t>
            </a:r>
          </a:p>
          <a:p>
            <a:pPr marL="0" indent="0">
              <a:buNone/>
            </a:pPr>
            <a:endParaRPr lang="en-US" sz="2800" b="1" i="1" dirty="0"/>
          </a:p>
          <a:p>
            <a:pPr marL="457200" indent="-457200"/>
            <a:r>
              <a:rPr lang="en-US" sz="2800" dirty="0"/>
              <a:t>Effectiveness </a:t>
            </a:r>
          </a:p>
          <a:p>
            <a:pPr marL="457200" indent="-457200"/>
            <a:endParaRPr lang="en-US" sz="2800" dirty="0"/>
          </a:p>
          <a:p>
            <a:pPr marL="457200" indent="-457200"/>
            <a:r>
              <a:rPr lang="en-US" sz="2800" dirty="0"/>
              <a:t>Compares objectives with the outcomes that actually occurred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 Key Evaluation Questions</a:t>
            </a:r>
          </a:p>
        </p:txBody>
      </p:sp>
    </p:spTree>
    <p:extLst>
      <p:ext uri="{BB962C8B-B14F-4D97-AF65-F5344CB8AC3E}">
        <p14:creationId xmlns:p14="http://schemas.microsoft.com/office/powerpoint/2010/main" val="1982894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AA9B49-050B-4B36-879E-0E983D7D3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14672"/>
          </a:xfrm>
        </p:spPr>
        <p:txBody>
          <a:bodyPr>
            <a:normAutofit fontScale="92500" lnSpcReduction="20000"/>
          </a:bodyPr>
          <a:lstStyle/>
          <a:p>
            <a:r>
              <a:rPr lang="en-US" b="1" i="1" dirty="0"/>
              <a:t>Policy:</a:t>
            </a:r>
          </a:p>
          <a:p>
            <a:pPr lvl="1"/>
            <a:r>
              <a:rPr lang="en-US" sz="2700" dirty="0"/>
              <a:t>Statements of intended outcomes/objectives and the means by which concerned entities will go about achieving these outcomes</a:t>
            </a:r>
          </a:p>
          <a:p>
            <a:pPr lvl="1"/>
            <a:endParaRPr lang="en-US" sz="2700" dirty="0"/>
          </a:p>
          <a:p>
            <a:pPr lvl="1"/>
            <a:r>
              <a:rPr lang="en-US" sz="2700" dirty="0"/>
              <a:t>Clear statement of goals/ends and methods/means</a:t>
            </a:r>
          </a:p>
          <a:p>
            <a:endParaRPr lang="en-US" dirty="0"/>
          </a:p>
          <a:p>
            <a:r>
              <a:rPr lang="en-US" b="1" i="1" dirty="0"/>
              <a:t>Program:</a:t>
            </a:r>
          </a:p>
          <a:p>
            <a:pPr lvl="1"/>
            <a:r>
              <a:rPr lang="en-US" sz="2700" dirty="0"/>
              <a:t>Means-ends chains that are intended to achieve some agreed-on objective(s)</a:t>
            </a:r>
          </a:p>
          <a:p>
            <a:pPr lvl="1"/>
            <a:endParaRPr lang="en-US" sz="2700" dirty="0"/>
          </a:p>
          <a:p>
            <a:pPr lvl="1"/>
            <a:r>
              <a:rPr lang="en-US" sz="2700" dirty="0"/>
              <a:t>Unit to implement policy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B22081-F9FB-4584-B1DF-7FE4B92DA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and Programs</a:t>
            </a:r>
          </a:p>
        </p:txBody>
      </p:sp>
    </p:spTree>
    <p:extLst>
      <p:ext uri="{BB962C8B-B14F-4D97-AF65-F5344CB8AC3E}">
        <p14:creationId xmlns:p14="http://schemas.microsoft.com/office/powerpoint/2010/main" val="295100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53CEE3-C55D-4D1C-9B9C-64634240D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8. Cost-effectiveness – was the program cost effective?</a:t>
            </a:r>
          </a:p>
          <a:p>
            <a:pPr marL="457200" indent="-457200"/>
            <a:r>
              <a:rPr lang="en-US" dirty="0"/>
              <a:t>Compare the cost of the program with the outcome</a:t>
            </a:r>
          </a:p>
          <a:p>
            <a:pPr marL="457200" indent="-457200"/>
            <a:endParaRPr lang="en-US" dirty="0"/>
          </a:p>
          <a:p>
            <a:pPr marL="457200" indent="-457200"/>
            <a:r>
              <a:rPr lang="en-US" i="1" dirty="0"/>
              <a:t>Ex post </a:t>
            </a:r>
            <a:r>
              <a:rPr lang="en-US" dirty="0"/>
              <a:t>cost-effectiveness analysis</a:t>
            </a:r>
          </a:p>
          <a:p>
            <a:pPr marL="457200" indent="-457200"/>
            <a:endParaRPr lang="en-US" dirty="0"/>
          </a:p>
          <a:p>
            <a:pPr marL="457200" indent="-457200"/>
            <a:r>
              <a:rPr lang="en-US" i="1" dirty="0"/>
              <a:t>Ex ante </a:t>
            </a:r>
            <a:r>
              <a:rPr lang="en-US" dirty="0"/>
              <a:t>cost-effectiveness analysis – depends on knowledgeable estimation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37CDA8-9862-4031-9D49-D9416710E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 Key Evaluation Questions</a:t>
            </a:r>
          </a:p>
        </p:txBody>
      </p:sp>
    </p:spTree>
    <p:extLst>
      <p:ext uri="{BB962C8B-B14F-4D97-AF65-F5344CB8AC3E}">
        <p14:creationId xmlns:p14="http://schemas.microsoft.com/office/powerpoint/2010/main" val="2149855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9. Cost-benefit analysis- was the program cost-beneficial?</a:t>
            </a:r>
          </a:p>
          <a:p>
            <a:pPr marL="457200" indent="-457200"/>
            <a:r>
              <a:rPr lang="en-US" dirty="0"/>
              <a:t>Compares the cost and the benefits of the program</a:t>
            </a:r>
          </a:p>
          <a:p>
            <a:pPr marL="457200" indent="-457200"/>
            <a:endParaRPr lang="en-US" dirty="0"/>
          </a:p>
          <a:p>
            <a:pPr marL="457200" indent="-457200"/>
            <a:r>
              <a:rPr lang="en-US" dirty="0"/>
              <a:t>All outcomes are converted into monetary value</a:t>
            </a:r>
          </a:p>
          <a:p>
            <a:pPr marL="457200" indent="-457200"/>
            <a:endParaRPr lang="en-US" dirty="0"/>
          </a:p>
          <a:p>
            <a:pPr marL="457200" indent="-457200"/>
            <a:r>
              <a:rPr lang="en-US" dirty="0"/>
              <a:t>Difficult to conduct cost benefit in public sector projects and non-profit organizations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 Key Evaluation Questions</a:t>
            </a:r>
          </a:p>
        </p:txBody>
      </p:sp>
    </p:spTree>
    <p:extLst>
      <p:ext uri="{BB962C8B-B14F-4D97-AF65-F5344CB8AC3E}">
        <p14:creationId xmlns:p14="http://schemas.microsoft.com/office/powerpoint/2010/main" val="1884914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10. Was the program adequate?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Did the program resolve the problem?</a:t>
            </a:r>
          </a:p>
          <a:p>
            <a:endParaRPr lang="en-US" dirty="0"/>
          </a:p>
          <a:p>
            <a:r>
              <a:rPr lang="en-US" dirty="0"/>
              <a:t>Was the overall objective achieved?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 Key Evaluation Questions</a:t>
            </a:r>
          </a:p>
        </p:txBody>
      </p:sp>
    </p:spTree>
    <p:extLst>
      <p:ext uri="{BB962C8B-B14F-4D97-AF65-F5344CB8AC3E}">
        <p14:creationId xmlns:p14="http://schemas.microsoft.com/office/powerpoint/2010/main" val="2977605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48072"/>
          </a:xfrm>
        </p:spPr>
        <p:txBody>
          <a:bodyPr/>
          <a:lstStyle/>
          <a:p>
            <a:pPr marL="109728" indent="0">
              <a:buNone/>
            </a:pPr>
            <a:r>
              <a:rPr lang="en-US" b="1" i="1" dirty="0"/>
              <a:t>Formative Evaluation </a:t>
            </a:r>
          </a:p>
          <a:p>
            <a:r>
              <a:rPr lang="en-US" dirty="0"/>
              <a:t>Analysis of program implementation </a:t>
            </a:r>
          </a:p>
          <a:p>
            <a:endParaRPr lang="en-US" dirty="0"/>
          </a:p>
          <a:p>
            <a:r>
              <a:rPr lang="en-US" dirty="0"/>
              <a:t>Provides program managers and other stakeholders with advice intended to improve the program</a:t>
            </a:r>
          </a:p>
          <a:p>
            <a:endParaRPr lang="en-US" dirty="0"/>
          </a:p>
          <a:p>
            <a:r>
              <a:rPr lang="en-US" dirty="0"/>
              <a:t>Purpose – program improvement</a:t>
            </a:r>
          </a:p>
          <a:p>
            <a:endParaRPr lang="en-US" dirty="0"/>
          </a:p>
          <a:p>
            <a:r>
              <a:rPr lang="en-US" dirty="0"/>
              <a:t>Assesses program processes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Formative and Summative Evaluation</a:t>
            </a:r>
          </a:p>
        </p:txBody>
      </p:sp>
    </p:spTree>
    <p:extLst>
      <p:ext uri="{BB962C8B-B14F-4D97-AF65-F5344CB8AC3E}">
        <p14:creationId xmlns:p14="http://schemas.microsoft.com/office/powerpoint/2010/main" val="351176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b="1" i="1" dirty="0"/>
              <a:t>Summative Evaluation </a:t>
            </a:r>
          </a:p>
          <a:p>
            <a:r>
              <a:rPr lang="en-US" dirty="0"/>
              <a:t> Did the program achieve intended objectives</a:t>
            </a:r>
          </a:p>
          <a:p>
            <a:endParaRPr lang="en-US" dirty="0"/>
          </a:p>
          <a:p>
            <a:r>
              <a:rPr lang="en-US" dirty="0"/>
              <a:t>Purpose – assessment</a:t>
            </a:r>
          </a:p>
          <a:p>
            <a:endParaRPr lang="en-US" dirty="0"/>
          </a:p>
          <a:p>
            <a:r>
              <a:rPr lang="en-US" dirty="0"/>
              <a:t>Answer tough questions </a:t>
            </a:r>
          </a:p>
          <a:p>
            <a:endParaRPr lang="en-US" dirty="0"/>
          </a:p>
          <a:p>
            <a:r>
              <a:rPr lang="en-US" dirty="0"/>
              <a:t>Accountability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Formative and Summative 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334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Assessing the Feasibility of the Evaluation 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Identify the clients</a:t>
            </a:r>
          </a:p>
          <a:p>
            <a:pPr marL="850392" lvl="1" indent="-457200">
              <a:buFont typeface="+mj-lt"/>
              <a:buAutoNum type="arabicPeriod"/>
            </a:pPr>
            <a:endParaRPr lang="en-US" dirty="0"/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Questions and issues to be addressed</a:t>
            </a:r>
          </a:p>
          <a:p>
            <a:pPr marL="850392" lvl="1" indent="-457200">
              <a:buFont typeface="+mj-lt"/>
              <a:buAutoNum type="arabicPeriod"/>
            </a:pPr>
            <a:endParaRPr lang="en-US" dirty="0"/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Available resources to conduct the evaluation</a:t>
            </a:r>
          </a:p>
          <a:p>
            <a:pPr marL="850392" lvl="1" indent="-457200">
              <a:buFont typeface="+mj-lt"/>
              <a:buAutoNum type="arabicPeriod"/>
            </a:pPr>
            <a:endParaRPr lang="en-US" dirty="0"/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What do we already know?</a:t>
            </a:r>
          </a:p>
          <a:p>
            <a:pPr marL="850392" lvl="1" indent="-457200">
              <a:buFont typeface="+mj-lt"/>
              <a:buAutoNum type="arabicPeriod"/>
            </a:pPr>
            <a:endParaRPr lang="en-US" dirty="0"/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Logic of the program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Conducting Evaluation</a:t>
            </a:r>
          </a:p>
        </p:txBody>
      </p:sp>
    </p:spTree>
    <p:extLst>
      <p:ext uri="{BB962C8B-B14F-4D97-AF65-F5344CB8AC3E}">
        <p14:creationId xmlns:p14="http://schemas.microsoft.com/office/powerpoint/2010/main" val="3112263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5B1FC1-03C8-432E-A281-49A458744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3192" lvl="1" indent="0">
              <a:buNone/>
            </a:pPr>
            <a:r>
              <a:rPr lang="en-US" b="1" i="1" dirty="0"/>
              <a:t>Assessing the Feasibility of the Evaluation </a:t>
            </a:r>
          </a:p>
          <a:p>
            <a:pPr marL="850392" lvl="1" indent="-457200">
              <a:buFont typeface="+mj-lt"/>
              <a:buAutoNum type="arabicPeriod" startAt="6"/>
            </a:pPr>
            <a:r>
              <a:rPr lang="en-US" dirty="0"/>
              <a:t>Environment</a:t>
            </a:r>
          </a:p>
          <a:p>
            <a:pPr marL="850392" lvl="1" indent="-457200">
              <a:buFont typeface="+mj-lt"/>
              <a:buAutoNum type="arabicPeriod" startAt="6"/>
            </a:pPr>
            <a:endParaRPr lang="en-US" dirty="0"/>
          </a:p>
          <a:p>
            <a:pPr marL="850392" lvl="1" indent="-457200">
              <a:buFont typeface="+mj-lt"/>
              <a:buAutoNum type="arabicPeriod" startAt="6"/>
            </a:pPr>
            <a:r>
              <a:rPr lang="en-US" dirty="0"/>
              <a:t>Research design and feasibility</a:t>
            </a:r>
          </a:p>
          <a:p>
            <a:pPr marL="850392" lvl="1" indent="-457200">
              <a:buFont typeface="+mj-lt"/>
              <a:buAutoNum type="arabicPeriod" startAt="6"/>
            </a:pPr>
            <a:endParaRPr lang="en-US" dirty="0"/>
          </a:p>
          <a:p>
            <a:pPr marL="850392" lvl="1" indent="-457200">
              <a:buFont typeface="+mj-lt"/>
              <a:buAutoNum type="arabicPeriod" startAt="6"/>
            </a:pPr>
            <a:r>
              <a:rPr lang="en-US" dirty="0"/>
              <a:t>Data sources available and appropriateness</a:t>
            </a:r>
          </a:p>
          <a:p>
            <a:pPr marL="850392" lvl="1" indent="-457200">
              <a:buFont typeface="+mj-lt"/>
              <a:buAutoNum type="arabicPeriod" startAt="6"/>
            </a:pPr>
            <a:endParaRPr lang="en-US" dirty="0"/>
          </a:p>
          <a:p>
            <a:pPr marL="850392" lvl="1" indent="-457200">
              <a:buFont typeface="+mj-lt"/>
              <a:buAutoNum type="arabicPeriod" startAt="6"/>
            </a:pPr>
            <a:r>
              <a:rPr lang="en-US" dirty="0"/>
              <a:t>Most feasible and defensible strategy</a:t>
            </a:r>
          </a:p>
          <a:p>
            <a:pPr marL="850392" lvl="1" indent="-457200">
              <a:buFont typeface="+mj-lt"/>
              <a:buAutoNum type="arabicPeriod" startAt="6"/>
            </a:pPr>
            <a:endParaRPr lang="en-US" dirty="0"/>
          </a:p>
          <a:p>
            <a:pPr marL="850392" lvl="1" indent="-457200">
              <a:buFont typeface="+mj-lt"/>
              <a:buAutoNum type="arabicPeriod" startAt="6"/>
            </a:pPr>
            <a:r>
              <a:rPr lang="en-US" dirty="0"/>
              <a:t>Is it necessary or feasible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F568C0-F582-40D8-BCC9-A0CD7347B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Conducting Evaluation</a:t>
            </a:r>
          </a:p>
        </p:txBody>
      </p:sp>
    </p:spTree>
    <p:extLst>
      <p:ext uri="{BB962C8B-B14F-4D97-AF65-F5344CB8AC3E}">
        <p14:creationId xmlns:p14="http://schemas.microsoft.com/office/powerpoint/2010/main" val="1418288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b="1" i="1" dirty="0"/>
              <a:t>Steps in conducting and reporting and evaluation/Doing the Evaluation: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Develop data collection instrument, pretest them</a:t>
            </a:r>
          </a:p>
          <a:p>
            <a:pPr marL="850392" lvl="1" indent="-457200">
              <a:buFont typeface="+mj-lt"/>
              <a:buAutoNum type="arabicPeriod"/>
            </a:pPr>
            <a:endParaRPr lang="en-US" dirty="0"/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Collect data</a:t>
            </a:r>
          </a:p>
          <a:p>
            <a:pPr marL="850392" lvl="1" indent="-457200">
              <a:buFont typeface="+mj-lt"/>
              <a:buAutoNum type="arabicPeriod"/>
            </a:pPr>
            <a:endParaRPr lang="en-US" dirty="0"/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Analyze the data- focus on answering the evaluation question</a:t>
            </a:r>
          </a:p>
          <a:p>
            <a:pPr marL="850392" lvl="1" indent="-457200">
              <a:buFont typeface="+mj-lt"/>
              <a:buAutoNum type="arabicPeriod"/>
            </a:pPr>
            <a:endParaRPr lang="en-US" dirty="0"/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Write, review and finalize the report</a:t>
            </a:r>
          </a:p>
          <a:p>
            <a:pPr marL="850392" lvl="1" indent="-457200">
              <a:buFont typeface="+mj-lt"/>
              <a:buAutoNum type="arabicPeriod"/>
            </a:pPr>
            <a:endParaRPr lang="en-US" dirty="0"/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Disseminate the report with recommendations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Conducting Evaluation</a:t>
            </a:r>
          </a:p>
        </p:txBody>
      </p:sp>
    </p:spTree>
    <p:extLst>
      <p:ext uri="{BB962C8B-B14F-4D97-AF65-F5344CB8AC3E}">
        <p14:creationId xmlns:p14="http://schemas.microsoft.com/office/powerpoint/2010/main" val="27935878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67072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/>
              <a:t>Focus on the issues that are key for decision makers and stakeholders</a:t>
            </a:r>
          </a:p>
          <a:p>
            <a:endParaRPr lang="en-US" sz="3100" dirty="0"/>
          </a:p>
          <a:p>
            <a:r>
              <a:rPr lang="en-US" sz="3100" dirty="0"/>
              <a:t>Questions –able to guide the design of data collection procedure</a:t>
            </a:r>
          </a:p>
          <a:p>
            <a:endParaRPr lang="en-US" sz="3100" dirty="0"/>
          </a:p>
          <a:p>
            <a:r>
              <a:rPr lang="en-US" sz="3100" dirty="0"/>
              <a:t>Reasonable and appropriate – relevant to the expectations of the stakeholders</a:t>
            </a:r>
          </a:p>
          <a:p>
            <a:endParaRPr lang="en-US" sz="3100" dirty="0"/>
          </a:p>
          <a:p>
            <a:r>
              <a:rPr lang="en-US" sz="3100" dirty="0"/>
              <a:t>Must identify performance dimensions – program accomplishments</a:t>
            </a:r>
          </a:p>
          <a:p>
            <a:endParaRPr lang="en-US" sz="3100" dirty="0"/>
          </a:p>
          <a:p>
            <a:r>
              <a:rPr lang="en-US" sz="3100" dirty="0"/>
              <a:t>Must be answerable – specific, concrete, practical and measurable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Evaluation Questions</a:t>
            </a:r>
          </a:p>
        </p:txBody>
      </p:sp>
    </p:spTree>
    <p:extLst>
      <p:ext uri="{BB962C8B-B14F-4D97-AF65-F5344CB8AC3E}">
        <p14:creationId xmlns:p14="http://schemas.microsoft.com/office/powerpoint/2010/main" val="20625657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Are the counselors in a drug prevention program sufficiently caring in their relations with clients?</a:t>
            </a:r>
          </a:p>
          <a:p>
            <a:endParaRPr lang="en-US" dirty="0"/>
          </a:p>
          <a:p>
            <a:r>
              <a:rPr lang="en-US" dirty="0"/>
              <a:t>Are our education and outreach services successful in informing the public about the risk of AIDS?</a:t>
            </a:r>
          </a:p>
          <a:p>
            <a:endParaRPr lang="en-US" dirty="0"/>
          </a:p>
          <a:p>
            <a:r>
              <a:rPr lang="en-US" dirty="0"/>
              <a:t>Do our services benefit the right recipient?</a:t>
            </a:r>
          </a:p>
          <a:p>
            <a:endParaRPr lang="en-US" dirty="0"/>
          </a:p>
          <a:p>
            <a:r>
              <a:rPr lang="en-US" dirty="0"/>
              <a:t>Does a shelter for battered women empower them to take control of their lives?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 of Good Evaluation Questions</a:t>
            </a:r>
          </a:p>
        </p:txBody>
      </p:sp>
    </p:spTree>
    <p:extLst>
      <p:ext uri="{BB962C8B-B14F-4D97-AF65-F5344CB8AC3E}">
        <p14:creationId xmlns:p14="http://schemas.microsoft.com/office/powerpoint/2010/main" val="2486962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313C3D-6200-48C2-B8E5-D29A06CC7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/>
              <a:t>Structured process to create and synthesize information intended to reduce the level of uncertainty for </a:t>
            </a:r>
            <a:r>
              <a:rPr lang="en-US" sz="2500" u="sng" dirty="0"/>
              <a:t>decision makers and stakeholders </a:t>
            </a:r>
            <a:r>
              <a:rPr lang="en-US" sz="2500" dirty="0"/>
              <a:t>about a given program or policy</a:t>
            </a:r>
          </a:p>
          <a:p>
            <a:endParaRPr lang="en-US" sz="2500" dirty="0"/>
          </a:p>
          <a:p>
            <a:r>
              <a:rPr lang="en-US" sz="2500" dirty="0"/>
              <a:t>Trans-Disciplinary process</a:t>
            </a:r>
          </a:p>
          <a:p>
            <a:endParaRPr lang="en-US" sz="2500" dirty="0"/>
          </a:p>
          <a:p>
            <a:r>
              <a:rPr lang="en-US" sz="2500" dirty="0"/>
              <a:t>Incorporate principles, theories, and methods from multiple disciplines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E35732-6388-4DB9-BB6F-20BC9123E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Program/Policy Evaluation</a:t>
            </a:r>
          </a:p>
        </p:txBody>
      </p:sp>
    </p:spTree>
    <p:extLst>
      <p:ext uri="{BB962C8B-B14F-4D97-AF65-F5344CB8AC3E}">
        <p14:creationId xmlns:p14="http://schemas.microsoft.com/office/powerpoint/2010/main" val="20500711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Needs assessment</a:t>
            </a:r>
          </a:p>
          <a:p>
            <a:endParaRPr lang="en-US" dirty="0"/>
          </a:p>
          <a:p>
            <a:r>
              <a:rPr lang="en-US" dirty="0"/>
              <a:t>Program design assessment</a:t>
            </a:r>
          </a:p>
          <a:p>
            <a:endParaRPr lang="en-US" dirty="0"/>
          </a:p>
          <a:p>
            <a:r>
              <a:rPr lang="en-US" dirty="0"/>
              <a:t>Process and implementation assessment</a:t>
            </a:r>
          </a:p>
          <a:p>
            <a:endParaRPr lang="en-US" dirty="0"/>
          </a:p>
          <a:p>
            <a:r>
              <a:rPr lang="en-US" dirty="0"/>
              <a:t>Outcome assessment</a:t>
            </a:r>
          </a:p>
          <a:p>
            <a:endParaRPr lang="en-US" dirty="0"/>
          </a:p>
          <a:p>
            <a:r>
              <a:rPr lang="en-US" dirty="0"/>
              <a:t>Cost-effectiveness assessment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Assessment</a:t>
            </a:r>
          </a:p>
        </p:txBody>
      </p:sp>
    </p:spTree>
    <p:extLst>
      <p:ext uri="{BB962C8B-B14F-4D97-AF65-F5344CB8AC3E}">
        <p14:creationId xmlns:p14="http://schemas.microsoft.com/office/powerpoint/2010/main" val="23007781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 program needed?</a:t>
            </a:r>
          </a:p>
          <a:p>
            <a:endParaRPr lang="en-US" dirty="0"/>
          </a:p>
          <a:p>
            <a:r>
              <a:rPr lang="en-US" dirty="0"/>
              <a:t>What is the nature of the problem?</a:t>
            </a:r>
          </a:p>
          <a:p>
            <a:pPr lvl="1"/>
            <a:r>
              <a:rPr lang="en-US" dirty="0"/>
              <a:t>What is the magnitude?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are the needs of the population?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services are needed?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How much service is needed?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1- Needs Assessment</a:t>
            </a:r>
          </a:p>
        </p:txBody>
      </p:sp>
    </p:spTree>
    <p:extLst>
      <p:ext uri="{BB962C8B-B14F-4D97-AF65-F5344CB8AC3E}">
        <p14:creationId xmlns:p14="http://schemas.microsoft.com/office/powerpoint/2010/main" val="7716196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is the program designed</a:t>
            </a:r>
          </a:p>
          <a:p>
            <a:pPr lvl="1"/>
            <a:r>
              <a:rPr lang="en-US" dirty="0"/>
              <a:t>Are the planned activities the best ones/appropriate?</a:t>
            </a:r>
          </a:p>
          <a:p>
            <a:pPr lvl="1"/>
            <a:endParaRPr lang="en-US" dirty="0"/>
          </a:p>
          <a:p>
            <a:r>
              <a:rPr lang="en-US" dirty="0"/>
              <a:t>Can the program reach its goals?</a:t>
            </a:r>
          </a:p>
          <a:p>
            <a:pPr lvl="1"/>
            <a:r>
              <a:rPr lang="en-US" dirty="0"/>
              <a:t>How is program designed?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Are the resources adequate?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Level 2 – Program design and theory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7220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the program operate?</a:t>
            </a:r>
          </a:p>
          <a:p>
            <a:endParaRPr lang="en-US" dirty="0"/>
          </a:p>
          <a:p>
            <a:r>
              <a:rPr lang="en-US" dirty="0"/>
              <a:t>Are the objectives being met?</a:t>
            </a:r>
          </a:p>
          <a:p>
            <a:endParaRPr lang="en-US" dirty="0"/>
          </a:p>
          <a:p>
            <a:r>
              <a:rPr lang="en-US" dirty="0"/>
              <a:t>What are the activities?</a:t>
            </a:r>
          </a:p>
          <a:p>
            <a:pPr lvl="1"/>
            <a:r>
              <a:rPr lang="en-US" dirty="0"/>
              <a:t>Are the activities implemented as intended?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Are services being delivered to target population?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Level 3- Process and Implementation Assessment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703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effective is the program?</a:t>
            </a:r>
          </a:p>
          <a:p>
            <a:pPr lvl="1"/>
            <a:r>
              <a:rPr lang="en-US" dirty="0"/>
              <a:t>Is the program meeting it’s goals?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are the effects on the target population?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Level 4- Outcome/Impact Assessment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9152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is the program performing in relation to it’s cost?</a:t>
            </a:r>
          </a:p>
          <a:p>
            <a:endParaRPr lang="en-US" dirty="0"/>
          </a:p>
          <a:p>
            <a:r>
              <a:rPr lang="en-US" dirty="0"/>
              <a:t>Can similar program benefits be accomplished with less cost?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Level 5- Cost efficiency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5178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/>
              <a:t>Input: Personnel, Facilities, Equipment, Supplies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Objectives: Should be consistent with goals (mission)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Activities: should be consistent with objectives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Output: causal relationship between goals and output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Model</a:t>
            </a:r>
          </a:p>
        </p:txBody>
      </p:sp>
    </p:spTree>
    <p:extLst>
      <p:ext uri="{BB962C8B-B14F-4D97-AF65-F5344CB8AC3E}">
        <p14:creationId xmlns:p14="http://schemas.microsoft.com/office/powerpoint/2010/main" val="36222366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5661338"/>
              </p:ext>
            </p:extLst>
          </p:nvPr>
        </p:nvGraphicFramePr>
        <p:xfrm>
          <a:off x="838200" y="609600"/>
          <a:ext cx="7696199" cy="65429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80355">
                  <a:extLst>
                    <a:ext uri="{9D8B030D-6E8A-4147-A177-3AD203B41FA5}">
                      <a16:colId xmlns:a16="http://schemas.microsoft.com/office/drawing/2014/main" val="1459893448"/>
                    </a:ext>
                  </a:extLst>
                </a:gridCol>
                <a:gridCol w="1377715">
                  <a:extLst>
                    <a:ext uri="{9D8B030D-6E8A-4147-A177-3AD203B41FA5}">
                      <a16:colId xmlns:a16="http://schemas.microsoft.com/office/drawing/2014/main" val="3755813425"/>
                    </a:ext>
                  </a:extLst>
                </a:gridCol>
                <a:gridCol w="1757774">
                  <a:extLst>
                    <a:ext uri="{9D8B030D-6E8A-4147-A177-3AD203B41FA5}">
                      <a16:colId xmlns:a16="http://schemas.microsoft.com/office/drawing/2014/main" val="2415500582"/>
                    </a:ext>
                  </a:extLst>
                </a:gridCol>
                <a:gridCol w="2280355">
                  <a:extLst>
                    <a:ext uri="{9D8B030D-6E8A-4147-A177-3AD203B41FA5}">
                      <a16:colId xmlns:a16="http://schemas.microsoft.com/office/drawing/2014/main" val="15467266"/>
                    </a:ext>
                  </a:extLst>
                </a:gridCol>
              </a:tblGrid>
              <a:tr h="2679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Inputs</a:t>
                      </a:r>
                      <a:endParaRPr lang="en-US" sz="7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List &amp; quantify the materials, staff, equipment, training, etc. that you need to deliver your program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149" marR="371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Activities</a:t>
                      </a:r>
                      <a:endParaRPr lang="en-US" sz="7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List the various activities you will perform to deliver your program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149" marR="371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Outputs</a:t>
                      </a:r>
                      <a:endParaRPr lang="en-US" sz="7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List what &amp; quantify how much you will deliver as a result of your activities. 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149" marR="371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Outcomes</a:t>
                      </a:r>
                      <a:endParaRPr lang="en-US" sz="7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Describe broadly the changes your program is intended to make in the lives of participants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149" marR="37149" marT="0" marB="0"/>
                </a:tc>
                <a:extLst>
                  <a:ext uri="{0D108BD9-81ED-4DB2-BD59-A6C34878D82A}">
                    <a16:rowId xmlns:a16="http://schemas.microsoft.com/office/drawing/2014/main" val="1041605138"/>
                  </a:ext>
                </a:extLst>
              </a:tr>
              <a:tr h="2013686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Personnel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600" dirty="0">
                          <a:effectLst/>
                        </a:rPr>
                        <a:t>Four SLU faculty experts in health information management, physical / mental health, or nutrition.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600" dirty="0">
                          <a:effectLst/>
                        </a:rPr>
                        <a:t>Two faculty experts in </a:t>
                      </a:r>
                      <a:r>
                        <a:rPr lang="en-US" sz="600" dirty="0" err="1">
                          <a:effectLst/>
                        </a:rPr>
                        <a:t>interprofessional</a:t>
                      </a:r>
                      <a:r>
                        <a:rPr lang="en-US" sz="600" dirty="0">
                          <a:effectLst/>
                        </a:rPr>
                        <a:t> health or community medicine.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600" dirty="0">
                          <a:effectLst/>
                        </a:rPr>
                        <a:t>Two faculty experts in quantitative and qualitative data analyses, program and policy evaluation.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600" dirty="0">
                          <a:effectLst/>
                        </a:rPr>
                        <a:t>One staff expert in personalized health coaching.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Volunteers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600" dirty="0">
                          <a:effectLst/>
                        </a:rPr>
                        <a:t>25 student health coaches.  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600" dirty="0">
                          <a:effectLst/>
                        </a:rPr>
                        <a:t>15 immigrant peer coaches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600" dirty="0">
                          <a:effectLst/>
                        </a:rPr>
                        <a:t>One person from Mosaic Project St. Louis.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600" dirty="0">
                          <a:effectLst/>
                        </a:rPr>
                        <a:t>One person from St. Louis County Health Department 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600" dirty="0">
                          <a:effectLst/>
                        </a:rPr>
                        <a:t>One doctoral student who speaks Thai and Chinese.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Training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700" dirty="0">
                          <a:effectLst/>
                        </a:rPr>
                        <a:t>SLU health coaches and peer health coaches.</a:t>
                      </a:r>
                    </a:p>
                    <a:p>
                      <a:pPr marL="285750">
                        <a:lnSpc>
                          <a:spcPct val="115000"/>
                        </a:lnSpc>
                      </a:pPr>
                      <a:r>
                        <a:rPr lang="en-US" sz="6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Equipment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600" dirty="0">
                          <a:effectLst/>
                        </a:rPr>
                        <a:t>SLU faculty, students will use their own laptops.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600" dirty="0">
                          <a:effectLst/>
                        </a:rPr>
                        <a:t>SLU faculty will have access to copying machine. 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Software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700" dirty="0">
                          <a:effectLst/>
                        </a:rPr>
                        <a:t>SLU has site licenses for quantitative and qualitative data analyses.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Facilities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600" dirty="0">
                          <a:effectLst/>
                        </a:rPr>
                        <a:t>Meetings and trainings will be held in SLU buildings.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600" dirty="0">
                          <a:effectLst/>
                        </a:rPr>
                        <a:t>Community fora will be held in a SLU building with free parking space. </a:t>
                      </a:r>
                      <a:endParaRPr lang="en-US" sz="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49" marR="37149" marT="0" marB="0"/>
                </a:tc>
                <a:tc rowSpan="2"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600">
                          <a:effectLst/>
                        </a:rPr>
                        <a:t>Recruiting SLU students  as coaches.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600">
                          <a:effectLst/>
                        </a:rPr>
                        <a:t>Recruiting peer coaches who were coached through the previous STEPS-IR program,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600">
                          <a:effectLst/>
                        </a:rPr>
                        <a:t>Training of SLU health coaches and peer community health coaches.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600">
                          <a:effectLst/>
                        </a:rPr>
                        <a:t>Recruiting participants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600">
                          <a:effectLst/>
                        </a:rPr>
                        <a:t>Baseline assessment of (compliance, physician’s office visit, medication, regimen, mental health, physical health, nutrition knowledge, and diet).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600">
                          <a:effectLst/>
                        </a:rPr>
                        <a:t>Planning of personalized health coaching.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600">
                          <a:effectLst/>
                        </a:rPr>
                        <a:t>Mid-point &amp; Post-assessments in target areas.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600">
                          <a:effectLst/>
                        </a:rPr>
                        <a:t>Analyze intake notes.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600">
                          <a:effectLst/>
                        </a:rPr>
                        <a:t>Satisfaction survey for stakeholders.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600">
                          <a:effectLst/>
                        </a:rPr>
                        <a:t>Community fora for dissemination.</a:t>
                      </a:r>
                      <a:endParaRPr lang="en-US" sz="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49" marR="37149" marT="0" marB="0"/>
                </a:tc>
                <a:tc rowSpan="2"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600">
                          <a:effectLst/>
                        </a:rPr>
                        <a:t>Minimum 50 immigrant participants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600">
                          <a:effectLst/>
                        </a:rPr>
                        <a:t>Minimum 15 immigrant peer health coaches.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600">
                          <a:effectLst/>
                        </a:rPr>
                        <a:t>About 100 service providers and immigrants will attend community fora where the results of CATCH program, process of the program, and general healthcare information (health-related resources, physical and mental health, nutrition and diet) will be presented.</a:t>
                      </a:r>
                      <a:r>
                        <a:rPr lang="en-US" sz="500">
                          <a:effectLst/>
                        </a:rPr>
                        <a:t>  </a:t>
                      </a:r>
                      <a:endParaRPr lang="en-US" sz="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49" marR="371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Knowledge, Beliefs, Attitudes, Skills:</a:t>
                      </a:r>
                      <a:endParaRPr lang="en-US" sz="7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600">
                          <a:effectLst/>
                        </a:rPr>
                        <a:t>Increased knowledge about American healthcare system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600">
                          <a:effectLst/>
                        </a:rPr>
                        <a:t>Increased health literacy and health information management skills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600">
                          <a:effectLst/>
                        </a:rPr>
                        <a:t>Increased awareness of importance of physical and mental health, and diet.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600">
                          <a:effectLst/>
                        </a:rPr>
                        <a:t>Increased knowledge about nutrition.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600">
                          <a:effectLst/>
                        </a:rPr>
                        <a:t>Increased ability to implement moderate exercise in daily life.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600">
                          <a:effectLst/>
                        </a:rPr>
                        <a:t>Increased confidence to manage physical and mental health.</a:t>
                      </a:r>
                    </a:p>
                    <a:p>
                      <a:pPr marL="297180">
                        <a:lnSpc>
                          <a:spcPct val="115000"/>
                        </a:lnSpc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49" marR="37149" marT="0" marB="0"/>
                </a:tc>
                <a:extLst>
                  <a:ext uri="{0D108BD9-81ED-4DB2-BD59-A6C34878D82A}">
                    <a16:rowId xmlns:a16="http://schemas.microsoft.com/office/drawing/2014/main" val="2197800956"/>
                  </a:ext>
                </a:extLst>
              </a:tr>
              <a:tr h="42612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Behavior:</a:t>
                      </a:r>
                      <a:endParaRPr lang="en-US" sz="7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600" dirty="0">
                          <a:effectLst/>
                        </a:rPr>
                        <a:t>Making recommended physician visits.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600" dirty="0">
                          <a:effectLst/>
                        </a:rPr>
                        <a:t>Increased physical exercise.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600" dirty="0">
                          <a:effectLst/>
                        </a:rPr>
                        <a:t>Increased mental health of those with depressive symptoms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600" dirty="0">
                          <a:effectLst/>
                        </a:rPr>
                        <a:t>Increased mood in general.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600" dirty="0">
                          <a:effectLst/>
                        </a:rPr>
                        <a:t>Increased moderate exercise (walking, stretching, etc.)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600" dirty="0">
                          <a:effectLst/>
                        </a:rPr>
                        <a:t>Strict medication regimen.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600" dirty="0">
                          <a:effectLst/>
                        </a:rPr>
                        <a:t>Mindful grocery shopping and meal preparation.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600" dirty="0">
                          <a:effectLst/>
                        </a:rPr>
                        <a:t>Increased involvement with ethnic community / larger community.</a:t>
                      </a:r>
                      <a:endParaRPr lang="en-US" sz="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49" marR="37149" marT="0" marB="0"/>
                </a:tc>
                <a:extLst>
                  <a:ext uri="{0D108BD9-81ED-4DB2-BD59-A6C34878D82A}">
                    <a16:rowId xmlns:a16="http://schemas.microsoft.com/office/drawing/2014/main" val="3251772276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067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1481137"/>
            <a:ext cx="7239000" cy="487441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139158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BC837C-6C89-40F3-9F74-5E5E606B2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en-US" dirty="0"/>
          </a:p>
          <a:p>
            <a:r>
              <a:rPr lang="en-US" dirty="0"/>
              <a:t>Systematic evaluation of social programs first common in education and public health</a:t>
            </a:r>
          </a:p>
          <a:p>
            <a:endParaRPr lang="en-US" dirty="0"/>
          </a:p>
          <a:p>
            <a:r>
              <a:rPr lang="en-US" dirty="0"/>
              <a:t>After World War II, due to large expenditure, demand for “knowledge of results” (evaluation) grew</a:t>
            </a:r>
          </a:p>
          <a:p>
            <a:endParaRPr lang="en-US" dirty="0"/>
          </a:p>
          <a:p>
            <a:r>
              <a:rPr lang="en-US" dirty="0"/>
              <a:t>By the end of 1950s, program evaluation was commonplace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99BBE8-B021-44F7-A4B0-A6577D8EB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Program Evaluation</a:t>
            </a:r>
          </a:p>
        </p:txBody>
      </p:sp>
    </p:spTree>
    <p:extLst>
      <p:ext uri="{BB962C8B-B14F-4D97-AF65-F5344CB8AC3E}">
        <p14:creationId xmlns:p14="http://schemas.microsoft.com/office/powerpoint/2010/main" val="271608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Effectiveness and efficiency of programs/policies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Decision-making purpose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Expand or terminate programs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Needs assessment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Test of hypotheses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Evaluations?</a:t>
            </a:r>
          </a:p>
        </p:txBody>
      </p:sp>
    </p:spTree>
    <p:extLst>
      <p:ext uri="{BB962C8B-B14F-4D97-AF65-F5344CB8AC3E}">
        <p14:creationId xmlns:p14="http://schemas.microsoft.com/office/powerpoint/2010/main" val="1279471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1. Effectiveness and Efficiency </a:t>
            </a:r>
          </a:p>
          <a:p>
            <a:pPr marL="0" indent="0">
              <a:buClr>
                <a:srgbClr val="2DA2BF"/>
              </a:buClr>
              <a:buNone/>
            </a:pPr>
            <a:endParaRPr lang="en-US" sz="2500" dirty="0">
              <a:solidFill>
                <a:prstClr val="black"/>
              </a:solidFill>
            </a:endParaRPr>
          </a:p>
          <a:p>
            <a:pPr marL="342900" indent="-342900">
              <a:buClr>
                <a:srgbClr val="2DA2BF"/>
              </a:buClr>
            </a:pPr>
            <a:r>
              <a:rPr lang="en-US" sz="2500" dirty="0">
                <a:solidFill>
                  <a:prstClr val="black"/>
                </a:solidFill>
              </a:rPr>
              <a:t>Program Evaluation: More rigorous than Performance measurement.  Need to have external reviewers and sound research designs.</a:t>
            </a:r>
          </a:p>
          <a:p>
            <a:pPr marL="342900" indent="-342900">
              <a:buClr>
                <a:srgbClr val="2DA2BF"/>
              </a:buClr>
            </a:pPr>
            <a:endParaRPr lang="en-US" sz="2500" dirty="0">
              <a:solidFill>
                <a:prstClr val="black"/>
              </a:solidFill>
            </a:endParaRPr>
          </a:p>
          <a:p>
            <a:pPr marL="342900" indent="-342900">
              <a:buClr>
                <a:srgbClr val="2DA2BF"/>
              </a:buClr>
            </a:pPr>
            <a:r>
              <a:rPr lang="en-US" sz="2500" dirty="0">
                <a:solidFill>
                  <a:prstClr val="black"/>
                </a:solidFill>
              </a:rPr>
              <a:t>Formative and Summative </a:t>
            </a:r>
            <a:r>
              <a:rPr lang="en-US" sz="2500" dirty="0" err="1">
                <a:solidFill>
                  <a:prstClr val="black"/>
                </a:solidFill>
              </a:rPr>
              <a:t>Evaluatino</a:t>
            </a:r>
            <a:endParaRPr lang="en-US" sz="25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Evaluations? (Cont’d)</a:t>
            </a:r>
          </a:p>
        </p:txBody>
      </p:sp>
    </p:spTree>
    <p:extLst>
      <p:ext uri="{BB962C8B-B14F-4D97-AF65-F5344CB8AC3E}">
        <p14:creationId xmlns:p14="http://schemas.microsoft.com/office/powerpoint/2010/main" val="457361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i="1" dirty="0"/>
              <a:t>2. Decision-making Performance Management</a:t>
            </a:r>
          </a:p>
          <a:p>
            <a:r>
              <a:rPr lang="en-US" dirty="0"/>
              <a:t>Goal Setting</a:t>
            </a:r>
          </a:p>
          <a:p>
            <a:endParaRPr lang="en-US" dirty="0"/>
          </a:p>
          <a:p>
            <a:r>
              <a:rPr lang="en-US" dirty="0"/>
              <a:t>Clear Objectives</a:t>
            </a:r>
          </a:p>
          <a:p>
            <a:endParaRPr lang="en-US" dirty="0"/>
          </a:p>
          <a:p>
            <a:r>
              <a:rPr lang="en-US" dirty="0"/>
              <a:t>Strategies</a:t>
            </a:r>
          </a:p>
          <a:p>
            <a:endParaRPr lang="en-US" dirty="0"/>
          </a:p>
          <a:p>
            <a:r>
              <a:rPr lang="en-US" dirty="0"/>
              <a:t>Management System</a:t>
            </a:r>
          </a:p>
          <a:p>
            <a:endParaRPr lang="en-US" dirty="0"/>
          </a:p>
          <a:p>
            <a:r>
              <a:rPr lang="en-US" dirty="0"/>
              <a:t>Performance Measurement</a:t>
            </a:r>
          </a:p>
          <a:p>
            <a:endParaRPr lang="en-US" dirty="0"/>
          </a:p>
          <a:p>
            <a:r>
              <a:rPr lang="en-US" dirty="0"/>
              <a:t>Consequences</a:t>
            </a:r>
          </a:p>
          <a:p>
            <a:pPr>
              <a:buFont typeface="Arial" charset="0"/>
              <a:buChar char="•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Evaluations? (Cont’d)</a:t>
            </a:r>
          </a:p>
        </p:txBody>
      </p:sp>
    </p:spTree>
    <p:extLst>
      <p:ext uri="{BB962C8B-B14F-4D97-AF65-F5344CB8AC3E}">
        <p14:creationId xmlns:p14="http://schemas.microsoft.com/office/powerpoint/2010/main" val="2415395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3. Expand or terminate programs</a:t>
            </a:r>
          </a:p>
          <a:p>
            <a:r>
              <a:rPr lang="en-US" dirty="0"/>
              <a:t>Cost-benefit analysis</a:t>
            </a:r>
          </a:p>
          <a:p>
            <a:pPr marL="457200" indent="-457200"/>
            <a:endParaRPr lang="en-US" dirty="0"/>
          </a:p>
          <a:p>
            <a:r>
              <a:rPr lang="en-US" dirty="0"/>
              <a:t>Budget planning</a:t>
            </a:r>
          </a:p>
          <a:p>
            <a:pPr marL="457200" indent="-457200"/>
            <a:endParaRPr lang="en-US" dirty="0"/>
          </a:p>
          <a:p>
            <a:r>
              <a:rPr lang="en-US" dirty="0"/>
              <a:t>Match between performance and organizational missions</a:t>
            </a:r>
          </a:p>
          <a:p>
            <a:pPr>
              <a:buFont typeface="Arial" charset="0"/>
              <a:buChar char="•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Evaluations? (Cont’d)</a:t>
            </a:r>
          </a:p>
        </p:txBody>
      </p:sp>
    </p:spTree>
    <p:extLst>
      <p:ext uri="{BB962C8B-B14F-4D97-AF65-F5344CB8AC3E}">
        <p14:creationId xmlns:p14="http://schemas.microsoft.com/office/powerpoint/2010/main" val="235502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4. Needs Assessment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Explore need of a specific program</a:t>
            </a:r>
          </a:p>
          <a:p>
            <a:pPr marL="457200" indent="-457200"/>
            <a:endParaRPr lang="en-US" dirty="0"/>
          </a:p>
          <a:p>
            <a:r>
              <a:rPr lang="en-US" dirty="0"/>
              <a:t>Explore target populations</a:t>
            </a:r>
          </a:p>
          <a:p>
            <a:pPr marL="457200" indent="-457200"/>
            <a:endParaRPr lang="en-US" dirty="0"/>
          </a:p>
          <a:p>
            <a:pPr marL="457200" indent="-457200"/>
            <a:r>
              <a:rPr lang="en-US" dirty="0"/>
              <a:t>Formative vs. Summative Evaluation</a:t>
            </a:r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Evaluations? (Cont’d)</a:t>
            </a:r>
          </a:p>
        </p:txBody>
      </p:sp>
    </p:spTree>
    <p:extLst>
      <p:ext uri="{BB962C8B-B14F-4D97-AF65-F5344CB8AC3E}">
        <p14:creationId xmlns:p14="http://schemas.microsoft.com/office/powerpoint/2010/main" val="16262096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1165</TotalTime>
  <Words>1637</Words>
  <Application>Microsoft Office PowerPoint</Application>
  <PresentationFormat>On-screen Show (4:3)</PresentationFormat>
  <Paragraphs>372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Calibri</vt:lpstr>
      <vt:lpstr>Lucida Sans Unicode</vt:lpstr>
      <vt:lpstr>Symbol</vt:lpstr>
      <vt:lpstr>Times New Roman</vt:lpstr>
      <vt:lpstr>Verdana</vt:lpstr>
      <vt:lpstr>Wingdings 2</vt:lpstr>
      <vt:lpstr>Wingdings 3</vt:lpstr>
      <vt:lpstr>Concourse</vt:lpstr>
      <vt:lpstr> Program/Policy Evaluation and Assessment </vt:lpstr>
      <vt:lpstr>Policies and Programs</vt:lpstr>
      <vt:lpstr>Program/Policy Evaluation</vt:lpstr>
      <vt:lpstr>History of Program Evaluation</vt:lpstr>
      <vt:lpstr>Why Evaluations?</vt:lpstr>
      <vt:lpstr>Why Evaluations? (Cont’d)</vt:lpstr>
      <vt:lpstr>Why Evaluations? (Cont’d)</vt:lpstr>
      <vt:lpstr>Why Evaluations? (Cont’d)</vt:lpstr>
      <vt:lpstr>Why Evaluations? (Cont’d)</vt:lpstr>
      <vt:lpstr>Why Evaluations? (Cont’d)</vt:lpstr>
      <vt:lpstr>Evaluation Methods</vt:lpstr>
      <vt:lpstr>Selection of Evaluation Methods</vt:lpstr>
      <vt:lpstr>Key Questions to Ask in Evaluation</vt:lpstr>
      <vt:lpstr>Ten Key Evaluation Questions</vt:lpstr>
      <vt:lpstr>Ten Key Evaluation Questions</vt:lpstr>
      <vt:lpstr>Ten Key Evaluation Questions</vt:lpstr>
      <vt:lpstr>Ten Key Evaluation Questions</vt:lpstr>
      <vt:lpstr>Ten Key Evaluation Questions</vt:lpstr>
      <vt:lpstr>Ten Key Evaluation Questions</vt:lpstr>
      <vt:lpstr>Ten Key Evaluation Questions</vt:lpstr>
      <vt:lpstr>Ten Key Evaluation Questions</vt:lpstr>
      <vt:lpstr>Ten Key Evaluation Questions</vt:lpstr>
      <vt:lpstr>Formative and Summative Evaluation</vt:lpstr>
      <vt:lpstr>Formative and Summative Evaluation</vt:lpstr>
      <vt:lpstr>Steps in Conducting Evaluation</vt:lpstr>
      <vt:lpstr>Steps in Conducting Evaluation</vt:lpstr>
      <vt:lpstr>Steps in Conducting Evaluation</vt:lpstr>
      <vt:lpstr>Good Evaluation Questions</vt:lpstr>
      <vt:lpstr>Examples of Good Evaluation Questions</vt:lpstr>
      <vt:lpstr>Different Types of Assessment</vt:lpstr>
      <vt:lpstr>Level 1- Needs Assessment</vt:lpstr>
      <vt:lpstr> Level 2 – Program design and theory </vt:lpstr>
      <vt:lpstr> Level 3- Process and Implementation Assessment </vt:lpstr>
      <vt:lpstr> Level 4- Outcome/Impact Assessment </vt:lpstr>
      <vt:lpstr> Level 5- Cost efficiency </vt:lpstr>
      <vt:lpstr>Logic Model</vt:lpstr>
      <vt:lpstr>PowerPoint Presentation</vt:lpstr>
      <vt:lpstr>Questions?</vt:lpstr>
    </vt:vector>
  </TitlesOfParts>
  <Company>Saint Louis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and Course Overview</dc:title>
  <dc:creator>Hisako Matsuo</dc:creator>
  <cp:lastModifiedBy>Hisako Matsuo</cp:lastModifiedBy>
  <cp:revision>160</cp:revision>
  <dcterms:created xsi:type="dcterms:W3CDTF">2015-08-25T14:24:54Z</dcterms:created>
  <dcterms:modified xsi:type="dcterms:W3CDTF">2019-11-11T22:18:54Z</dcterms:modified>
</cp:coreProperties>
</file>