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4813-D1E7-44F4-A0BA-131F190214B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79FF-8E5C-4F4D-AD35-4FC21A27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72209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Formerly Incarcerated Individuals Who Successfully Reintegrated Cope with Barriers to Re-entry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105835"/>
            <a:ext cx="11430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Jacob Eikenberry (PI)</a:t>
            </a:r>
          </a:p>
          <a:p>
            <a:pPr algn="ctr"/>
            <a:r>
              <a:rPr lang="en-US" sz="2000" dirty="0"/>
              <a:t>Social Work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Daniel Ferris</a:t>
            </a:r>
          </a:p>
          <a:p>
            <a:pPr algn="ctr"/>
            <a:r>
              <a:rPr lang="en-US" sz="2000" dirty="0"/>
              <a:t>Public and Social Policy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Nicholas </a:t>
            </a:r>
            <a:r>
              <a:rPr lang="en-US" sz="2000" dirty="0" err="1"/>
              <a:t>Sokolis</a:t>
            </a:r>
            <a:endParaRPr lang="en-US" sz="2000" dirty="0"/>
          </a:p>
          <a:p>
            <a:pPr algn="ctr"/>
            <a:r>
              <a:rPr lang="en-US" sz="2000" dirty="0"/>
              <a:t>Civil Engineering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Malcolm Townes</a:t>
            </a:r>
          </a:p>
          <a:p>
            <a:pPr algn="ctr"/>
            <a:r>
              <a:rPr lang="en-US" sz="2000" dirty="0"/>
              <a:t>Public and Social Policy</a:t>
            </a:r>
          </a:p>
        </p:txBody>
      </p:sp>
    </p:spTree>
    <p:extLst>
      <p:ext uri="{BB962C8B-B14F-4D97-AF65-F5344CB8AC3E}">
        <p14:creationId xmlns:p14="http://schemas.microsoft.com/office/powerpoint/2010/main" val="306513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17" y="1637730"/>
            <a:ext cx="9688967" cy="2866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17090" y="457200"/>
            <a:ext cx="6557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Table 3. Analysis of Variance of `</a:t>
            </a:r>
            <a:r>
              <a:rPr lang="en-US" sz="2000" dirty="0" err="1"/>
              <a:t>gritScore</a:t>
            </a:r>
            <a:r>
              <a:rPr lang="en-US" sz="2000" dirty="0"/>
              <a:t>` by `savings` groups </a:t>
            </a:r>
          </a:p>
        </p:txBody>
      </p:sp>
    </p:spTree>
    <p:extLst>
      <p:ext uri="{BB962C8B-B14F-4D97-AF65-F5344CB8AC3E}">
        <p14:creationId xmlns:p14="http://schemas.microsoft.com/office/powerpoint/2010/main" val="37967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4544" y="134527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contributed the most to helping you re-enter the community after your last incarceration ended?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4544" y="261249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were the greatest obstacles to your community re-entry after your last incarceration ended?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4544" y="4089653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kind of help did you receive after your last incarceration ended?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4544" y="5289814"/>
            <a:ext cx="822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Since your last release, how have interactions with the criminal justice system affected your reintegration (Probation, parole, etc.)?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Qualitative Analysis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859283" y="143574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859283" y="270296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859283" y="4188414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859283" y="538028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4544" y="1483773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Coverage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4544" y="2520580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Survey nonresponse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4544" y="3557388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Operationalizing “successful re-entry”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Limitations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763747" y="1531279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763747" y="2613806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763747" y="3650614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371600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Topic Importance and 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Research Questions and Survey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Collection and Survey Instrument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Descriptive Statistics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Quantitative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Qualitative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9676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103"/>
          <a:stretch/>
        </p:blipFill>
        <p:spPr>
          <a:xfrm>
            <a:off x="-3" y="-21"/>
            <a:ext cx="1219200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996418"/>
            <a:ext cx="12192000" cy="2250831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Each year in the United States, an estimated 600,000 individuals are released from state and federal prisons and more than 5,000,000 former offenders are under some form of community supervision </a:t>
            </a:r>
          </a:p>
        </p:txBody>
      </p:sp>
    </p:spTree>
    <p:extLst>
      <p:ext uri="{BB962C8B-B14F-4D97-AF65-F5344CB8AC3E}">
        <p14:creationId xmlns:p14="http://schemas.microsoft.com/office/powerpoint/2010/main" val="17858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71600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are the characteristics and assets of a group of largely successfully reintegrated formerly incarcerated individuals?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2599546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How do formerly incarcerated individuals who have successfully reintegrated into the community cope with the barriers to re-entry that transitioning individuals typically encounter?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8274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there an association between successful community re-entry and use of various types of assistance programs?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05543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there an association between successful community re-entry and prior inmate traits and ideological indicators?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572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Research Questions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198504" y="1458537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198504" y="2692345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98504" y="3931609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198504" y="5173203"/>
            <a:ext cx="182880" cy="1828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4" y="114300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54" t="1702" r="-1"/>
          <a:stretch/>
        </p:blipFill>
        <p:spPr>
          <a:xfrm>
            <a:off x="5117910" y="2374894"/>
            <a:ext cx="6858000" cy="21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8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65" y="417708"/>
            <a:ext cx="3681825" cy="2743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31" y="417708"/>
            <a:ext cx="2323966" cy="3291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38" y="417708"/>
            <a:ext cx="4781280" cy="265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65" y="3961339"/>
            <a:ext cx="4572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875" y="3709548"/>
            <a:ext cx="2188396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72" y="3275539"/>
            <a:ext cx="18288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12377"/>
          <a:stretch/>
        </p:blipFill>
        <p:spPr>
          <a:xfrm>
            <a:off x="9169445" y="5152443"/>
            <a:ext cx="1600200" cy="16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96" y="91440"/>
            <a:ext cx="5177358" cy="667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440" y="91440"/>
            <a:ext cx="5185490" cy="667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0148" t="20692" r="9484" b="19188"/>
          <a:stretch/>
        </p:blipFill>
        <p:spPr>
          <a:xfrm>
            <a:off x="95534" y="354847"/>
            <a:ext cx="1554480" cy="4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7855"/>
              </p:ext>
            </p:extLst>
          </p:nvPr>
        </p:nvGraphicFramePr>
        <p:xfrm>
          <a:off x="853279" y="1501254"/>
          <a:ext cx="4619471" cy="3694808"/>
        </p:xfrm>
        <a:graphic>
          <a:graphicData uri="http://schemas.openxmlformats.org/drawingml/2006/table">
            <a:tbl>
              <a:tblPr firstRow="1" firstCol="1" bandRow="1"/>
              <a:tblGrid>
                <a:gridCol w="3164945">
                  <a:extLst>
                    <a:ext uri="{9D8B030D-6E8A-4147-A177-3AD203B41FA5}">
                      <a16:colId xmlns:a16="http://schemas.microsoft.com/office/drawing/2014/main" val="930988581"/>
                    </a:ext>
                  </a:extLst>
                </a:gridCol>
                <a:gridCol w="1454526">
                  <a:extLst>
                    <a:ext uri="{9D8B030D-6E8A-4147-A177-3AD203B41FA5}">
                      <a16:colId xmlns:a16="http://schemas.microsoft.com/office/drawing/2014/main" val="6597106"/>
                    </a:ext>
                  </a:extLst>
                </a:gridCol>
              </a:tblGrid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(years,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mean±SD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43.6±9.1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93861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 (n [%])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43217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White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 (59.7)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5999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Black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(22.8)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260638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Other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(17.5)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10354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 (n [%])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97516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 (45.6)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041625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31 (54.4)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4970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Highest Education (n [%])    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0030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Associates or less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(31.6)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78991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Bachelors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(22.8)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02182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Masters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(28.1)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005526"/>
                  </a:ext>
                </a:extLst>
              </a:tr>
              <a:tr h="2842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Doctorate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(17.6)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380" marR="783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2751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45720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 1: Selected demographic variables. (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= 57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2458"/>
              </p:ext>
            </p:extLst>
          </p:nvPr>
        </p:nvGraphicFramePr>
        <p:xfrm>
          <a:off x="6268626" y="1501254"/>
          <a:ext cx="5029200" cy="3694812"/>
        </p:xfrm>
        <a:graphic>
          <a:graphicData uri="http://schemas.openxmlformats.org/drawingml/2006/table">
            <a:tbl>
              <a:tblPr firstRow="1" firstCol="1" bandRow="1"/>
              <a:tblGrid>
                <a:gridCol w="3445657">
                  <a:extLst>
                    <a:ext uri="{9D8B030D-6E8A-4147-A177-3AD203B41FA5}">
                      <a16:colId xmlns:a16="http://schemas.microsoft.com/office/drawing/2014/main" val="3616852963"/>
                    </a:ext>
                  </a:extLst>
                </a:gridCol>
                <a:gridCol w="1583543">
                  <a:extLst>
                    <a:ext uri="{9D8B030D-6E8A-4147-A177-3AD203B41FA5}">
                      <a16:colId xmlns:a16="http://schemas.microsoft.com/office/drawing/2014/main" val="537841363"/>
                    </a:ext>
                  </a:extLst>
                </a:gridCol>
              </a:tblGrid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in 2018 (n [%])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723733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Less than 12,490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13 (23.6)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768895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12,490 and 16,910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(1.82)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885701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16,911 and 21,330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59343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21,331 and 25,750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(12.7)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640818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25,751 and 30,170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43862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30,171 and 34,590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(7.3)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3776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34,591 and 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(14.6)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892060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50,001 and 75,000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(12.7)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96762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75,000 and 100,000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(5.5)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62045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Between 100,000 and 150,000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(7.3)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8326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Greater than 150,000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(3.6)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565" marR="10556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9742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96131" y="365760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043747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4876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53279" y="5196062"/>
            <a:ext cx="4619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3279" y="1513442"/>
            <a:ext cx="4619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68625" y="1525629"/>
            <a:ext cx="502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20623"/>
              </p:ext>
            </p:extLst>
          </p:nvPr>
        </p:nvGraphicFramePr>
        <p:xfrm>
          <a:off x="1695612" y="1412312"/>
          <a:ext cx="8800776" cy="2211833"/>
        </p:xfrm>
        <a:graphic>
          <a:graphicData uri="http://schemas.openxmlformats.org/drawingml/2006/table">
            <a:tbl>
              <a:tblPr firstRow="1" firstCol="1" bandRow="1"/>
              <a:tblGrid>
                <a:gridCol w="1566203">
                  <a:extLst>
                    <a:ext uri="{9D8B030D-6E8A-4147-A177-3AD203B41FA5}">
                      <a16:colId xmlns:a16="http://schemas.microsoft.com/office/drawing/2014/main" val="687537877"/>
                    </a:ext>
                  </a:extLst>
                </a:gridCol>
                <a:gridCol w="1367389">
                  <a:extLst>
                    <a:ext uri="{9D8B030D-6E8A-4147-A177-3AD203B41FA5}">
                      <a16:colId xmlns:a16="http://schemas.microsoft.com/office/drawing/2014/main" val="660082319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477080844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3496188063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1030562565"/>
                    </a:ext>
                  </a:extLst>
                </a:gridCol>
                <a:gridCol w="1466796">
                  <a:extLst>
                    <a:ext uri="{9D8B030D-6E8A-4147-A177-3AD203B41FA5}">
                      <a16:colId xmlns:a16="http://schemas.microsoft.com/office/drawing/2014/main" val="2357316173"/>
                    </a:ext>
                  </a:extLst>
                </a:gridCol>
              </a:tblGrid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33881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incomeLastYr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0.90578130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0.40586231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-0.17256374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-0.226783228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0888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povertyRatio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0.90578130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0.24798815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-0.10726547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-0.121653817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07206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financialStatus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0.40586231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0.24798815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-0.46516980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0.168101584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0169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savings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-0.17256374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-0.10726547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-0.46516980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-0.118957738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702130"/>
                  </a:ext>
                </a:extLst>
              </a:tr>
              <a:tr h="204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5.programsUsedBinary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-0.22678323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-0.12165382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0.16810158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-0.11895774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34237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ageNow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-0.11081109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0.03311116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-0.24607676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0.07952369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0.065615387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2878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ageRelease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-0.24684348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-0.08304453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-0.28127030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0.05394767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-0.005941853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14444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mspssScore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0.08568878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0.06090829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-0.05715269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-0.07887455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0.099528730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06398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aceScore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0.12372821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0.18268279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0.05294731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-0.11583557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0.048407327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94695"/>
                  </a:ext>
                </a:extLst>
              </a:tr>
              <a:tr h="2007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gritScore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0.00860284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0.01599544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0.23272742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-0.41539499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0.331767042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271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93534"/>
              </p:ext>
            </p:extLst>
          </p:nvPr>
        </p:nvGraphicFramePr>
        <p:xfrm>
          <a:off x="1695615" y="3978097"/>
          <a:ext cx="8800770" cy="2442709"/>
        </p:xfrm>
        <a:graphic>
          <a:graphicData uri="http://schemas.openxmlformats.org/drawingml/2006/table">
            <a:tbl>
              <a:tblPr firstRow="1" firstCol="1" bandRow="1"/>
              <a:tblGrid>
                <a:gridCol w="1566200">
                  <a:extLst>
                    <a:ext uri="{9D8B030D-6E8A-4147-A177-3AD203B41FA5}">
                      <a16:colId xmlns:a16="http://schemas.microsoft.com/office/drawing/2014/main" val="2270776883"/>
                    </a:ext>
                  </a:extLst>
                </a:gridCol>
                <a:gridCol w="1367390">
                  <a:extLst>
                    <a:ext uri="{9D8B030D-6E8A-4147-A177-3AD203B41FA5}">
                      <a16:colId xmlns:a16="http://schemas.microsoft.com/office/drawing/2014/main" val="1742827398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4273415679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2741452688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730939220"/>
                    </a:ext>
                  </a:extLst>
                </a:gridCol>
                <a:gridCol w="1466795">
                  <a:extLst>
                    <a:ext uri="{9D8B030D-6E8A-4147-A177-3AD203B41FA5}">
                      <a16:colId xmlns:a16="http://schemas.microsoft.com/office/drawing/2014/main" val="3606478277"/>
                    </a:ext>
                  </a:extLst>
                </a:gridCol>
              </a:tblGrid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7324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incomeLastYr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-0.11081109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-0.246843481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0.08568878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0.12372821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0.00860284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2034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povertyRatio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0.03311116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-0.083044529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0.06090829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0.18268279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0.01599544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799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financialStatus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-0.24607676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-0.281270301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-0.05715269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0.05294731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0.23272742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66324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savings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0.07952369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0.053947668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-0.07887455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-0.11583557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-0.41539499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09911"/>
                  </a:ext>
                </a:extLst>
              </a:tr>
              <a:tr h="219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5.programsUsedBinary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0.06561539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-0.005941853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0.09952873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0.04840733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0.33176704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539594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ageNow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0.820731148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0.11755203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0.21280707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0.09270469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8602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ageRelease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0.82073115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0.25976062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0.27653637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-0.02083793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939769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mspssScore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0.11755203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0.259760622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0.14027692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0.07119170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61720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aceScore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0.21280707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0.276536370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0.14027692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0.11068394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98281"/>
                  </a:ext>
                </a:extLst>
              </a:tr>
              <a:tr h="2223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gritScore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0.09270469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-0.020837932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0.07119170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0.11068394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1.00000000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10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788" y="457200"/>
            <a:ext cx="889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Table 2.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5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658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Townes</dc:creator>
  <cp:lastModifiedBy>Malcolm Townes</cp:lastModifiedBy>
  <cp:revision>28</cp:revision>
  <dcterms:created xsi:type="dcterms:W3CDTF">2019-11-24T14:16:50Z</dcterms:created>
  <dcterms:modified xsi:type="dcterms:W3CDTF">2019-11-26T21:27:04Z</dcterms:modified>
</cp:coreProperties>
</file>