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0"/>
  </p:notesMasterIdLst>
  <p:handoutMasterIdLst>
    <p:handoutMasterId r:id="rId41"/>
  </p:handoutMasterIdLst>
  <p:sldIdLst>
    <p:sldId id="285" r:id="rId2"/>
    <p:sldId id="332" r:id="rId3"/>
    <p:sldId id="338" r:id="rId4"/>
    <p:sldId id="337" r:id="rId5"/>
    <p:sldId id="335" r:id="rId6"/>
    <p:sldId id="334" r:id="rId7"/>
    <p:sldId id="369" r:id="rId8"/>
    <p:sldId id="368" r:id="rId9"/>
    <p:sldId id="341" r:id="rId10"/>
    <p:sldId id="342" r:id="rId11"/>
    <p:sldId id="343" r:id="rId12"/>
    <p:sldId id="345" r:id="rId13"/>
    <p:sldId id="376" r:id="rId14"/>
    <p:sldId id="377" r:id="rId15"/>
    <p:sldId id="346" r:id="rId16"/>
    <p:sldId id="347" r:id="rId17"/>
    <p:sldId id="348" r:id="rId18"/>
    <p:sldId id="349" r:id="rId19"/>
    <p:sldId id="350" r:id="rId20"/>
    <p:sldId id="351" r:id="rId21"/>
    <p:sldId id="352" r:id="rId22"/>
    <p:sldId id="353" r:id="rId23"/>
    <p:sldId id="381" r:id="rId24"/>
    <p:sldId id="354" r:id="rId25"/>
    <p:sldId id="359" r:id="rId26"/>
    <p:sldId id="357" r:id="rId27"/>
    <p:sldId id="358" r:id="rId28"/>
    <p:sldId id="382" r:id="rId29"/>
    <p:sldId id="379" r:id="rId30"/>
    <p:sldId id="365" r:id="rId31"/>
    <p:sldId id="366" r:id="rId32"/>
    <p:sldId id="367" r:id="rId33"/>
    <p:sldId id="360" r:id="rId34"/>
    <p:sldId id="361" r:id="rId35"/>
    <p:sldId id="362" r:id="rId36"/>
    <p:sldId id="363" r:id="rId37"/>
    <p:sldId id="364" r:id="rId38"/>
    <p:sldId id="378" r:id="rId3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78" autoAdjust="0"/>
  </p:normalViewPr>
  <p:slideViewPr>
    <p:cSldViewPr>
      <p:cViewPr varScale="1">
        <p:scale>
          <a:sx n="122" d="100"/>
          <a:sy n="122" d="100"/>
        </p:scale>
        <p:origin x="290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44872AC-3F2C-49F4-886E-7A330E64691D}" type="datetimeFigureOut">
              <a:rPr lang="en-US" smtClean="0"/>
              <a:t>9/13/2018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AB81BD3E-0DCE-467C-84F2-A3131312C7F4}" type="slidenum">
              <a:rPr lang="en-US" smtClean="0"/>
              <a:t>‹#›</a:t>
            </a:fld>
            <a:endParaRPr lang="en-US"/>
          </a:p>
        </p:txBody>
      </p:sp>
    </p:spTree>
    <p:extLst>
      <p:ext uri="{BB962C8B-B14F-4D97-AF65-F5344CB8AC3E}">
        <p14:creationId xmlns:p14="http://schemas.microsoft.com/office/powerpoint/2010/main" val="35254914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E8218BE-D425-43B7-9E77-65B6A2B72E19}" type="datetimeFigureOut">
              <a:rPr lang="en-US" smtClean="0"/>
              <a:t>9/13/2018</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20352C9-2F12-4B5C-AA92-6503F91A6478}" type="slidenum">
              <a:rPr lang="en-US" smtClean="0"/>
              <a:t>‹#›</a:t>
            </a:fld>
            <a:endParaRPr lang="en-US"/>
          </a:p>
        </p:txBody>
      </p:sp>
    </p:spTree>
    <p:extLst>
      <p:ext uri="{BB962C8B-B14F-4D97-AF65-F5344CB8AC3E}">
        <p14:creationId xmlns:p14="http://schemas.microsoft.com/office/powerpoint/2010/main" val="3188922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a:t>
            </a:fld>
            <a:endParaRPr lang="en-US"/>
          </a:p>
        </p:txBody>
      </p:sp>
    </p:spTree>
    <p:extLst>
      <p:ext uri="{BB962C8B-B14F-4D97-AF65-F5344CB8AC3E}">
        <p14:creationId xmlns:p14="http://schemas.microsoft.com/office/powerpoint/2010/main" val="174842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10</a:t>
            </a:fld>
            <a:endParaRPr lang="en-US"/>
          </a:p>
        </p:txBody>
      </p:sp>
    </p:spTree>
    <p:extLst>
      <p:ext uri="{BB962C8B-B14F-4D97-AF65-F5344CB8AC3E}">
        <p14:creationId xmlns:p14="http://schemas.microsoft.com/office/powerpoint/2010/main" val="3317490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11</a:t>
            </a:fld>
            <a:endParaRPr lang="en-US"/>
          </a:p>
        </p:txBody>
      </p:sp>
    </p:spTree>
    <p:extLst>
      <p:ext uri="{BB962C8B-B14F-4D97-AF65-F5344CB8AC3E}">
        <p14:creationId xmlns:p14="http://schemas.microsoft.com/office/powerpoint/2010/main" val="124932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12</a:t>
            </a:fld>
            <a:endParaRPr lang="en-US"/>
          </a:p>
        </p:txBody>
      </p:sp>
    </p:spTree>
    <p:extLst>
      <p:ext uri="{BB962C8B-B14F-4D97-AF65-F5344CB8AC3E}">
        <p14:creationId xmlns:p14="http://schemas.microsoft.com/office/powerpoint/2010/main" val="3651196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13</a:t>
            </a:fld>
            <a:endParaRPr lang="en-US"/>
          </a:p>
        </p:txBody>
      </p:sp>
    </p:spTree>
    <p:extLst>
      <p:ext uri="{BB962C8B-B14F-4D97-AF65-F5344CB8AC3E}">
        <p14:creationId xmlns:p14="http://schemas.microsoft.com/office/powerpoint/2010/main" val="1908698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statistical conclusion validity feeds into internal validity and the two together support construct validity. All three then support external validity.</a:t>
            </a:r>
          </a:p>
          <a:p>
            <a:endParaRPr lang="en-US" dirty="0"/>
          </a:p>
          <a:p>
            <a:r>
              <a:rPr lang="en-US" dirty="0"/>
              <a:t>The questions in the figure indicate the key issue that each kind of validity is intended to address.</a:t>
            </a:r>
          </a:p>
          <a:p>
            <a:endParaRPr lang="en-US" dirty="0"/>
          </a:p>
          <a:p>
            <a:r>
              <a:rPr lang="en-US" dirty="0"/>
              <a:t>The first two focus on variables as they are measured in in a program evaluation.</a:t>
            </a:r>
          </a:p>
          <a:p>
            <a:endParaRPr lang="en-US" dirty="0"/>
          </a:p>
          <a:p>
            <a:r>
              <a:rPr lang="en-US" dirty="0"/>
              <a:t>Construct validity and external validity are both about generalizing.</a:t>
            </a:r>
          </a:p>
          <a:p>
            <a:endParaRPr lang="en-US" dirty="0"/>
          </a:p>
          <a:p>
            <a:r>
              <a:rPr lang="en-US" dirty="0"/>
              <a:t>Construct validity is about generalizing from the measured variables and their empirical correlations back to the construct and their intended relationships in the program model.</a:t>
            </a:r>
          </a:p>
          <a:p>
            <a:endParaRPr lang="en-US" dirty="0"/>
          </a:p>
          <a:p>
            <a:r>
              <a:rPr lang="en-US" dirty="0"/>
              <a:t>External validity is about generalizing evaluation results to other situations.</a:t>
            </a:r>
          </a:p>
        </p:txBody>
      </p:sp>
      <p:sp>
        <p:nvSpPr>
          <p:cNvPr id="4" name="Slide Number Placeholder 3"/>
          <p:cNvSpPr>
            <a:spLocks noGrp="1"/>
          </p:cNvSpPr>
          <p:nvPr>
            <p:ph type="sldNum" sz="quarter" idx="10"/>
          </p:nvPr>
        </p:nvSpPr>
        <p:spPr/>
        <p:txBody>
          <a:bodyPr/>
          <a:lstStyle/>
          <a:p>
            <a:fld id="{620352C9-2F12-4B5C-AA92-6503F91A6478}" type="slidenum">
              <a:rPr lang="en-US" smtClean="0"/>
              <a:t>14</a:t>
            </a:fld>
            <a:endParaRPr lang="en-US"/>
          </a:p>
        </p:txBody>
      </p:sp>
    </p:spTree>
    <p:extLst>
      <p:ext uri="{BB962C8B-B14F-4D97-AF65-F5344CB8AC3E}">
        <p14:creationId xmlns:p14="http://schemas.microsoft.com/office/powerpoint/2010/main" val="247464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15</a:t>
            </a:fld>
            <a:endParaRPr lang="en-US"/>
          </a:p>
        </p:txBody>
      </p:sp>
    </p:spTree>
    <p:extLst>
      <p:ext uri="{BB962C8B-B14F-4D97-AF65-F5344CB8AC3E}">
        <p14:creationId xmlns:p14="http://schemas.microsoft.com/office/powerpoint/2010/main" val="615976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16</a:t>
            </a:fld>
            <a:endParaRPr lang="en-US"/>
          </a:p>
        </p:txBody>
      </p:sp>
    </p:spTree>
    <p:extLst>
      <p:ext uri="{BB962C8B-B14F-4D97-AF65-F5344CB8AC3E}">
        <p14:creationId xmlns:p14="http://schemas.microsoft.com/office/powerpoint/2010/main" val="4019904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17</a:t>
            </a:fld>
            <a:endParaRPr lang="en-US"/>
          </a:p>
        </p:txBody>
      </p:sp>
    </p:spTree>
    <p:extLst>
      <p:ext uri="{BB962C8B-B14F-4D97-AF65-F5344CB8AC3E}">
        <p14:creationId xmlns:p14="http://schemas.microsoft.com/office/powerpoint/2010/main" val="2081527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18</a:t>
            </a:fld>
            <a:endParaRPr lang="en-US"/>
          </a:p>
        </p:txBody>
      </p:sp>
    </p:spTree>
    <p:extLst>
      <p:ext uri="{BB962C8B-B14F-4D97-AF65-F5344CB8AC3E}">
        <p14:creationId xmlns:p14="http://schemas.microsoft.com/office/powerpoint/2010/main" val="1677149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19</a:t>
            </a:fld>
            <a:endParaRPr lang="en-US"/>
          </a:p>
        </p:txBody>
      </p:sp>
    </p:spTree>
    <p:extLst>
      <p:ext uri="{BB962C8B-B14F-4D97-AF65-F5344CB8AC3E}">
        <p14:creationId xmlns:p14="http://schemas.microsoft.com/office/powerpoint/2010/main" val="4204580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a:t>
            </a:fld>
            <a:endParaRPr lang="en-US"/>
          </a:p>
        </p:txBody>
      </p:sp>
    </p:spTree>
    <p:extLst>
      <p:ext uri="{BB962C8B-B14F-4D97-AF65-F5344CB8AC3E}">
        <p14:creationId xmlns:p14="http://schemas.microsoft.com/office/powerpoint/2010/main" val="232226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in our violence prevention project, for the evaluation of the Police Athletic League, the original proposal was to select kids based on their high scores on their negative attitudes toward police. The police were not comfortable about this and some of our evaluation team members were not comfortable with this because we can’t just select the kids at the highest risk. They argued that we needed a balanced mix of participants. </a:t>
            </a:r>
          </a:p>
        </p:txBody>
      </p:sp>
      <p:sp>
        <p:nvSpPr>
          <p:cNvPr id="4" name="Slide Number Placeholder 3"/>
          <p:cNvSpPr>
            <a:spLocks noGrp="1"/>
          </p:cNvSpPr>
          <p:nvPr>
            <p:ph type="sldNum" sz="quarter" idx="10"/>
          </p:nvPr>
        </p:nvSpPr>
        <p:spPr/>
        <p:txBody>
          <a:bodyPr/>
          <a:lstStyle/>
          <a:p>
            <a:fld id="{620352C9-2F12-4B5C-AA92-6503F91A6478}" type="slidenum">
              <a:rPr lang="en-US" smtClean="0"/>
              <a:t>20</a:t>
            </a:fld>
            <a:endParaRPr lang="en-US"/>
          </a:p>
        </p:txBody>
      </p:sp>
    </p:spTree>
    <p:extLst>
      <p:ext uri="{BB962C8B-B14F-4D97-AF65-F5344CB8AC3E}">
        <p14:creationId xmlns:p14="http://schemas.microsoft.com/office/powerpoint/2010/main" val="1008662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learn more by reading the section on the Perry Preschool Study section in your text book.</a:t>
            </a:r>
          </a:p>
        </p:txBody>
      </p:sp>
      <p:sp>
        <p:nvSpPr>
          <p:cNvPr id="4" name="Slide Number Placeholder 3"/>
          <p:cNvSpPr>
            <a:spLocks noGrp="1"/>
          </p:cNvSpPr>
          <p:nvPr>
            <p:ph type="sldNum" sz="quarter" idx="10"/>
          </p:nvPr>
        </p:nvSpPr>
        <p:spPr/>
        <p:txBody>
          <a:bodyPr/>
          <a:lstStyle/>
          <a:p>
            <a:fld id="{620352C9-2F12-4B5C-AA92-6503F91A6478}" type="slidenum">
              <a:rPr lang="en-US" smtClean="0"/>
              <a:t>21</a:t>
            </a:fld>
            <a:endParaRPr lang="en-US"/>
          </a:p>
        </p:txBody>
      </p:sp>
    </p:spTree>
    <p:extLst>
      <p:ext uri="{BB962C8B-B14F-4D97-AF65-F5344CB8AC3E}">
        <p14:creationId xmlns:p14="http://schemas.microsoft.com/office/powerpoint/2010/main" val="1559138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great example in the text book is the New Jersey Negative Income Tax Experiment. </a:t>
            </a:r>
          </a:p>
          <a:p>
            <a:r>
              <a:rPr lang="en-US" dirty="0"/>
              <a:t>Here a sample of low income families were randomly assigned to treatment group where each received a combination of minimum guaranteed family income plus specific negative tax rate. That is a family above the poverty line (say $10,000 per year) received no benefits from the negative income tax part of the experiment. But those who fell below $10,000 received payment relative to how far below $10,000 hey were.</a:t>
            </a:r>
          </a:p>
          <a:p>
            <a:endParaRPr lang="en-US" dirty="0"/>
          </a:p>
          <a:p>
            <a:r>
              <a:rPr lang="en-US" dirty="0"/>
              <a:t>This program was not very successful not because the proposed intervention failed. </a:t>
            </a:r>
          </a:p>
          <a:p>
            <a:endParaRPr lang="en-US" dirty="0"/>
          </a:p>
          <a:p>
            <a:r>
              <a:rPr lang="en-US" dirty="0"/>
              <a:t>One major problem with this study was the differential participant dropout from the experimental and the control group, which weakened the comparability of the groups for  statistical analyses. </a:t>
            </a:r>
          </a:p>
        </p:txBody>
      </p:sp>
      <p:sp>
        <p:nvSpPr>
          <p:cNvPr id="4" name="Slide Number Placeholder 3"/>
          <p:cNvSpPr>
            <a:spLocks noGrp="1"/>
          </p:cNvSpPr>
          <p:nvPr>
            <p:ph type="sldNum" sz="quarter" idx="10"/>
          </p:nvPr>
        </p:nvSpPr>
        <p:spPr/>
        <p:txBody>
          <a:bodyPr/>
          <a:lstStyle/>
          <a:p>
            <a:fld id="{620352C9-2F12-4B5C-AA92-6503F91A6478}" type="slidenum">
              <a:rPr lang="en-US" smtClean="0"/>
              <a:t>22</a:t>
            </a:fld>
            <a:endParaRPr lang="en-US"/>
          </a:p>
        </p:txBody>
      </p:sp>
    </p:spTree>
    <p:extLst>
      <p:ext uri="{BB962C8B-B14F-4D97-AF65-F5344CB8AC3E}">
        <p14:creationId xmlns:p14="http://schemas.microsoft.com/office/powerpoint/2010/main" val="2472103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23</a:t>
            </a:fld>
            <a:endParaRPr lang="en-US"/>
          </a:p>
        </p:txBody>
      </p:sp>
    </p:spTree>
    <p:extLst>
      <p:ext uri="{BB962C8B-B14F-4D97-AF65-F5344CB8AC3E}">
        <p14:creationId xmlns:p14="http://schemas.microsoft.com/office/powerpoint/2010/main" val="649907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Got this from another text book</a:t>
            </a:r>
          </a:p>
        </p:txBody>
      </p:sp>
      <p:sp>
        <p:nvSpPr>
          <p:cNvPr id="4" name="Slide Number Placeholder 3"/>
          <p:cNvSpPr>
            <a:spLocks noGrp="1"/>
          </p:cNvSpPr>
          <p:nvPr>
            <p:ph type="sldNum" sz="quarter" idx="10"/>
          </p:nvPr>
        </p:nvSpPr>
        <p:spPr/>
        <p:txBody>
          <a:bodyPr/>
          <a:lstStyle/>
          <a:p>
            <a:fld id="{620352C9-2F12-4B5C-AA92-6503F91A6478}" type="slidenum">
              <a:rPr lang="en-US" smtClean="0"/>
              <a:t>24</a:t>
            </a:fld>
            <a:endParaRPr lang="en-US"/>
          </a:p>
        </p:txBody>
      </p:sp>
    </p:spTree>
    <p:extLst>
      <p:ext uri="{BB962C8B-B14F-4D97-AF65-F5344CB8AC3E}">
        <p14:creationId xmlns:p14="http://schemas.microsoft.com/office/powerpoint/2010/main" val="1869646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25</a:t>
            </a:fld>
            <a:endParaRPr lang="en-US"/>
          </a:p>
        </p:txBody>
      </p:sp>
    </p:spTree>
    <p:extLst>
      <p:ext uri="{BB962C8B-B14F-4D97-AF65-F5344CB8AC3E}">
        <p14:creationId xmlns:p14="http://schemas.microsoft.com/office/powerpoint/2010/main" val="3205032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26</a:t>
            </a:fld>
            <a:endParaRPr lang="en-US"/>
          </a:p>
        </p:txBody>
      </p:sp>
    </p:spTree>
    <p:extLst>
      <p:ext uri="{BB962C8B-B14F-4D97-AF65-F5344CB8AC3E}">
        <p14:creationId xmlns:p14="http://schemas.microsoft.com/office/powerpoint/2010/main" val="12146234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27</a:t>
            </a:fld>
            <a:endParaRPr lang="en-US"/>
          </a:p>
        </p:txBody>
      </p:sp>
    </p:spTree>
    <p:extLst>
      <p:ext uri="{BB962C8B-B14F-4D97-AF65-F5344CB8AC3E}">
        <p14:creationId xmlns:p14="http://schemas.microsoft.com/office/powerpoint/2010/main" val="41914326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28</a:t>
            </a:fld>
            <a:endParaRPr lang="en-US"/>
          </a:p>
        </p:txBody>
      </p:sp>
    </p:spTree>
    <p:extLst>
      <p:ext uri="{BB962C8B-B14F-4D97-AF65-F5344CB8AC3E}">
        <p14:creationId xmlns:p14="http://schemas.microsoft.com/office/powerpoint/2010/main" val="3105377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29</a:t>
            </a:fld>
            <a:endParaRPr lang="en-US"/>
          </a:p>
        </p:txBody>
      </p:sp>
    </p:spTree>
    <p:extLst>
      <p:ext uri="{BB962C8B-B14F-4D97-AF65-F5344CB8AC3E}">
        <p14:creationId xmlns:p14="http://schemas.microsoft.com/office/powerpoint/2010/main" val="113407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Evaluation designs include research designs but are much more</a:t>
            </a:r>
          </a:p>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3</a:t>
            </a:fld>
            <a:endParaRPr lang="en-US"/>
          </a:p>
        </p:txBody>
      </p:sp>
    </p:spTree>
    <p:extLst>
      <p:ext uri="{BB962C8B-B14F-4D97-AF65-F5344CB8AC3E}">
        <p14:creationId xmlns:p14="http://schemas.microsoft.com/office/powerpoint/2010/main" val="26995065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30</a:t>
            </a:fld>
            <a:endParaRPr lang="en-US"/>
          </a:p>
        </p:txBody>
      </p:sp>
    </p:spTree>
    <p:extLst>
      <p:ext uri="{BB962C8B-B14F-4D97-AF65-F5344CB8AC3E}">
        <p14:creationId xmlns:p14="http://schemas.microsoft.com/office/powerpoint/2010/main" val="2604119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31</a:t>
            </a:fld>
            <a:endParaRPr lang="en-US"/>
          </a:p>
        </p:txBody>
      </p:sp>
    </p:spTree>
    <p:extLst>
      <p:ext uri="{BB962C8B-B14F-4D97-AF65-F5344CB8AC3E}">
        <p14:creationId xmlns:p14="http://schemas.microsoft.com/office/powerpoint/2010/main" val="3497868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32</a:t>
            </a:fld>
            <a:endParaRPr lang="en-US"/>
          </a:p>
        </p:txBody>
      </p:sp>
    </p:spTree>
    <p:extLst>
      <p:ext uri="{BB962C8B-B14F-4D97-AF65-F5344CB8AC3E}">
        <p14:creationId xmlns:p14="http://schemas.microsoft.com/office/powerpoint/2010/main" val="7502944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33</a:t>
            </a:fld>
            <a:endParaRPr lang="en-US"/>
          </a:p>
        </p:txBody>
      </p:sp>
    </p:spTree>
    <p:extLst>
      <p:ext uri="{BB962C8B-B14F-4D97-AF65-F5344CB8AC3E}">
        <p14:creationId xmlns:p14="http://schemas.microsoft.com/office/powerpoint/2010/main" val="396117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34</a:t>
            </a:fld>
            <a:endParaRPr lang="en-US"/>
          </a:p>
        </p:txBody>
      </p:sp>
    </p:spTree>
    <p:extLst>
      <p:ext uri="{BB962C8B-B14F-4D97-AF65-F5344CB8AC3E}">
        <p14:creationId xmlns:p14="http://schemas.microsoft.com/office/powerpoint/2010/main" val="2454193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35</a:t>
            </a:fld>
            <a:endParaRPr lang="en-US"/>
          </a:p>
        </p:txBody>
      </p:sp>
    </p:spTree>
    <p:extLst>
      <p:ext uri="{BB962C8B-B14F-4D97-AF65-F5344CB8AC3E}">
        <p14:creationId xmlns:p14="http://schemas.microsoft.com/office/powerpoint/2010/main" val="9284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36</a:t>
            </a:fld>
            <a:endParaRPr lang="en-US"/>
          </a:p>
        </p:txBody>
      </p:sp>
    </p:spTree>
    <p:extLst>
      <p:ext uri="{BB962C8B-B14F-4D97-AF65-F5344CB8AC3E}">
        <p14:creationId xmlns:p14="http://schemas.microsoft.com/office/powerpoint/2010/main" val="3473841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37</a:t>
            </a:fld>
            <a:endParaRPr lang="en-US"/>
          </a:p>
        </p:txBody>
      </p:sp>
    </p:spTree>
    <p:extLst>
      <p:ext uri="{BB962C8B-B14F-4D97-AF65-F5344CB8AC3E}">
        <p14:creationId xmlns:p14="http://schemas.microsoft.com/office/powerpoint/2010/main" val="1909131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352C9-2F12-4B5C-AA92-6503F91A6478}" type="slidenum">
              <a:rPr lang="en-US" smtClean="0"/>
              <a:t>38</a:t>
            </a:fld>
            <a:endParaRPr lang="en-US"/>
          </a:p>
        </p:txBody>
      </p:sp>
    </p:spTree>
    <p:extLst>
      <p:ext uri="{BB962C8B-B14F-4D97-AF65-F5344CB8AC3E}">
        <p14:creationId xmlns:p14="http://schemas.microsoft.com/office/powerpoint/2010/main" val="3635707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4</a:t>
            </a:fld>
            <a:endParaRPr lang="en-US"/>
          </a:p>
        </p:txBody>
      </p:sp>
    </p:spTree>
    <p:extLst>
      <p:ext uri="{BB962C8B-B14F-4D97-AF65-F5344CB8AC3E}">
        <p14:creationId xmlns:p14="http://schemas.microsoft.com/office/powerpoint/2010/main" val="323281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5</a:t>
            </a:fld>
            <a:endParaRPr lang="en-US"/>
          </a:p>
        </p:txBody>
      </p:sp>
    </p:spTree>
    <p:extLst>
      <p:ext uri="{BB962C8B-B14F-4D97-AF65-F5344CB8AC3E}">
        <p14:creationId xmlns:p14="http://schemas.microsoft.com/office/powerpoint/2010/main" val="9273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6</a:t>
            </a:fld>
            <a:endParaRPr lang="en-US"/>
          </a:p>
        </p:txBody>
      </p:sp>
    </p:spTree>
    <p:extLst>
      <p:ext uri="{BB962C8B-B14F-4D97-AF65-F5344CB8AC3E}">
        <p14:creationId xmlns:p14="http://schemas.microsoft.com/office/powerpoint/2010/main" val="206987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most common of experimental designs. This is the classic experimental design.</a:t>
            </a:r>
          </a:p>
          <a:p>
            <a:r>
              <a:rPr lang="en-US" dirty="0"/>
              <a:t>Often used when evaluators have sufficient resources and control to design and implement a before and after outcome measurement and data collection process.</a:t>
            </a:r>
          </a:p>
          <a:p>
            <a:r>
              <a:rPr lang="en-US" dirty="0"/>
              <a:t>The pretest results should indicate that the two groups are similar before the program begins. </a:t>
            </a:r>
          </a:p>
          <a:p>
            <a:r>
              <a:rPr lang="en-US" dirty="0"/>
              <a:t>In this method, we are able to measure the outcome variable before and after the program has been implemented and we can calculate the average change in the level of the outcome.</a:t>
            </a:r>
          </a:p>
          <a:p>
            <a:r>
              <a:rPr lang="en-US" dirty="0"/>
              <a:t>When we compare the average gain, we can see what the incremental effect of the program was.</a:t>
            </a:r>
          </a:p>
          <a:p>
            <a:r>
              <a:rPr lang="en-US" dirty="0"/>
              <a:t>We would typically use a two-sample t-test to conduct these statistical comparisons.</a:t>
            </a:r>
          </a:p>
        </p:txBody>
      </p:sp>
      <p:sp>
        <p:nvSpPr>
          <p:cNvPr id="4" name="Slide Number Placeholder 3"/>
          <p:cNvSpPr>
            <a:spLocks noGrp="1"/>
          </p:cNvSpPr>
          <p:nvPr>
            <p:ph type="sldNum" sz="quarter" idx="10"/>
          </p:nvPr>
        </p:nvSpPr>
        <p:spPr/>
        <p:txBody>
          <a:bodyPr/>
          <a:lstStyle/>
          <a:p>
            <a:fld id="{620352C9-2F12-4B5C-AA92-6503F91A6478}" type="slidenum">
              <a:rPr lang="en-US" smtClean="0"/>
              <a:t>7</a:t>
            </a:fld>
            <a:endParaRPr lang="en-US"/>
          </a:p>
        </p:txBody>
      </p:sp>
    </p:spTree>
    <p:extLst>
      <p:ext uri="{BB962C8B-B14F-4D97-AF65-F5344CB8AC3E}">
        <p14:creationId xmlns:p14="http://schemas.microsoft.com/office/powerpoint/2010/main" val="1667421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measure program/control differences before the treatment begins; it generally works well where random assignment to treatment and control groups has occurred.</a:t>
            </a:r>
          </a:p>
          <a:p>
            <a:r>
              <a:rPr lang="en-US" dirty="0"/>
              <a:t>Here we compare the averages of the intervention and control groups after program implementation.</a:t>
            </a:r>
          </a:p>
          <a:p>
            <a:r>
              <a:rPr lang="en-US" dirty="0"/>
              <a:t>This can help some problems that arise in experimental design:</a:t>
            </a:r>
          </a:p>
          <a:p>
            <a:pPr marL="228600" indent="-228600">
              <a:buAutoNum type="arabicPeriod"/>
            </a:pPr>
            <a:r>
              <a:rPr lang="en-US" dirty="0"/>
              <a:t>Experimental design can sometimes be very intrusive and have its own effect on results.</a:t>
            </a:r>
          </a:p>
          <a:p>
            <a:pPr marL="228600" indent="-228600">
              <a:buAutoNum type="arabicPeriod"/>
            </a:pPr>
            <a:r>
              <a:rPr lang="en-US" dirty="0"/>
              <a:t>The pretest can interact with the program and affect the posttest results (may create awareness among participants).</a:t>
            </a:r>
          </a:p>
          <a:p>
            <a:pPr marL="685800" lvl="1" indent="-228600">
              <a:buAutoNum type="arabicPeriod"/>
            </a:pPr>
            <a:r>
              <a:rPr lang="en-US" dirty="0"/>
              <a:t>This is an example of a construct validity problem.</a:t>
            </a:r>
          </a:p>
          <a:p>
            <a:pPr marL="685800" lvl="1" indent="-228600">
              <a:buAutoNum type="arabicPeriod"/>
            </a:pPr>
            <a:r>
              <a:rPr lang="en-US" dirty="0"/>
              <a:t>The pretest boosting the posttest average scores in the control group is a testing issue; this is an internal validity problem.</a:t>
            </a:r>
          </a:p>
        </p:txBody>
      </p:sp>
      <p:sp>
        <p:nvSpPr>
          <p:cNvPr id="4" name="Slide Number Placeholder 3"/>
          <p:cNvSpPr>
            <a:spLocks noGrp="1"/>
          </p:cNvSpPr>
          <p:nvPr>
            <p:ph type="sldNum" sz="quarter" idx="10"/>
          </p:nvPr>
        </p:nvSpPr>
        <p:spPr/>
        <p:txBody>
          <a:bodyPr/>
          <a:lstStyle/>
          <a:p>
            <a:fld id="{620352C9-2F12-4B5C-AA92-6503F91A6478}" type="slidenum">
              <a:rPr lang="en-US" smtClean="0"/>
              <a:t>8</a:t>
            </a:fld>
            <a:endParaRPr lang="en-US"/>
          </a:p>
        </p:txBody>
      </p:sp>
    </p:spTree>
    <p:extLst>
      <p:ext uri="{BB962C8B-B14F-4D97-AF65-F5344CB8AC3E}">
        <p14:creationId xmlns:p14="http://schemas.microsoft.com/office/powerpoint/2010/main" val="2766330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0352C9-2F12-4B5C-AA92-6503F91A6478}" type="slidenum">
              <a:rPr lang="en-US" smtClean="0"/>
              <a:t>9</a:t>
            </a:fld>
            <a:endParaRPr lang="en-US"/>
          </a:p>
        </p:txBody>
      </p:sp>
    </p:spTree>
    <p:extLst>
      <p:ext uri="{BB962C8B-B14F-4D97-AF65-F5344CB8AC3E}">
        <p14:creationId xmlns:p14="http://schemas.microsoft.com/office/powerpoint/2010/main" val="2845248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8E44F0B-0047-42D0-9FFB-496E6D0137BB}" type="datetime1">
              <a:rPr lang="en-US" smtClean="0"/>
              <a:t>9/13/2018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AD303EF-CFF2-427C-B310-F244BB88C4A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B40B1B-C6DF-4B75-9464-DB21ABF696BF}"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03EF-CFF2-427C-B310-F244BB88C4A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AC6192-9B74-431A-85D4-E816E55EDA1E}"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03EF-CFF2-427C-B310-F244BB88C4A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F649A9-062C-4725-A548-03D251EA6064}"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03EF-CFF2-427C-B310-F244BB88C4A1}"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47CC199-543F-4631-8C46-AC2E1CF61DC2}" type="datetime1">
              <a:rPr lang="en-US" smtClean="0"/>
              <a:t>9/13/2018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303EF-CFF2-427C-B310-F244BB88C4A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26839B-9163-416C-AB22-E3C474759912}" type="datetime1">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303EF-CFF2-427C-B310-F244BB88C4A1}"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5BA89D1-A438-4F72-9E43-949B6E349495}" type="datetime1">
              <a:rPr lang="en-US" smtClean="0"/>
              <a:t>9/13/2018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303EF-CFF2-427C-B310-F244BB88C4A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35110A6-0036-4657-B3D7-8AF338F6B271}" type="datetime1">
              <a:rPr lang="en-US" smtClean="0"/>
              <a:t>9/13/2018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303EF-CFF2-427C-B310-F244BB88C4A1}"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890B0-24AD-4A2C-B2CF-7B6A4E83CA1E}" type="datetime1">
              <a:rPr lang="en-US" smtClean="0"/>
              <a:t>9/13/2018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D303EF-CFF2-427C-B310-F244BB88C4A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DF3FC9E-7701-4C41-8E13-45E599E51E04}" type="datetime1">
              <a:rPr lang="en-US" smtClean="0"/>
              <a:t>9/13/2018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303EF-CFF2-427C-B310-F244BB88C4A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68B6B29-6A2B-4DEC-BAB8-ED631A6B4445}" type="datetime1">
              <a:rPr lang="en-US" smtClean="0"/>
              <a:t>9/13/2018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AD303EF-CFF2-427C-B310-F244BB88C4A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87C09D-FD8E-41E4-AAD0-95860211CD02}" type="datetime1">
              <a:rPr lang="en-US" smtClean="0"/>
              <a:t>9/13/2018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AD303EF-CFF2-427C-B310-F244BB88C4A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EF17E0F-458D-41B1-BD72-9F05836B894E}"/>
              </a:ext>
            </a:extLst>
          </p:cNvPr>
          <p:cNvSpPr>
            <a:spLocks noGrp="1"/>
          </p:cNvSpPr>
          <p:nvPr>
            <p:ph type="ctrTitle"/>
          </p:nvPr>
        </p:nvSpPr>
        <p:spPr/>
        <p:txBody>
          <a:bodyPr>
            <a:normAutofit fontScale="90000"/>
          </a:bodyPr>
          <a:lstStyle/>
          <a:p>
            <a:pPr algn="ctr"/>
            <a:r>
              <a:rPr lang="en-US" dirty="0"/>
              <a:t/>
            </a:r>
            <a:br>
              <a:rPr lang="en-US" dirty="0"/>
            </a:br>
            <a:r>
              <a:rPr lang="en-US" sz="4400" dirty="0"/>
              <a:t>Program/Policy Evaluation and Assessment</a:t>
            </a:r>
            <a:r>
              <a:rPr lang="en-US" dirty="0"/>
              <a:t/>
            </a:r>
            <a:br>
              <a:rPr lang="en-US" dirty="0"/>
            </a:br>
            <a:r>
              <a:rPr lang="en-US" dirty="0"/>
              <a:t/>
            </a:r>
            <a:br>
              <a:rPr lang="en-US" dirty="0"/>
            </a:br>
            <a:r>
              <a:rPr lang="en-US" sz="4000" dirty="0"/>
              <a:t>Research Design for Program Evaluation: Experimental Design</a:t>
            </a:r>
          </a:p>
        </p:txBody>
      </p:sp>
      <p:sp>
        <p:nvSpPr>
          <p:cNvPr id="5" name="Subtitle 4">
            <a:extLst>
              <a:ext uri="{FF2B5EF4-FFF2-40B4-BE49-F238E27FC236}">
                <a16:creationId xmlns:a16="http://schemas.microsoft.com/office/drawing/2014/main" xmlns="" id="{C2491562-62E5-4E5B-AB08-40CFA61E8CAC}"/>
              </a:ext>
            </a:extLst>
          </p:cNvPr>
          <p:cNvSpPr>
            <a:spLocks noGrp="1"/>
          </p:cNvSpPr>
          <p:nvPr>
            <p:ph type="subTitle" idx="1"/>
          </p:nvPr>
        </p:nvSpPr>
        <p:spPr/>
        <p:txBody>
          <a:bodyPr/>
          <a:lstStyle/>
          <a:p>
            <a:r>
              <a:rPr lang="en-US" dirty="0"/>
              <a:t>Nhial T. Tutlam, PhD, MPH</a:t>
            </a:r>
          </a:p>
          <a:p>
            <a:r>
              <a:rPr lang="en-US" dirty="0"/>
              <a:t>September 13, 2018 </a:t>
            </a:r>
          </a:p>
        </p:txBody>
      </p:sp>
      <p:sp>
        <p:nvSpPr>
          <p:cNvPr id="2" name="Slide Number Placeholder 1"/>
          <p:cNvSpPr>
            <a:spLocks noGrp="1"/>
          </p:cNvSpPr>
          <p:nvPr>
            <p:ph type="sldNum" sz="quarter" idx="12"/>
          </p:nvPr>
        </p:nvSpPr>
        <p:spPr/>
        <p:txBody>
          <a:bodyPr/>
          <a:lstStyle/>
          <a:p>
            <a:fld id="{5AD303EF-CFF2-427C-B310-F244BB88C4A1}" type="slidenum">
              <a:rPr lang="en-US" smtClean="0"/>
              <a:t>1</a:t>
            </a:fld>
            <a:endParaRPr lang="en-US"/>
          </a:p>
        </p:txBody>
      </p:sp>
    </p:spTree>
    <p:extLst>
      <p:ext uri="{BB962C8B-B14F-4D97-AF65-F5344CB8AC3E}">
        <p14:creationId xmlns:p14="http://schemas.microsoft.com/office/powerpoint/2010/main" val="19809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xmlns="" id="{4BE9F625-1183-468A-A22A-B7BEC86BB6B5}"/>
              </a:ext>
            </a:extLst>
          </p:cNvPr>
          <p:cNvSpPr>
            <a:spLocks noGrp="1"/>
          </p:cNvSpPr>
          <p:nvPr>
            <p:ph idx="1"/>
          </p:nvPr>
        </p:nvSpPr>
        <p:spPr>
          <a:xfrm>
            <a:off x="457200" y="1417638"/>
            <a:ext cx="8077200" cy="4983162"/>
          </a:xfrm>
        </p:spPr>
        <p:txBody>
          <a:bodyPr>
            <a:normAutofit lnSpcReduction="10000"/>
          </a:bodyPr>
          <a:lstStyle/>
          <a:p>
            <a:pPr>
              <a:lnSpc>
                <a:spcPct val="90000"/>
              </a:lnSpc>
            </a:pPr>
            <a:r>
              <a:rPr lang="en-US" altLang="en-US" dirty="0"/>
              <a:t>Hypothesis testing: test of impact of experiment </a:t>
            </a:r>
          </a:p>
          <a:p>
            <a:pPr eaLnBrk="1" hangingPunct="1">
              <a:lnSpc>
                <a:spcPct val="90000"/>
              </a:lnSpc>
              <a:buFontTx/>
              <a:buNone/>
            </a:pPr>
            <a:endParaRPr lang="en-US" altLang="en-US" dirty="0"/>
          </a:p>
          <a:p>
            <a:pPr eaLnBrk="1" hangingPunct="1">
              <a:lnSpc>
                <a:spcPct val="90000"/>
              </a:lnSpc>
              <a:buFontTx/>
              <a:buNone/>
            </a:pPr>
            <a:endParaRPr lang="en-US" altLang="en-US" sz="2000" dirty="0"/>
          </a:p>
          <a:p>
            <a:pPr lvl="2">
              <a:lnSpc>
                <a:spcPct val="90000"/>
              </a:lnSpc>
              <a:buNone/>
            </a:pPr>
            <a:endParaRPr lang="en-US" altLang="en-US" sz="2400" dirty="0"/>
          </a:p>
          <a:p>
            <a:pPr lvl="2">
              <a:lnSpc>
                <a:spcPct val="90000"/>
              </a:lnSpc>
              <a:buNone/>
            </a:pPr>
            <a:endParaRPr lang="en-US" altLang="en-US" sz="2400" dirty="0"/>
          </a:p>
          <a:p>
            <a:pPr lvl="2">
              <a:lnSpc>
                <a:spcPct val="90000"/>
              </a:lnSpc>
              <a:buNone/>
            </a:pPr>
            <a:endParaRPr lang="en-US" altLang="en-US" sz="2400" dirty="0"/>
          </a:p>
          <a:p>
            <a:pPr lvl="2">
              <a:lnSpc>
                <a:spcPct val="90000"/>
              </a:lnSpc>
              <a:buNone/>
            </a:pPr>
            <a:endParaRPr lang="en-US" altLang="en-US" sz="2400" dirty="0"/>
          </a:p>
          <a:p>
            <a:pPr lvl="1">
              <a:lnSpc>
                <a:spcPct val="90000"/>
              </a:lnSpc>
              <a:buNone/>
            </a:pPr>
            <a:r>
              <a:rPr lang="en-US" altLang="en-US" sz="2600" dirty="0"/>
              <a:t>H1:  </a:t>
            </a:r>
            <a:r>
              <a:rPr lang="en-US" altLang="en-US" sz="2600" dirty="0">
                <a:sym typeface="Symbol" panose="05050102010706020507" pitchFamily="18" charset="2"/>
              </a:rPr>
              <a:t>1 &lt;  1</a:t>
            </a:r>
            <a:r>
              <a:rPr lang="ja-JP" altLang="en-US" sz="2600" dirty="0">
                <a:sym typeface="Symbol" panose="05050102010706020507" pitchFamily="18" charset="2"/>
              </a:rPr>
              <a:t>’</a:t>
            </a:r>
            <a:endParaRPr lang="en-US" altLang="ja-JP" sz="2600" dirty="0">
              <a:sym typeface="Symbol" panose="05050102010706020507" pitchFamily="18" charset="2"/>
            </a:endParaRPr>
          </a:p>
          <a:p>
            <a:pPr lvl="1">
              <a:lnSpc>
                <a:spcPct val="90000"/>
              </a:lnSpc>
              <a:buNone/>
            </a:pPr>
            <a:r>
              <a:rPr lang="en-US" altLang="en-US" sz="2600" dirty="0">
                <a:sym typeface="Symbol" panose="05050102010706020507" pitchFamily="18" charset="2"/>
              </a:rPr>
              <a:t>H2:  1</a:t>
            </a:r>
            <a:r>
              <a:rPr lang="ja-JP" altLang="en-US" sz="2600" dirty="0">
                <a:sym typeface="Symbol" panose="05050102010706020507" pitchFamily="18" charset="2"/>
              </a:rPr>
              <a:t>’</a:t>
            </a:r>
            <a:r>
              <a:rPr lang="en-US" altLang="ja-JP" sz="2600" dirty="0">
                <a:sym typeface="Symbol" panose="05050102010706020507" pitchFamily="18" charset="2"/>
              </a:rPr>
              <a:t> &gt; 2</a:t>
            </a:r>
            <a:r>
              <a:rPr lang="ja-JP" altLang="en-US" sz="2600" dirty="0">
                <a:sym typeface="Symbol" panose="05050102010706020507" pitchFamily="18" charset="2"/>
              </a:rPr>
              <a:t>’</a:t>
            </a:r>
            <a:endParaRPr lang="en-US" altLang="ja-JP" sz="2600" dirty="0">
              <a:sym typeface="Symbol" panose="05050102010706020507" pitchFamily="18" charset="2"/>
            </a:endParaRPr>
          </a:p>
          <a:p>
            <a:pPr eaLnBrk="1" hangingPunct="1">
              <a:lnSpc>
                <a:spcPct val="90000"/>
              </a:lnSpc>
              <a:buFontTx/>
              <a:buNone/>
            </a:pPr>
            <a:endParaRPr lang="en-US" altLang="en-US" sz="2400" dirty="0"/>
          </a:p>
          <a:p>
            <a:pPr lvl="1">
              <a:lnSpc>
                <a:spcPct val="90000"/>
              </a:lnSpc>
              <a:buNone/>
            </a:pPr>
            <a:r>
              <a:rPr lang="en-US" altLang="en-US" sz="2600" dirty="0"/>
              <a:t>Example: X is a different teaching method</a:t>
            </a:r>
            <a:r>
              <a:rPr lang="en-US" altLang="en-US" sz="2600" dirty="0">
                <a:sym typeface="Wingdings" panose="05000000000000000000" pitchFamily="2" charset="2"/>
              </a:rPr>
              <a:t></a:t>
            </a:r>
            <a:r>
              <a:rPr lang="en-US" altLang="en-US" sz="2600" dirty="0"/>
              <a:t> higher test score for the experimental group</a:t>
            </a:r>
          </a:p>
        </p:txBody>
      </p:sp>
      <p:sp>
        <p:nvSpPr>
          <p:cNvPr id="6" name="Title 2">
            <a:extLst>
              <a:ext uri="{FF2B5EF4-FFF2-40B4-BE49-F238E27FC236}">
                <a16:creationId xmlns:a16="http://schemas.microsoft.com/office/drawing/2014/main" xmlns="" id="{570A9CB7-8AAE-4D03-998E-07279B6C0F5E}"/>
              </a:ext>
            </a:extLst>
          </p:cNvPr>
          <p:cNvSpPr>
            <a:spLocks noGrp="1"/>
          </p:cNvSpPr>
          <p:nvPr>
            <p:ph type="title"/>
          </p:nvPr>
        </p:nvSpPr>
        <p:spPr>
          <a:xfrm>
            <a:off x="457200" y="274638"/>
            <a:ext cx="8229600" cy="1143000"/>
          </a:xfrm>
        </p:spPr>
        <p:txBody>
          <a:bodyPr>
            <a:normAutofit fontScale="90000"/>
          </a:bodyPr>
          <a:lstStyle/>
          <a:p>
            <a:r>
              <a:rPr lang="en-US" dirty="0"/>
              <a:t>Advantages of Experimental Design</a:t>
            </a:r>
          </a:p>
        </p:txBody>
      </p:sp>
      <p:graphicFrame>
        <p:nvGraphicFramePr>
          <p:cNvPr id="2" name="Table 1"/>
          <p:cNvGraphicFramePr>
            <a:graphicFrameLocks noGrp="1"/>
          </p:cNvGraphicFramePr>
          <p:nvPr>
            <p:extLst>
              <p:ext uri="{D42A27DB-BD31-4B8C-83A1-F6EECF244321}">
                <p14:modId xmlns:p14="http://schemas.microsoft.com/office/powerpoint/2010/main" val="397849459"/>
              </p:ext>
            </p:extLst>
          </p:nvPr>
        </p:nvGraphicFramePr>
        <p:xfrm>
          <a:off x="914400" y="2514600"/>
          <a:ext cx="7086600" cy="1584158"/>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xmlns="" val="20000"/>
                    </a:ext>
                  </a:extLst>
                </a:gridCol>
                <a:gridCol w="1417320">
                  <a:extLst>
                    <a:ext uri="{9D8B030D-6E8A-4147-A177-3AD203B41FA5}">
                      <a16:colId xmlns:a16="http://schemas.microsoft.com/office/drawing/2014/main" xmlns="" val="20001"/>
                    </a:ext>
                  </a:extLst>
                </a:gridCol>
                <a:gridCol w="1417320">
                  <a:extLst>
                    <a:ext uri="{9D8B030D-6E8A-4147-A177-3AD203B41FA5}">
                      <a16:colId xmlns:a16="http://schemas.microsoft.com/office/drawing/2014/main" xmlns="" val="20002"/>
                    </a:ext>
                  </a:extLst>
                </a:gridCol>
                <a:gridCol w="917090">
                  <a:extLst>
                    <a:ext uri="{9D8B030D-6E8A-4147-A177-3AD203B41FA5}">
                      <a16:colId xmlns:a16="http://schemas.microsoft.com/office/drawing/2014/main" xmlns="" val="20003"/>
                    </a:ext>
                  </a:extLst>
                </a:gridCol>
                <a:gridCol w="1917550">
                  <a:extLst>
                    <a:ext uri="{9D8B030D-6E8A-4147-A177-3AD203B41FA5}">
                      <a16:colId xmlns:a16="http://schemas.microsoft.com/office/drawing/2014/main" xmlns="" val="20004"/>
                    </a:ext>
                  </a:extLst>
                </a:gridCol>
              </a:tblGrid>
              <a:tr h="383469">
                <a:tc gridSpan="2">
                  <a:txBody>
                    <a:bodyPr/>
                    <a:lstStyle/>
                    <a:p>
                      <a:r>
                        <a:rPr lang="en-US" dirty="0"/>
                        <a:t>T1 (Before)</a:t>
                      </a:r>
                    </a:p>
                  </a:txBody>
                  <a:tcPr/>
                </a:tc>
                <a:tc hMerge="1">
                  <a:txBody>
                    <a:bodyPr/>
                    <a:lstStyle/>
                    <a:p>
                      <a:endParaRPr lang="en-US" dirty="0"/>
                    </a:p>
                  </a:txBody>
                  <a:tcPr/>
                </a:tc>
                <a:tc>
                  <a:txBody>
                    <a:bodyPr/>
                    <a:lstStyle/>
                    <a:p>
                      <a:endParaRPr lang="en-US"/>
                    </a:p>
                  </a:txBody>
                  <a:tcPr/>
                </a:tc>
                <a:tc gridSpan="2">
                  <a:txBody>
                    <a:bodyPr/>
                    <a:lstStyle/>
                    <a:p>
                      <a:r>
                        <a:rPr lang="en-US" dirty="0"/>
                        <a:t>T2 (After)</a:t>
                      </a:r>
                    </a:p>
                  </a:txBody>
                  <a:tcPr/>
                </a:tc>
                <a:tc hMerge="1">
                  <a:txBody>
                    <a:bodyPr/>
                    <a:lstStyle/>
                    <a:p>
                      <a:endParaRPr lang="en-US" dirty="0"/>
                    </a:p>
                  </a:txBody>
                  <a:tcPr/>
                </a:tc>
                <a:extLst>
                  <a:ext uri="{0D108BD9-81ED-4DB2-BD59-A6C34878D82A}">
                    <a16:rowId xmlns:a16="http://schemas.microsoft.com/office/drawing/2014/main" xmlns="" val="10000"/>
                  </a:ext>
                </a:extLst>
              </a:tr>
              <a:tr h="661879">
                <a:tc>
                  <a:txBody>
                    <a:bodyPr/>
                    <a:lstStyle/>
                    <a:p>
                      <a:r>
                        <a:rPr lang="en-US" dirty="0"/>
                        <a:t>R</a:t>
                      </a:r>
                    </a:p>
                  </a:txBody>
                  <a:tcPr/>
                </a:tc>
                <a:tc>
                  <a:txBody>
                    <a:bodyPr/>
                    <a:lstStyle/>
                    <a:p>
                      <a:r>
                        <a:rPr lang="en-US" dirty="0"/>
                        <a:t>O1</a:t>
                      </a:r>
                    </a:p>
                  </a:txBody>
                  <a:tcPr/>
                </a:tc>
                <a:tc>
                  <a:txBody>
                    <a:bodyPr/>
                    <a:lstStyle/>
                    <a:p>
                      <a:r>
                        <a:rPr lang="en-US" dirty="0"/>
                        <a:t>X</a:t>
                      </a:r>
                    </a:p>
                  </a:txBody>
                  <a:tcPr/>
                </a:tc>
                <a:tc>
                  <a:txBody>
                    <a:bodyPr/>
                    <a:lstStyle/>
                    <a:p>
                      <a:r>
                        <a:rPr lang="en-US" dirty="0"/>
                        <a:t>O1’</a:t>
                      </a:r>
                    </a:p>
                  </a:txBody>
                  <a:tcPr/>
                </a:tc>
                <a:tc>
                  <a:txBody>
                    <a:bodyPr/>
                    <a:lstStyle/>
                    <a:p>
                      <a:r>
                        <a:rPr lang="en-US" dirty="0"/>
                        <a:t>Experimental</a:t>
                      </a:r>
                    </a:p>
                  </a:txBody>
                  <a:tcPr/>
                </a:tc>
                <a:extLst>
                  <a:ext uri="{0D108BD9-81ED-4DB2-BD59-A6C34878D82A}">
                    <a16:rowId xmlns:a16="http://schemas.microsoft.com/office/drawing/2014/main" xmlns="" val="10001"/>
                  </a:ext>
                </a:extLst>
              </a:tr>
              <a:tr h="538810">
                <a:tc>
                  <a:txBody>
                    <a:bodyPr/>
                    <a:lstStyle/>
                    <a:p>
                      <a:r>
                        <a:rPr lang="en-US" dirty="0"/>
                        <a:t>R</a:t>
                      </a:r>
                    </a:p>
                  </a:txBody>
                  <a:tcPr/>
                </a:tc>
                <a:tc>
                  <a:txBody>
                    <a:bodyPr/>
                    <a:lstStyle/>
                    <a:p>
                      <a:r>
                        <a:rPr lang="en-US" dirty="0"/>
                        <a:t>O2</a:t>
                      </a:r>
                    </a:p>
                  </a:txBody>
                  <a:tcPr/>
                </a:tc>
                <a:tc>
                  <a:txBody>
                    <a:bodyPr/>
                    <a:lstStyle/>
                    <a:p>
                      <a:endParaRPr lang="en-US"/>
                    </a:p>
                  </a:txBody>
                  <a:tcPr/>
                </a:tc>
                <a:tc>
                  <a:txBody>
                    <a:bodyPr/>
                    <a:lstStyle/>
                    <a:p>
                      <a:r>
                        <a:rPr lang="en-US" dirty="0"/>
                        <a:t>O2’</a:t>
                      </a:r>
                    </a:p>
                  </a:txBody>
                  <a:tcPr/>
                </a:tc>
                <a:tc>
                  <a:txBody>
                    <a:bodyPr/>
                    <a:lstStyle/>
                    <a:p>
                      <a:r>
                        <a:rPr lang="en-US" dirty="0"/>
                        <a:t>Control</a:t>
                      </a:r>
                    </a:p>
                  </a:txBody>
                  <a:tcPr/>
                </a:tc>
                <a:extLst>
                  <a:ext uri="{0D108BD9-81ED-4DB2-BD59-A6C34878D82A}">
                    <a16:rowId xmlns:a16="http://schemas.microsoft.com/office/drawing/2014/main" xmlns="" val="10002"/>
                  </a:ext>
                </a:extLst>
              </a:tr>
            </a:tbl>
          </a:graphicData>
        </a:graphic>
      </p:graphicFrame>
      <p:sp>
        <p:nvSpPr>
          <p:cNvPr id="3" name="Slide Number Placeholder 2"/>
          <p:cNvSpPr>
            <a:spLocks noGrp="1"/>
          </p:cNvSpPr>
          <p:nvPr>
            <p:ph type="sldNum" sz="quarter" idx="12"/>
          </p:nvPr>
        </p:nvSpPr>
        <p:spPr/>
        <p:txBody>
          <a:bodyPr/>
          <a:lstStyle/>
          <a:p>
            <a:fld id="{5AD303EF-CFF2-427C-B310-F244BB88C4A1}" type="slidenum">
              <a:rPr lang="en-US" smtClean="0"/>
              <a:t>10</a:t>
            </a:fld>
            <a:endParaRPr lang="en-US"/>
          </a:p>
        </p:txBody>
      </p:sp>
    </p:spTree>
    <p:extLst>
      <p:ext uri="{BB962C8B-B14F-4D97-AF65-F5344CB8AC3E}">
        <p14:creationId xmlns:p14="http://schemas.microsoft.com/office/powerpoint/2010/main" val="77661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xmlns="" id="{F2CC3886-4911-4778-92B2-EDD4FE44418D}"/>
              </a:ext>
            </a:extLst>
          </p:cNvPr>
          <p:cNvSpPr>
            <a:spLocks noGrp="1"/>
          </p:cNvSpPr>
          <p:nvPr>
            <p:ph idx="1"/>
          </p:nvPr>
        </p:nvSpPr>
        <p:spPr/>
        <p:txBody>
          <a:bodyPr>
            <a:normAutofit/>
          </a:bodyPr>
          <a:lstStyle/>
          <a:p>
            <a:r>
              <a:rPr lang="en-US" altLang="en-US" dirty="0"/>
              <a:t>Comparison of difference among two or </a:t>
            </a:r>
          </a:p>
          <a:p>
            <a:pPr eaLnBrk="1" hangingPunct="1">
              <a:buFontTx/>
              <a:buNone/>
            </a:pPr>
            <a:r>
              <a:rPr lang="en-US" altLang="en-US" dirty="0"/>
              <a:t>    more groups or among multiple time points</a:t>
            </a:r>
          </a:p>
          <a:p>
            <a:pPr lvl="1"/>
            <a:r>
              <a:rPr lang="en-US" altLang="en-US" dirty="0"/>
              <a:t>T-test</a:t>
            </a:r>
          </a:p>
          <a:p>
            <a:pPr lvl="1"/>
            <a:endParaRPr lang="en-US" altLang="en-US" dirty="0"/>
          </a:p>
          <a:p>
            <a:pPr lvl="1"/>
            <a:r>
              <a:rPr lang="en-US" altLang="en-US" dirty="0"/>
              <a:t>ANOVA, ANCOVA, Repeated Measures ANOVA:</a:t>
            </a:r>
          </a:p>
          <a:p>
            <a:pPr lvl="2"/>
            <a:r>
              <a:rPr lang="en-US" altLang="en-US" dirty="0"/>
              <a:t>Students’ learning curve at different time points; e.g., test scores at four different time points</a:t>
            </a:r>
          </a:p>
          <a:p>
            <a:pPr lvl="2"/>
            <a:endParaRPr lang="en-US" altLang="en-US" dirty="0"/>
          </a:p>
          <a:p>
            <a:r>
              <a:rPr lang="en-US" altLang="en-US" dirty="0"/>
              <a:t>Replication: by creating a laboratory setting, it is possible to replicate similar experiments multiple times.</a:t>
            </a:r>
          </a:p>
          <a:p>
            <a:endParaRPr lang="en-US" altLang="en-US" dirty="0"/>
          </a:p>
        </p:txBody>
      </p:sp>
      <p:sp>
        <p:nvSpPr>
          <p:cNvPr id="6" name="Title 2">
            <a:extLst>
              <a:ext uri="{FF2B5EF4-FFF2-40B4-BE49-F238E27FC236}">
                <a16:creationId xmlns:a16="http://schemas.microsoft.com/office/drawing/2014/main" xmlns="" id="{A39164D2-B269-459D-BD40-6C1FCB887979}"/>
              </a:ext>
            </a:extLst>
          </p:cNvPr>
          <p:cNvSpPr>
            <a:spLocks noGrp="1"/>
          </p:cNvSpPr>
          <p:nvPr>
            <p:ph type="title"/>
          </p:nvPr>
        </p:nvSpPr>
        <p:spPr>
          <a:xfrm>
            <a:off x="457200" y="274638"/>
            <a:ext cx="8229600" cy="1143000"/>
          </a:xfrm>
        </p:spPr>
        <p:txBody>
          <a:bodyPr>
            <a:normAutofit fontScale="90000"/>
          </a:bodyPr>
          <a:lstStyle/>
          <a:p>
            <a:r>
              <a:rPr lang="en-US" dirty="0"/>
              <a:t>Advantages of Experimental Design</a:t>
            </a:r>
          </a:p>
        </p:txBody>
      </p:sp>
      <p:sp>
        <p:nvSpPr>
          <p:cNvPr id="2" name="Slide Number Placeholder 1"/>
          <p:cNvSpPr>
            <a:spLocks noGrp="1"/>
          </p:cNvSpPr>
          <p:nvPr>
            <p:ph type="sldNum" sz="quarter" idx="12"/>
          </p:nvPr>
        </p:nvSpPr>
        <p:spPr/>
        <p:txBody>
          <a:bodyPr/>
          <a:lstStyle/>
          <a:p>
            <a:fld id="{5AD303EF-CFF2-427C-B310-F244BB88C4A1}" type="slidenum">
              <a:rPr lang="en-US" smtClean="0"/>
              <a:t>11</a:t>
            </a:fld>
            <a:endParaRPr lang="en-US"/>
          </a:p>
        </p:txBody>
      </p:sp>
    </p:spTree>
    <p:extLst>
      <p:ext uri="{BB962C8B-B14F-4D97-AF65-F5344CB8AC3E}">
        <p14:creationId xmlns:p14="http://schemas.microsoft.com/office/powerpoint/2010/main" val="891955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xmlns="" id="{DAEA6772-BDD3-406F-AB1C-ADF4CF0F6818}"/>
              </a:ext>
            </a:extLst>
          </p:cNvPr>
          <p:cNvSpPr>
            <a:spLocks noGrp="1"/>
          </p:cNvSpPr>
          <p:nvPr>
            <p:ph idx="1"/>
          </p:nvPr>
        </p:nvSpPr>
        <p:spPr/>
        <p:txBody>
          <a:bodyPr>
            <a:normAutofit/>
          </a:bodyPr>
          <a:lstStyle/>
          <a:p>
            <a:pPr>
              <a:lnSpc>
                <a:spcPct val="90000"/>
              </a:lnSpc>
            </a:pPr>
            <a:r>
              <a:rPr lang="en-US" altLang="en-US" sz="2600" b="1" u="sng" dirty="0"/>
              <a:t>Internal Validity: </a:t>
            </a:r>
            <a:r>
              <a:rPr lang="en-US" altLang="en-US" sz="2600" dirty="0"/>
              <a:t>the extent to which extraneous variables have been controlled for (change in the outcome might not be because of the experiment)</a:t>
            </a:r>
          </a:p>
          <a:p>
            <a:pPr eaLnBrk="1" hangingPunct="1">
              <a:lnSpc>
                <a:spcPct val="90000"/>
              </a:lnSpc>
              <a:buFontTx/>
              <a:buNone/>
            </a:pPr>
            <a:endParaRPr lang="en-US" altLang="en-US" sz="2600" dirty="0"/>
          </a:p>
          <a:p>
            <a:pPr eaLnBrk="1" hangingPunct="1">
              <a:lnSpc>
                <a:spcPct val="90000"/>
              </a:lnSpc>
              <a:buFontTx/>
              <a:buNone/>
            </a:pPr>
            <a:endParaRPr lang="en-US" altLang="en-US" sz="2600" dirty="0"/>
          </a:p>
          <a:p>
            <a:pPr>
              <a:lnSpc>
                <a:spcPct val="90000"/>
              </a:lnSpc>
            </a:pPr>
            <a:r>
              <a:rPr lang="en-US" altLang="en-US" sz="2600" b="1" u="sng" dirty="0"/>
              <a:t>External Validity</a:t>
            </a:r>
            <a:r>
              <a:rPr lang="en-US" altLang="en-US" sz="2600" dirty="0"/>
              <a:t>: the extent to which the interaction effect of a treatment and other external effects have been controlled (the change was not only because of the treatment but also some other factors facilitated the treatment)</a:t>
            </a:r>
          </a:p>
        </p:txBody>
      </p:sp>
      <p:sp>
        <p:nvSpPr>
          <p:cNvPr id="7" name="Title 4">
            <a:extLst>
              <a:ext uri="{FF2B5EF4-FFF2-40B4-BE49-F238E27FC236}">
                <a16:creationId xmlns:a16="http://schemas.microsoft.com/office/drawing/2014/main" xmlns="" id="{2340F5DA-D01C-4C0D-A813-698D610DFABA}"/>
              </a:ext>
            </a:extLst>
          </p:cNvPr>
          <p:cNvSpPr>
            <a:spLocks noGrp="1"/>
          </p:cNvSpPr>
          <p:nvPr>
            <p:ph type="title"/>
          </p:nvPr>
        </p:nvSpPr>
        <p:spPr>
          <a:xfrm>
            <a:off x="457200" y="274638"/>
            <a:ext cx="8229600" cy="1143000"/>
          </a:xfrm>
        </p:spPr>
        <p:txBody>
          <a:bodyPr>
            <a:normAutofit fontScale="90000"/>
          </a:bodyPr>
          <a:lstStyle/>
          <a:p>
            <a:r>
              <a:rPr lang="en-US" dirty="0"/>
              <a:t>Four Kinds of Validity in Research Design</a:t>
            </a:r>
          </a:p>
        </p:txBody>
      </p:sp>
      <p:sp>
        <p:nvSpPr>
          <p:cNvPr id="2" name="Slide Number Placeholder 1"/>
          <p:cNvSpPr>
            <a:spLocks noGrp="1"/>
          </p:cNvSpPr>
          <p:nvPr>
            <p:ph type="sldNum" sz="quarter" idx="12"/>
          </p:nvPr>
        </p:nvSpPr>
        <p:spPr/>
        <p:txBody>
          <a:bodyPr/>
          <a:lstStyle/>
          <a:p>
            <a:fld id="{5AD303EF-CFF2-427C-B310-F244BB88C4A1}" type="slidenum">
              <a:rPr lang="en-US" smtClean="0"/>
              <a:t>12</a:t>
            </a:fld>
            <a:endParaRPr lang="en-US"/>
          </a:p>
        </p:txBody>
      </p:sp>
    </p:spTree>
    <p:extLst>
      <p:ext uri="{BB962C8B-B14F-4D97-AF65-F5344CB8AC3E}">
        <p14:creationId xmlns:p14="http://schemas.microsoft.com/office/powerpoint/2010/main" val="221824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761CE666-2EEA-4AA3-BE2B-F98940AD0FB4}"/>
              </a:ext>
            </a:extLst>
          </p:cNvPr>
          <p:cNvSpPr>
            <a:spLocks noGrp="1"/>
          </p:cNvSpPr>
          <p:nvPr>
            <p:ph idx="1"/>
          </p:nvPr>
        </p:nvSpPr>
        <p:spPr/>
        <p:txBody>
          <a:bodyPr>
            <a:normAutofit/>
          </a:bodyPr>
          <a:lstStyle/>
          <a:p>
            <a:r>
              <a:rPr lang="en-US" sz="2600" b="1" u="sng" dirty="0"/>
              <a:t>Construct validity</a:t>
            </a:r>
            <a:r>
              <a:rPr lang="en-US" sz="2600" dirty="0"/>
              <a:t>: extent to which variables used to measure construct convincingly represent the construct in logic model</a:t>
            </a:r>
          </a:p>
          <a:p>
            <a:endParaRPr lang="en-US" sz="2600" b="1" u="sng" dirty="0"/>
          </a:p>
          <a:p>
            <a:r>
              <a:rPr lang="en-US" sz="2600" b="1" u="sng" dirty="0"/>
              <a:t>Statistical Conclusion Validity</a:t>
            </a:r>
            <a:r>
              <a:rPr lang="en-US" sz="2600" dirty="0"/>
              <a:t>: extent to which we are confident that statistical requirements have been met to conclude existence and strength of association between dependent and independent variables</a:t>
            </a:r>
          </a:p>
          <a:p>
            <a:endParaRPr lang="en-US" sz="2600" dirty="0"/>
          </a:p>
        </p:txBody>
      </p:sp>
      <p:sp>
        <p:nvSpPr>
          <p:cNvPr id="7" name="Title 4">
            <a:extLst>
              <a:ext uri="{FF2B5EF4-FFF2-40B4-BE49-F238E27FC236}">
                <a16:creationId xmlns:a16="http://schemas.microsoft.com/office/drawing/2014/main" xmlns="" id="{CAB0451B-08F0-4A7C-AC1B-175FCD39C5F2}"/>
              </a:ext>
            </a:extLst>
          </p:cNvPr>
          <p:cNvSpPr>
            <a:spLocks noGrp="1"/>
          </p:cNvSpPr>
          <p:nvPr>
            <p:ph type="title"/>
          </p:nvPr>
        </p:nvSpPr>
        <p:spPr>
          <a:xfrm>
            <a:off x="457200" y="274638"/>
            <a:ext cx="8229600" cy="1143000"/>
          </a:xfrm>
        </p:spPr>
        <p:txBody>
          <a:bodyPr>
            <a:normAutofit fontScale="90000"/>
          </a:bodyPr>
          <a:lstStyle/>
          <a:p>
            <a:r>
              <a:rPr lang="en-US" dirty="0"/>
              <a:t>Four Kinds of Validity in Research Design</a:t>
            </a:r>
          </a:p>
        </p:txBody>
      </p:sp>
      <p:sp>
        <p:nvSpPr>
          <p:cNvPr id="3" name="Slide Number Placeholder 2"/>
          <p:cNvSpPr>
            <a:spLocks noGrp="1"/>
          </p:cNvSpPr>
          <p:nvPr>
            <p:ph type="sldNum" sz="quarter" idx="12"/>
          </p:nvPr>
        </p:nvSpPr>
        <p:spPr/>
        <p:txBody>
          <a:bodyPr/>
          <a:lstStyle/>
          <a:p>
            <a:fld id="{5AD303EF-CFF2-427C-B310-F244BB88C4A1}" type="slidenum">
              <a:rPr lang="en-US" smtClean="0"/>
              <a:t>13</a:t>
            </a:fld>
            <a:endParaRPr lang="en-US"/>
          </a:p>
        </p:txBody>
      </p:sp>
    </p:spTree>
    <p:extLst>
      <p:ext uri="{BB962C8B-B14F-4D97-AF65-F5344CB8AC3E}">
        <p14:creationId xmlns:p14="http://schemas.microsoft.com/office/powerpoint/2010/main" val="2720253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3C5FBE5-E098-4186-8F84-17BF34367947}"/>
              </a:ext>
            </a:extLst>
          </p:cNvPr>
          <p:cNvPicPr>
            <a:picLocks noChangeAspect="1"/>
          </p:cNvPicPr>
          <p:nvPr/>
        </p:nvPicPr>
        <p:blipFill>
          <a:blip r:embed="rId3"/>
          <a:stretch>
            <a:fillRect/>
          </a:stretch>
        </p:blipFill>
        <p:spPr>
          <a:xfrm>
            <a:off x="0" y="1814732"/>
            <a:ext cx="9115865" cy="5119468"/>
          </a:xfrm>
          <a:prstGeom prst="rect">
            <a:avLst/>
          </a:prstGeom>
        </p:spPr>
      </p:pic>
      <p:sp>
        <p:nvSpPr>
          <p:cNvPr id="5" name="Title 4">
            <a:extLst>
              <a:ext uri="{FF2B5EF4-FFF2-40B4-BE49-F238E27FC236}">
                <a16:creationId xmlns:a16="http://schemas.microsoft.com/office/drawing/2014/main" xmlns="" id="{B4D70F99-1F95-46A2-BAE3-0E31FF79B03B}"/>
              </a:ext>
            </a:extLst>
          </p:cNvPr>
          <p:cNvSpPr>
            <a:spLocks noGrp="1"/>
          </p:cNvSpPr>
          <p:nvPr>
            <p:ph type="title" idx="4294967295"/>
          </p:nvPr>
        </p:nvSpPr>
        <p:spPr>
          <a:xfrm>
            <a:off x="0" y="274638"/>
            <a:ext cx="8229600" cy="1143000"/>
          </a:xfrm>
        </p:spPr>
        <p:txBody>
          <a:bodyPr>
            <a:normAutofit fontScale="90000"/>
          </a:bodyPr>
          <a:lstStyle/>
          <a:p>
            <a:r>
              <a:rPr lang="en-US" dirty="0"/>
              <a:t>Four Kinds of Validity in Research Design</a:t>
            </a:r>
          </a:p>
        </p:txBody>
      </p:sp>
      <p:sp>
        <p:nvSpPr>
          <p:cNvPr id="2" name="Slide Number Placeholder 1"/>
          <p:cNvSpPr>
            <a:spLocks noGrp="1"/>
          </p:cNvSpPr>
          <p:nvPr>
            <p:ph type="sldNum" sz="quarter" idx="12"/>
          </p:nvPr>
        </p:nvSpPr>
        <p:spPr/>
        <p:txBody>
          <a:bodyPr/>
          <a:lstStyle/>
          <a:p>
            <a:fld id="{5AD303EF-CFF2-427C-B310-F244BB88C4A1}" type="slidenum">
              <a:rPr lang="en-US" smtClean="0"/>
              <a:t>14</a:t>
            </a:fld>
            <a:endParaRPr lang="en-US"/>
          </a:p>
        </p:txBody>
      </p:sp>
    </p:spTree>
    <p:extLst>
      <p:ext uri="{BB962C8B-B14F-4D97-AF65-F5344CB8AC3E}">
        <p14:creationId xmlns:p14="http://schemas.microsoft.com/office/powerpoint/2010/main" val="266750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6319D86-B87D-424C-9C68-0F5E81B89985}"/>
              </a:ext>
            </a:extLst>
          </p:cNvPr>
          <p:cNvSpPr>
            <a:spLocks noGrp="1"/>
          </p:cNvSpPr>
          <p:nvPr>
            <p:ph idx="1"/>
          </p:nvPr>
        </p:nvSpPr>
        <p:spPr/>
        <p:txBody>
          <a:bodyPr>
            <a:normAutofit fontScale="92500" lnSpcReduction="10000"/>
          </a:bodyPr>
          <a:lstStyle/>
          <a:p>
            <a:r>
              <a:rPr lang="en-US" dirty="0"/>
              <a:t>There are generally 8 common threats (biases) to internal validity:</a:t>
            </a:r>
          </a:p>
          <a:p>
            <a:pPr marL="624078" indent="-514350">
              <a:buFont typeface="+mj-lt"/>
              <a:buAutoNum type="arabicPeriod"/>
            </a:pPr>
            <a:r>
              <a:rPr lang="en-US" dirty="0"/>
              <a:t>History</a:t>
            </a:r>
          </a:p>
          <a:p>
            <a:pPr marL="624078" indent="-514350">
              <a:buFont typeface="+mj-lt"/>
              <a:buAutoNum type="arabicPeriod"/>
            </a:pPr>
            <a:r>
              <a:rPr lang="en-US" dirty="0"/>
              <a:t>Maturation</a:t>
            </a:r>
          </a:p>
          <a:p>
            <a:pPr marL="624078" indent="-514350">
              <a:buFont typeface="+mj-lt"/>
              <a:buAutoNum type="arabicPeriod"/>
            </a:pPr>
            <a:r>
              <a:rPr lang="en-US" dirty="0"/>
              <a:t>Testing/Sensitizing</a:t>
            </a:r>
          </a:p>
          <a:p>
            <a:pPr marL="624078" indent="-514350">
              <a:buFont typeface="+mj-lt"/>
              <a:buAutoNum type="arabicPeriod"/>
            </a:pPr>
            <a:r>
              <a:rPr lang="en-US" dirty="0"/>
              <a:t>Instrumentation</a:t>
            </a:r>
          </a:p>
          <a:p>
            <a:pPr marL="624078" indent="-514350">
              <a:buFont typeface="+mj-lt"/>
              <a:buAutoNum type="arabicPeriod"/>
            </a:pPr>
            <a:r>
              <a:rPr lang="en-US" dirty="0"/>
              <a:t>Statistical Regression</a:t>
            </a:r>
          </a:p>
          <a:p>
            <a:pPr marL="624078" indent="-514350">
              <a:buFont typeface="+mj-lt"/>
              <a:buAutoNum type="arabicPeriod"/>
            </a:pPr>
            <a:r>
              <a:rPr lang="en-US" dirty="0"/>
              <a:t>Selection</a:t>
            </a:r>
          </a:p>
          <a:p>
            <a:pPr marL="624078" indent="-514350">
              <a:buFont typeface="+mj-lt"/>
              <a:buAutoNum type="arabicPeriod"/>
            </a:pPr>
            <a:r>
              <a:rPr lang="en-US" dirty="0"/>
              <a:t>Attrition/Mortality</a:t>
            </a:r>
          </a:p>
          <a:p>
            <a:pPr marL="624078" indent="-514350">
              <a:buFont typeface="+mj-lt"/>
              <a:buAutoNum type="arabicPeriod"/>
            </a:pPr>
            <a:r>
              <a:rPr lang="en-US" dirty="0"/>
              <a:t>Ambiguous temporal sequence</a:t>
            </a:r>
          </a:p>
          <a:p>
            <a:pPr marL="624078" indent="-514350">
              <a:buFont typeface="+mj-lt"/>
              <a:buAutoNum type="arabicPeriod"/>
            </a:pPr>
            <a:r>
              <a:rPr lang="en-US" dirty="0"/>
              <a:t>Interactive Effect</a:t>
            </a:r>
          </a:p>
          <a:p>
            <a:pPr marL="624078" indent="-514350">
              <a:buFont typeface="+mj-lt"/>
              <a:buAutoNum type="arabicPeriod"/>
            </a:pPr>
            <a:endParaRPr lang="en-US" dirty="0"/>
          </a:p>
        </p:txBody>
      </p:sp>
      <p:sp>
        <p:nvSpPr>
          <p:cNvPr id="3" name="Title 2">
            <a:extLst>
              <a:ext uri="{FF2B5EF4-FFF2-40B4-BE49-F238E27FC236}">
                <a16:creationId xmlns:a16="http://schemas.microsoft.com/office/drawing/2014/main" xmlns="" id="{231129CB-75DF-46C9-AAA7-F8CE20E3ECE7}"/>
              </a:ext>
            </a:extLst>
          </p:cNvPr>
          <p:cNvSpPr>
            <a:spLocks noGrp="1"/>
          </p:cNvSpPr>
          <p:nvPr>
            <p:ph type="title"/>
          </p:nvPr>
        </p:nvSpPr>
        <p:spPr/>
        <p:txBody>
          <a:bodyPr>
            <a:normAutofit fontScale="90000"/>
          </a:bodyPr>
          <a:lstStyle/>
          <a:p>
            <a:r>
              <a:rPr lang="en-US" dirty="0"/>
              <a:t>Biases/Threats to Internal Validity</a:t>
            </a:r>
          </a:p>
        </p:txBody>
      </p:sp>
      <p:sp>
        <p:nvSpPr>
          <p:cNvPr id="4" name="Slide Number Placeholder 3"/>
          <p:cNvSpPr>
            <a:spLocks noGrp="1"/>
          </p:cNvSpPr>
          <p:nvPr>
            <p:ph type="sldNum" sz="quarter" idx="12"/>
          </p:nvPr>
        </p:nvSpPr>
        <p:spPr/>
        <p:txBody>
          <a:bodyPr/>
          <a:lstStyle/>
          <a:p>
            <a:fld id="{5AD303EF-CFF2-427C-B310-F244BB88C4A1}" type="slidenum">
              <a:rPr lang="en-US" smtClean="0"/>
              <a:t>15</a:t>
            </a:fld>
            <a:endParaRPr lang="en-US"/>
          </a:p>
        </p:txBody>
      </p:sp>
    </p:spTree>
    <p:extLst>
      <p:ext uri="{BB962C8B-B14F-4D97-AF65-F5344CB8AC3E}">
        <p14:creationId xmlns:p14="http://schemas.microsoft.com/office/powerpoint/2010/main" val="1084686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A1BA5CB-D47E-40BA-86F5-EE51A6D54653}"/>
              </a:ext>
            </a:extLst>
          </p:cNvPr>
          <p:cNvSpPr>
            <a:spLocks noGrp="1"/>
          </p:cNvSpPr>
          <p:nvPr>
            <p:ph idx="1"/>
          </p:nvPr>
        </p:nvSpPr>
        <p:spPr/>
        <p:txBody>
          <a:bodyPr/>
          <a:lstStyle/>
          <a:p>
            <a:pPr marL="624078" indent="-514350">
              <a:buFont typeface="+mj-lt"/>
              <a:buAutoNum type="arabicPeriod"/>
            </a:pPr>
            <a:r>
              <a:rPr lang="en-US" b="1" u="sng" dirty="0"/>
              <a:t>History: </a:t>
            </a:r>
            <a:r>
              <a:rPr lang="en-US" dirty="0"/>
              <a:t>Bias from significant, unplanned national, local, or international organizational events occurring during the evaluation that may produce behavioral change</a:t>
            </a:r>
          </a:p>
          <a:p>
            <a:endParaRPr lang="en-US" dirty="0"/>
          </a:p>
          <a:p>
            <a:pPr lvl="1"/>
            <a:r>
              <a:rPr lang="en-US" dirty="0"/>
              <a:t>Effects of curriculum change on students’ performance</a:t>
            </a:r>
          </a:p>
          <a:p>
            <a:pPr lvl="1"/>
            <a:endParaRPr lang="en-US" dirty="0"/>
          </a:p>
          <a:p>
            <a:pPr lvl="1"/>
            <a:r>
              <a:rPr lang="en-US" dirty="0"/>
              <a:t>Seasonal effects: certain symptoms disappear after a certain point</a:t>
            </a:r>
          </a:p>
        </p:txBody>
      </p:sp>
      <p:sp>
        <p:nvSpPr>
          <p:cNvPr id="6" name="Title 2">
            <a:extLst>
              <a:ext uri="{FF2B5EF4-FFF2-40B4-BE49-F238E27FC236}">
                <a16:creationId xmlns:a16="http://schemas.microsoft.com/office/drawing/2014/main" xmlns="" id="{9662C6B1-BADC-46F8-8D76-B67F0E0C2223}"/>
              </a:ext>
            </a:extLst>
          </p:cNvPr>
          <p:cNvSpPr>
            <a:spLocks noGrp="1"/>
          </p:cNvSpPr>
          <p:nvPr>
            <p:ph type="title"/>
          </p:nvPr>
        </p:nvSpPr>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16</a:t>
            </a:fld>
            <a:endParaRPr lang="en-US"/>
          </a:p>
        </p:txBody>
      </p:sp>
    </p:spTree>
    <p:extLst>
      <p:ext uri="{BB962C8B-B14F-4D97-AF65-F5344CB8AC3E}">
        <p14:creationId xmlns:p14="http://schemas.microsoft.com/office/powerpoint/2010/main" val="260558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A1BA5CB-D47E-40BA-86F5-EE51A6D54653}"/>
              </a:ext>
            </a:extLst>
          </p:cNvPr>
          <p:cNvSpPr>
            <a:spLocks noGrp="1"/>
          </p:cNvSpPr>
          <p:nvPr>
            <p:ph idx="1"/>
          </p:nvPr>
        </p:nvSpPr>
        <p:spPr/>
        <p:txBody>
          <a:bodyPr>
            <a:normAutofit lnSpcReduction="10000"/>
          </a:bodyPr>
          <a:lstStyle/>
          <a:p>
            <a:pPr marL="624078" indent="-514350">
              <a:buFont typeface="+mj-lt"/>
              <a:buAutoNum type="arabicPeriod" startAt="2"/>
            </a:pPr>
            <a:r>
              <a:rPr lang="en-US" b="1" u="sng" dirty="0"/>
              <a:t>Maturation: </a:t>
            </a:r>
            <a:r>
              <a:rPr lang="en-US" dirty="0"/>
              <a:t>Bias from biological, social, behavioral, or administrative changes occurring among participants or staff during the study period</a:t>
            </a:r>
          </a:p>
          <a:p>
            <a:endParaRPr lang="en-US" dirty="0"/>
          </a:p>
          <a:p>
            <a:pPr lvl="1"/>
            <a:r>
              <a:rPr lang="en-US" sz="2400" dirty="0"/>
              <a:t>Problem in design measuring outcome before and program implementation</a:t>
            </a:r>
          </a:p>
          <a:p>
            <a:pPr lvl="1"/>
            <a:endParaRPr lang="en-US" sz="2400" dirty="0"/>
          </a:p>
          <a:p>
            <a:pPr lvl="1"/>
            <a:r>
              <a:rPr lang="en-US" sz="2400" dirty="0"/>
              <a:t>Subjects become tired/board</a:t>
            </a:r>
          </a:p>
          <a:p>
            <a:pPr lvl="1"/>
            <a:endParaRPr lang="en-US" sz="2400" dirty="0"/>
          </a:p>
          <a:p>
            <a:pPr lvl="1"/>
            <a:r>
              <a:rPr lang="en-US" sz="2400" dirty="0"/>
              <a:t>Children mature with in reasonable time span</a:t>
            </a:r>
          </a:p>
          <a:p>
            <a:endParaRPr lang="en-US" dirty="0"/>
          </a:p>
          <a:p>
            <a:pPr lvl="1"/>
            <a:endParaRPr lang="en-US" dirty="0"/>
          </a:p>
          <a:p>
            <a:endParaRPr lang="en-US" dirty="0"/>
          </a:p>
        </p:txBody>
      </p:sp>
      <p:sp>
        <p:nvSpPr>
          <p:cNvPr id="6" name="Title 2">
            <a:extLst>
              <a:ext uri="{FF2B5EF4-FFF2-40B4-BE49-F238E27FC236}">
                <a16:creationId xmlns:a16="http://schemas.microsoft.com/office/drawing/2014/main" xmlns="" id="{9662C6B1-BADC-46F8-8D76-B67F0E0C2223}"/>
              </a:ext>
            </a:extLst>
          </p:cNvPr>
          <p:cNvSpPr>
            <a:spLocks noGrp="1"/>
          </p:cNvSpPr>
          <p:nvPr>
            <p:ph type="title"/>
          </p:nvPr>
        </p:nvSpPr>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17</a:t>
            </a:fld>
            <a:endParaRPr lang="en-US"/>
          </a:p>
        </p:txBody>
      </p:sp>
    </p:spTree>
    <p:extLst>
      <p:ext uri="{BB962C8B-B14F-4D97-AF65-F5344CB8AC3E}">
        <p14:creationId xmlns:p14="http://schemas.microsoft.com/office/powerpoint/2010/main" val="3248016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A1BA5CB-D47E-40BA-86F5-EE51A6D54653}"/>
              </a:ext>
            </a:extLst>
          </p:cNvPr>
          <p:cNvSpPr>
            <a:spLocks noGrp="1"/>
          </p:cNvSpPr>
          <p:nvPr>
            <p:ph idx="1"/>
          </p:nvPr>
        </p:nvSpPr>
        <p:spPr/>
        <p:txBody>
          <a:bodyPr/>
          <a:lstStyle/>
          <a:p>
            <a:pPr marL="624078" indent="-514350">
              <a:buFont typeface="+mj-lt"/>
              <a:buAutoNum type="arabicPeriod" startAt="3"/>
            </a:pPr>
            <a:r>
              <a:rPr lang="en-US" b="1" u="sng" dirty="0"/>
              <a:t>Testing/Sensitizing: </a:t>
            </a:r>
            <a:r>
              <a:rPr lang="en-US" dirty="0"/>
              <a:t>Bias from taking a test, being interviewed, or being observed</a:t>
            </a:r>
          </a:p>
          <a:p>
            <a:endParaRPr lang="en-US" dirty="0"/>
          </a:p>
          <a:p>
            <a:pPr lvl="1"/>
            <a:r>
              <a:rPr lang="en-US" dirty="0"/>
              <a:t>Relevant to any research design where pre and post test is used and the same instrument measures the outcome</a:t>
            </a:r>
          </a:p>
          <a:p>
            <a:endParaRPr lang="en-US" dirty="0"/>
          </a:p>
          <a:p>
            <a:pPr lvl="1"/>
            <a:r>
              <a:rPr lang="en-US" dirty="0"/>
              <a:t>Familiarity with test, not knowledge increases subjects’ score</a:t>
            </a:r>
          </a:p>
        </p:txBody>
      </p:sp>
      <p:sp>
        <p:nvSpPr>
          <p:cNvPr id="6" name="Title 2">
            <a:extLst>
              <a:ext uri="{FF2B5EF4-FFF2-40B4-BE49-F238E27FC236}">
                <a16:creationId xmlns:a16="http://schemas.microsoft.com/office/drawing/2014/main" xmlns="" id="{9662C6B1-BADC-46F8-8D76-B67F0E0C2223}"/>
              </a:ext>
            </a:extLst>
          </p:cNvPr>
          <p:cNvSpPr>
            <a:spLocks noGrp="1"/>
          </p:cNvSpPr>
          <p:nvPr>
            <p:ph type="title"/>
          </p:nvPr>
        </p:nvSpPr>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18</a:t>
            </a:fld>
            <a:endParaRPr lang="en-US"/>
          </a:p>
        </p:txBody>
      </p:sp>
    </p:spTree>
    <p:extLst>
      <p:ext uri="{BB962C8B-B14F-4D97-AF65-F5344CB8AC3E}">
        <p14:creationId xmlns:p14="http://schemas.microsoft.com/office/powerpoint/2010/main" val="46202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A1BA5CB-D47E-40BA-86F5-EE51A6D54653}"/>
              </a:ext>
            </a:extLst>
          </p:cNvPr>
          <p:cNvSpPr>
            <a:spLocks noGrp="1"/>
          </p:cNvSpPr>
          <p:nvPr>
            <p:ph idx="1"/>
          </p:nvPr>
        </p:nvSpPr>
        <p:spPr/>
        <p:txBody>
          <a:bodyPr/>
          <a:lstStyle/>
          <a:p>
            <a:pPr marL="624078" indent="-514350">
              <a:buFont typeface="+mj-lt"/>
              <a:buAutoNum type="arabicPeriod" startAt="4"/>
            </a:pPr>
            <a:r>
              <a:rPr lang="en-US" b="1" u="sng" dirty="0"/>
              <a:t>Instrumentation: </a:t>
            </a:r>
            <a:r>
              <a:rPr lang="en-US" dirty="0"/>
              <a:t>Bias from changes in characteristics of instruments, observation methods, data-collection processes</a:t>
            </a:r>
          </a:p>
          <a:p>
            <a:endParaRPr lang="en-US" dirty="0"/>
          </a:p>
          <a:p>
            <a:pPr lvl="1"/>
            <a:r>
              <a:rPr lang="en-US" dirty="0"/>
              <a:t>Researchers’ experience improves testing procedures, thus affecting results</a:t>
            </a:r>
          </a:p>
          <a:p>
            <a:endParaRPr lang="en-US" dirty="0"/>
          </a:p>
          <a:p>
            <a:pPr lvl="1"/>
            <a:r>
              <a:rPr lang="en-US" dirty="0"/>
              <a:t>Problem where only one group gets program and outcome variable measured before and after program implementation</a:t>
            </a:r>
          </a:p>
          <a:p>
            <a:endParaRPr lang="en-US" dirty="0"/>
          </a:p>
          <a:p>
            <a:endParaRPr lang="en-US" dirty="0"/>
          </a:p>
        </p:txBody>
      </p:sp>
      <p:sp>
        <p:nvSpPr>
          <p:cNvPr id="6" name="Title 2">
            <a:extLst>
              <a:ext uri="{FF2B5EF4-FFF2-40B4-BE49-F238E27FC236}">
                <a16:creationId xmlns:a16="http://schemas.microsoft.com/office/drawing/2014/main" xmlns="" id="{9662C6B1-BADC-46F8-8D76-B67F0E0C2223}"/>
              </a:ext>
            </a:extLst>
          </p:cNvPr>
          <p:cNvSpPr>
            <a:spLocks noGrp="1"/>
          </p:cNvSpPr>
          <p:nvPr>
            <p:ph type="title"/>
          </p:nvPr>
        </p:nvSpPr>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19</a:t>
            </a:fld>
            <a:endParaRPr lang="en-US"/>
          </a:p>
        </p:txBody>
      </p:sp>
    </p:spTree>
    <p:extLst>
      <p:ext uri="{BB962C8B-B14F-4D97-AF65-F5344CB8AC3E}">
        <p14:creationId xmlns:p14="http://schemas.microsoft.com/office/powerpoint/2010/main" val="120196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4C84DBC7-8B1A-4E64-BF3A-7871AD20C2C7}"/>
              </a:ext>
            </a:extLst>
          </p:cNvPr>
          <p:cNvSpPr>
            <a:spLocks noGrp="1"/>
          </p:cNvSpPr>
          <p:nvPr>
            <p:ph idx="1"/>
          </p:nvPr>
        </p:nvSpPr>
        <p:spPr/>
        <p:txBody>
          <a:bodyPr>
            <a:normAutofit fontScale="92500"/>
          </a:bodyPr>
          <a:lstStyle/>
          <a:p>
            <a:r>
              <a:rPr lang="en-US" dirty="0"/>
              <a:t>Research designs are about examining linkages between programs and observed outcomes</a:t>
            </a:r>
          </a:p>
          <a:p>
            <a:pPr lvl="1"/>
            <a:r>
              <a:rPr lang="en-US" dirty="0"/>
              <a:t>Did program cause observed outcomes?</a:t>
            </a:r>
          </a:p>
          <a:p>
            <a:endParaRPr lang="en-US" dirty="0"/>
          </a:p>
          <a:p>
            <a:r>
              <a:rPr lang="en-US" dirty="0"/>
              <a:t>In research design we focus on main linkage</a:t>
            </a:r>
          </a:p>
          <a:p>
            <a:pPr lvl="1"/>
            <a:r>
              <a:rPr lang="en-US" dirty="0"/>
              <a:t>Linkage between whole program and observed outcomes</a:t>
            </a:r>
          </a:p>
          <a:p>
            <a:pPr lvl="1"/>
            <a:endParaRPr lang="en-US" dirty="0"/>
          </a:p>
          <a:p>
            <a:r>
              <a:rPr lang="en-US" b="1" dirty="0"/>
              <a:t>Patched-up research design</a:t>
            </a:r>
            <a:r>
              <a:rPr lang="en-US" dirty="0"/>
              <a:t>: using several complementary research designs in evaluation</a:t>
            </a:r>
          </a:p>
          <a:p>
            <a:endParaRPr lang="en-US" dirty="0"/>
          </a:p>
        </p:txBody>
      </p:sp>
      <p:sp>
        <p:nvSpPr>
          <p:cNvPr id="3" name="Title 2">
            <a:extLst>
              <a:ext uri="{FF2B5EF4-FFF2-40B4-BE49-F238E27FC236}">
                <a16:creationId xmlns:a16="http://schemas.microsoft.com/office/drawing/2014/main" xmlns="" id="{6820C7B0-477C-4364-84DB-035039111431}"/>
              </a:ext>
            </a:extLst>
          </p:cNvPr>
          <p:cNvSpPr>
            <a:spLocks noGrp="1"/>
          </p:cNvSpPr>
          <p:nvPr>
            <p:ph type="title"/>
          </p:nvPr>
        </p:nvSpPr>
        <p:spPr/>
        <p:txBody>
          <a:bodyPr/>
          <a:lstStyle/>
          <a:p>
            <a:r>
              <a:rPr lang="en-US" dirty="0"/>
              <a:t>What is a Research Design?</a:t>
            </a:r>
          </a:p>
        </p:txBody>
      </p:sp>
      <p:sp>
        <p:nvSpPr>
          <p:cNvPr id="4" name="Slide Number Placeholder 3"/>
          <p:cNvSpPr>
            <a:spLocks noGrp="1"/>
          </p:cNvSpPr>
          <p:nvPr>
            <p:ph type="sldNum" sz="quarter" idx="12"/>
          </p:nvPr>
        </p:nvSpPr>
        <p:spPr/>
        <p:txBody>
          <a:bodyPr/>
          <a:lstStyle/>
          <a:p>
            <a:fld id="{5AD303EF-CFF2-427C-B310-F244BB88C4A1}" type="slidenum">
              <a:rPr lang="en-US" smtClean="0"/>
              <a:t>2</a:t>
            </a:fld>
            <a:endParaRPr lang="en-US"/>
          </a:p>
        </p:txBody>
      </p:sp>
    </p:spTree>
    <p:extLst>
      <p:ext uri="{BB962C8B-B14F-4D97-AF65-F5344CB8AC3E}">
        <p14:creationId xmlns:p14="http://schemas.microsoft.com/office/powerpoint/2010/main" val="1706174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A1BA5CB-D47E-40BA-86F5-EE51A6D54653}"/>
              </a:ext>
            </a:extLst>
          </p:cNvPr>
          <p:cNvSpPr>
            <a:spLocks noGrp="1"/>
          </p:cNvSpPr>
          <p:nvPr>
            <p:ph idx="1"/>
          </p:nvPr>
        </p:nvSpPr>
        <p:spPr/>
        <p:txBody>
          <a:bodyPr>
            <a:normAutofit/>
          </a:bodyPr>
          <a:lstStyle/>
          <a:p>
            <a:pPr marL="624078" indent="-514350">
              <a:buFont typeface="+mj-lt"/>
              <a:buAutoNum type="arabicPeriod" startAt="5"/>
            </a:pPr>
            <a:r>
              <a:rPr lang="en-US" b="1" u="sng" dirty="0"/>
              <a:t>Statistical Regression Bias: </a:t>
            </a:r>
            <a:r>
              <a:rPr lang="en-US" dirty="0"/>
              <a:t>From the selection of an E, C, or (C) group on the basis of high or low level of characteristic yielding changes in future measurements</a:t>
            </a:r>
          </a:p>
          <a:p>
            <a:endParaRPr lang="en-US" dirty="0"/>
          </a:p>
          <a:p>
            <a:pPr lvl="1"/>
            <a:r>
              <a:rPr lang="en-US" sz="2700" dirty="0"/>
              <a:t>Extreme scores on a pretest are likely to regress toward the mean</a:t>
            </a:r>
          </a:p>
          <a:p>
            <a:endParaRPr lang="en-US" dirty="0"/>
          </a:p>
          <a:p>
            <a:pPr lvl="1"/>
            <a:r>
              <a:rPr lang="en-US" sz="2700" dirty="0"/>
              <a:t>Example: selection of people based on low score, then their posttest scores increase</a:t>
            </a:r>
          </a:p>
          <a:p>
            <a:endParaRPr lang="en-US" dirty="0"/>
          </a:p>
          <a:p>
            <a:endParaRPr lang="en-US" dirty="0"/>
          </a:p>
        </p:txBody>
      </p:sp>
      <p:sp>
        <p:nvSpPr>
          <p:cNvPr id="6" name="Title 2">
            <a:extLst>
              <a:ext uri="{FF2B5EF4-FFF2-40B4-BE49-F238E27FC236}">
                <a16:creationId xmlns:a16="http://schemas.microsoft.com/office/drawing/2014/main" xmlns="" id="{9662C6B1-BADC-46F8-8D76-B67F0E0C2223}"/>
              </a:ext>
            </a:extLst>
          </p:cNvPr>
          <p:cNvSpPr>
            <a:spLocks noGrp="1"/>
          </p:cNvSpPr>
          <p:nvPr>
            <p:ph type="title"/>
          </p:nvPr>
        </p:nvSpPr>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20</a:t>
            </a:fld>
            <a:endParaRPr lang="en-US"/>
          </a:p>
        </p:txBody>
      </p:sp>
    </p:spTree>
    <p:extLst>
      <p:ext uri="{BB962C8B-B14F-4D97-AF65-F5344CB8AC3E}">
        <p14:creationId xmlns:p14="http://schemas.microsoft.com/office/powerpoint/2010/main" val="1349111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A1BA5CB-D47E-40BA-86F5-EE51A6D54653}"/>
              </a:ext>
            </a:extLst>
          </p:cNvPr>
          <p:cNvSpPr>
            <a:spLocks noGrp="1"/>
          </p:cNvSpPr>
          <p:nvPr>
            <p:ph idx="1"/>
          </p:nvPr>
        </p:nvSpPr>
        <p:spPr/>
        <p:txBody>
          <a:bodyPr>
            <a:normAutofit lnSpcReduction="10000"/>
          </a:bodyPr>
          <a:lstStyle/>
          <a:p>
            <a:pPr marL="624078" indent="-514350">
              <a:buFont typeface="+mj-lt"/>
              <a:buAutoNum type="arabicPeriod" startAt="6"/>
            </a:pPr>
            <a:r>
              <a:rPr lang="en-US" b="1" u="sng" dirty="0"/>
              <a:t>Selection Bias</a:t>
            </a:r>
            <a:r>
              <a:rPr lang="en-US" dirty="0"/>
              <a:t>: The identification of C or (C) group not equivalent to E group because of demographic, psychosocial, or behavioral characteristics</a:t>
            </a:r>
          </a:p>
          <a:p>
            <a:endParaRPr lang="en-US" dirty="0"/>
          </a:p>
          <a:p>
            <a:pPr lvl="1"/>
            <a:r>
              <a:rPr lang="en-US" dirty="0"/>
              <a:t>Differential recruitment of subjects</a:t>
            </a:r>
          </a:p>
          <a:p>
            <a:pPr lvl="1"/>
            <a:endParaRPr lang="en-US" dirty="0"/>
          </a:p>
          <a:p>
            <a:pPr lvl="1"/>
            <a:r>
              <a:rPr lang="en-US" dirty="0"/>
              <a:t>E.g., diversity/multicultural workshop (preaching to the choir)</a:t>
            </a:r>
          </a:p>
          <a:p>
            <a:pPr lvl="1"/>
            <a:endParaRPr lang="en-US" dirty="0"/>
          </a:p>
          <a:p>
            <a:pPr lvl="1"/>
            <a:r>
              <a:rPr lang="en-US" dirty="0"/>
              <a:t>Can apply to any research design where two or more groups are being compared</a:t>
            </a:r>
          </a:p>
        </p:txBody>
      </p:sp>
      <p:sp>
        <p:nvSpPr>
          <p:cNvPr id="6" name="Title 2">
            <a:extLst>
              <a:ext uri="{FF2B5EF4-FFF2-40B4-BE49-F238E27FC236}">
                <a16:creationId xmlns:a16="http://schemas.microsoft.com/office/drawing/2014/main" xmlns="" id="{9662C6B1-BADC-46F8-8D76-B67F0E0C2223}"/>
              </a:ext>
            </a:extLst>
          </p:cNvPr>
          <p:cNvSpPr>
            <a:spLocks noGrp="1"/>
          </p:cNvSpPr>
          <p:nvPr>
            <p:ph type="title"/>
          </p:nvPr>
        </p:nvSpPr>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21</a:t>
            </a:fld>
            <a:endParaRPr lang="en-US"/>
          </a:p>
        </p:txBody>
      </p:sp>
    </p:spTree>
    <p:extLst>
      <p:ext uri="{BB962C8B-B14F-4D97-AF65-F5344CB8AC3E}">
        <p14:creationId xmlns:p14="http://schemas.microsoft.com/office/powerpoint/2010/main" val="2337061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A1BA5CB-D47E-40BA-86F5-EE51A6D54653}"/>
              </a:ext>
            </a:extLst>
          </p:cNvPr>
          <p:cNvSpPr>
            <a:spLocks noGrp="1"/>
          </p:cNvSpPr>
          <p:nvPr>
            <p:ph idx="1"/>
          </p:nvPr>
        </p:nvSpPr>
        <p:spPr/>
        <p:txBody>
          <a:bodyPr/>
          <a:lstStyle/>
          <a:p>
            <a:pPr marL="624078" indent="-514350">
              <a:buFont typeface="+mj-lt"/>
              <a:buAutoNum type="arabicPeriod" startAt="7"/>
            </a:pPr>
            <a:r>
              <a:rPr lang="en-US" b="1" u="sng" dirty="0"/>
              <a:t>Attrition/Mortality Bias: </a:t>
            </a:r>
            <a:r>
              <a:rPr lang="en-US" dirty="0"/>
              <a:t>Introduced in impact data by non-random loss (&gt;10%) in the E, V, (C) group; systematic differences in those who drop out</a:t>
            </a:r>
          </a:p>
          <a:p>
            <a:endParaRPr lang="en-US" dirty="0"/>
          </a:p>
          <a:p>
            <a:pPr lvl="1"/>
            <a:r>
              <a:rPr lang="en-US" dirty="0"/>
              <a:t>Differential drop-out of subjects for various reasons</a:t>
            </a:r>
          </a:p>
          <a:p>
            <a:endParaRPr lang="en-US" dirty="0"/>
          </a:p>
          <a:p>
            <a:pPr lvl="1"/>
            <a:r>
              <a:rPr lang="en-US" dirty="0"/>
              <a:t>Threat in design where outcomes are measured before and after implementation</a:t>
            </a:r>
          </a:p>
          <a:p>
            <a:endParaRPr lang="en-US" dirty="0"/>
          </a:p>
        </p:txBody>
      </p:sp>
      <p:sp>
        <p:nvSpPr>
          <p:cNvPr id="6" name="Title 2">
            <a:extLst>
              <a:ext uri="{FF2B5EF4-FFF2-40B4-BE49-F238E27FC236}">
                <a16:creationId xmlns:a16="http://schemas.microsoft.com/office/drawing/2014/main" xmlns="" id="{9662C6B1-BADC-46F8-8D76-B67F0E0C2223}"/>
              </a:ext>
            </a:extLst>
          </p:cNvPr>
          <p:cNvSpPr>
            <a:spLocks noGrp="1"/>
          </p:cNvSpPr>
          <p:nvPr>
            <p:ph type="title"/>
          </p:nvPr>
        </p:nvSpPr>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22</a:t>
            </a:fld>
            <a:endParaRPr lang="en-US"/>
          </a:p>
        </p:txBody>
      </p:sp>
    </p:spTree>
    <p:extLst>
      <p:ext uri="{BB962C8B-B14F-4D97-AF65-F5344CB8AC3E}">
        <p14:creationId xmlns:p14="http://schemas.microsoft.com/office/powerpoint/2010/main" val="3744433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4EE029BD-E10E-4C5E-86EF-D1D4683F4F65}"/>
              </a:ext>
            </a:extLst>
          </p:cNvPr>
          <p:cNvSpPr>
            <a:spLocks noGrp="1"/>
          </p:cNvSpPr>
          <p:nvPr>
            <p:ph idx="1"/>
          </p:nvPr>
        </p:nvSpPr>
        <p:spPr/>
        <p:txBody>
          <a:bodyPr/>
          <a:lstStyle/>
          <a:p>
            <a:pPr marL="624078" indent="-514350">
              <a:buFont typeface="+mj-lt"/>
              <a:buAutoNum type="arabicPeriod" startAt="8"/>
            </a:pPr>
            <a:r>
              <a:rPr lang="en-US" b="1" u="sng" dirty="0"/>
              <a:t>Ambiguous temporal sequence in the “cause” and “effect” variables: </a:t>
            </a:r>
            <a:r>
              <a:rPr lang="en-US" dirty="0"/>
              <a:t>Occurs when it is not clear whether a key variable in the program causes the outcome, or vise versa</a:t>
            </a:r>
          </a:p>
          <a:p>
            <a:pPr marL="624078" indent="-514350">
              <a:buFont typeface="+mj-lt"/>
              <a:buAutoNum type="arabicPeriod" startAt="8"/>
            </a:pPr>
            <a:endParaRPr lang="en-US" dirty="0"/>
          </a:p>
          <a:p>
            <a:pPr marL="880110" lvl="1" indent="-514350"/>
            <a:r>
              <a:rPr lang="en-US" dirty="0"/>
              <a:t>Program to improve worker productivity hypothesizes that improving moral leads to improved productivity, but may have missed that improved productivity improved moral</a:t>
            </a:r>
          </a:p>
          <a:p>
            <a:endParaRPr lang="en-US" dirty="0"/>
          </a:p>
        </p:txBody>
      </p:sp>
      <p:sp>
        <p:nvSpPr>
          <p:cNvPr id="3" name="Slide Number Placeholder 2">
            <a:extLst>
              <a:ext uri="{FF2B5EF4-FFF2-40B4-BE49-F238E27FC236}">
                <a16:creationId xmlns:a16="http://schemas.microsoft.com/office/drawing/2014/main" xmlns="" id="{DBEC3FF5-7DB2-47F4-A99C-7B930E14799E}"/>
              </a:ext>
            </a:extLst>
          </p:cNvPr>
          <p:cNvSpPr>
            <a:spLocks noGrp="1"/>
          </p:cNvSpPr>
          <p:nvPr>
            <p:ph type="sldNum" sz="quarter" idx="12"/>
          </p:nvPr>
        </p:nvSpPr>
        <p:spPr/>
        <p:txBody>
          <a:bodyPr/>
          <a:lstStyle/>
          <a:p>
            <a:fld id="{5AD303EF-CFF2-427C-B310-F244BB88C4A1}" type="slidenum">
              <a:rPr lang="en-US" smtClean="0"/>
              <a:t>23</a:t>
            </a:fld>
            <a:endParaRPr lang="en-US"/>
          </a:p>
        </p:txBody>
      </p:sp>
      <p:sp>
        <p:nvSpPr>
          <p:cNvPr id="5" name="Title 2">
            <a:extLst>
              <a:ext uri="{FF2B5EF4-FFF2-40B4-BE49-F238E27FC236}">
                <a16:creationId xmlns:a16="http://schemas.microsoft.com/office/drawing/2014/main" xmlns="" id="{28E3320F-CB4E-4240-8F6F-7F2E0C6B8E4B}"/>
              </a:ext>
            </a:extLst>
          </p:cNvPr>
          <p:cNvSpPr>
            <a:spLocks noGrp="1"/>
          </p:cNvSpPr>
          <p:nvPr>
            <p:ph type="title"/>
          </p:nvPr>
        </p:nvSpPr>
        <p:spPr>
          <a:xfrm>
            <a:off x="457200" y="274638"/>
            <a:ext cx="8229600" cy="1143000"/>
          </a:xfrm>
        </p:spPr>
        <p:txBody>
          <a:bodyPr>
            <a:normAutofit fontScale="90000"/>
          </a:bodyPr>
          <a:lstStyle/>
          <a:p>
            <a:r>
              <a:rPr lang="en-US" dirty="0"/>
              <a:t>Biases/Threats to Internal Validity</a:t>
            </a:r>
          </a:p>
        </p:txBody>
      </p:sp>
    </p:spTree>
    <p:extLst>
      <p:ext uri="{BB962C8B-B14F-4D97-AF65-F5344CB8AC3E}">
        <p14:creationId xmlns:p14="http://schemas.microsoft.com/office/powerpoint/2010/main" val="117084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A1BA5CB-D47E-40BA-86F5-EE51A6D54653}"/>
              </a:ext>
            </a:extLst>
          </p:cNvPr>
          <p:cNvSpPr>
            <a:spLocks noGrp="1"/>
          </p:cNvSpPr>
          <p:nvPr>
            <p:ph idx="1"/>
          </p:nvPr>
        </p:nvSpPr>
        <p:spPr/>
        <p:txBody>
          <a:bodyPr>
            <a:normAutofit/>
          </a:bodyPr>
          <a:lstStyle/>
          <a:p>
            <a:pPr marL="624078" indent="-514350">
              <a:buFont typeface="+mj-lt"/>
              <a:buAutoNum type="arabicPeriod" startAt="9"/>
            </a:pPr>
            <a:r>
              <a:rPr lang="en-US" b="1" u="sng" dirty="0"/>
              <a:t>Interactive Effects: </a:t>
            </a:r>
            <a:r>
              <a:rPr lang="en-US" dirty="0"/>
              <a:t>Any combination of the seven threats to validity</a:t>
            </a:r>
          </a:p>
          <a:p>
            <a:endParaRPr lang="en-US" dirty="0"/>
          </a:p>
          <a:p>
            <a:pPr lvl="1"/>
            <a:r>
              <a:rPr lang="en-US" dirty="0"/>
              <a:t>Selection can interact with other internal validity threats so that the two or more threats produce joint effects on variables of interest </a:t>
            </a:r>
          </a:p>
          <a:p>
            <a:endParaRPr lang="en-US" dirty="0"/>
          </a:p>
          <a:p>
            <a:pPr lvl="1"/>
            <a:r>
              <a:rPr lang="en-US" dirty="0"/>
              <a:t>Example: selection-maturation – experimental and control groups were systematically different, and subjects became mature during study</a:t>
            </a:r>
          </a:p>
        </p:txBody>
      </p:sp>
      <p:sp>
        <p:nvSpPr>
          <p:cNvPr id="6" name="Title 2">
            <a:extLst>
              <a:ext uri="{FF2B5EF4-FFF2-40B4-BE49-F238E27FC236}">
                <a16:creationId xmlns:a16="http://schemas.microsoft.com/office/drawing/2014/main" xmlns="" id="{9662C6B1-BADC-46F8-8D76-B67F0E0C2223}"/>
              </a:ext>
            </a:extLst>
          </p:cNvPr>
          <p:cNvSpPr>
            <a:spLocks noGrp="1"/>
          </p:cNvSpPr>
          <p:nvPr>
            <p:ph type="title"/>
          </p:nvPr>
        </p:nvSpPr>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24</a:t>
            </a:fld>
            <a:endParaRPr lang="en-US"/>
          </a:p>
        </p:txBody>
      </p:sp>
    </p:spTree>
    <p:extLst>
      <p:ext uri="{BB962C8B-B14F-4D97-AF65-F5344CB8AC3E}">
        <p14:creationId xmlns:p14="http://schemas.microsoft.com/office/powerpoint/2010/main" val="54098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8F405FC-ED3D-4ADE-8EA1-E8CBE363147D}"/>
              </a:ext>
            </a:extLst>
          </p:cNvPr>
          <p:cNvSpPr>
            <a:spLocks noGrp="1"/>
          </p:cNvSpPr>
          <p:nvPr>
            <p:ph idx="1"/>
          </p:nvPr>
        </p:nvSpPr>
        <p:spPr/>
        <p:txBody>
          <a:bodyPr>
            <a:normAutofit fontScale="92500" lnSpcReduction="20000"/>
          </a:bodyPr>
          <a:lstStyle/>
          <a:p>
            <a:pPr marL="137160" indent="0">
              <a:buNone/>
            </a:pPr>
            <a:r>
              <a:rPr lang="en-US" sz="3200" dirty="0"/>
              <a:t>These can be divided into three main categories:</a:t>
            </a:r>
          </a:p>
          <a:p>
            <a:pPr marL="651510" indent="-514350">
              <a:buFont typeface="+mj-lt"/>
              <a:buAutoNum type="arabicPeriod"/>
            </a:pPr>
            <a:r>
              <a:rPr lang="en-US" sz="3200" b="1" dirty="0"/>
              <a:t>Historical Bias (H) </a:t>
            </a:r>
          </a:p>
          <a:p>
            <a:pPr lvl="1"/>
            <a:r>
              <a:rPr lang="en-US" sz="2600" dirty="0"/>
              <a:t>External Events (He)</a:t>
            </a:r>
          </a:p>
          <a:p>
            <a:pPr lvl="1"/>
            <a:r>
              <a:rPr lang="en-US" sz="2600" dirty="0"/>
              <a:t>Internal Events (Hi)</a:t>
            </a:r>
          </a:p>
          <a:p>
            <a:pPr lvl="1"/>
            <a:r>
              <a:rPr lang="en-US" sz="2600" dirty="0"/>
              <a:t>Intervention (Hx)</a:t>
            </a:r>
          </a:p>
          <a:p>
            <a:pPr lvl="3"/>
            <a:r>
              <a:rPr lang="en-US" sz="2400" dirty="0"/>
              <a:t>Exposures: Type-Intensity-Duration-Frequency of to planned and unplanned program events, salient external events during program evaluation</a:t>
            </a:r>
          </a:p>
          <a:p>
            <a:pPr lvl="3"/>
            <a:endParaRPr lang="en-US" sz="2400" dirty="0"/>
          </a:p>
          <a:p>
            <a:pPr lvl="1"/>
            <a:r>
              <a:rPr lang="en-US" sz="2600" dirty="0"/>
              <a:t>These include:</a:t>
            </a:r>
          </a:p>
          <a:p>
            <a:pPr lvl="3"/>
            <a:r>
              <a:rPr lang="en-US" sz="2400" dirty="0"/>
              <a:t>History (#1)</a:t>
            </a:r>
          </a:p>
          <a:p>
            <a:pPr lvl="3"/>
            <a:r>
              <a:rPr lang="en-US" sz="2400" dirty="0"/>
              <a:t>Maturation (#2)</a:t>
            </a:r>
          </a:p>
        </p:txBody>
      </p:sp>
      <p:sp>
        <p:nvSpPr>
          <p:cNvPr id="4" name="Title 2">
            <a:extLst>
              <a:ext uri="{FF2B5EF4-FFF2-40B4-BE49-F238E27FC236}">
                <a16:creationId xmlns:a16="http://schemas.microsoft.com/office/drawing/2014/main" xmlns="" id="{8F4475A3-8C96-403B-8247-055A7205D8EB}"/>
              </a:ext>
            </a:extLst>
          </p:cNvPr>
          <p:cNvSpPr>
            <a:spLocks noGrp="1"/>
          </p:cNvSpPr>
          <p:nvPr>
            <p:ph type="title"/>
          </p:nvPr>
        </p:nvSpPr>
        <p:spPr>
          <a:xfrm>
            <a:off x="457200" y="274638"/>
            <a:ext cx="8229600" cy="1143000"/>
          </a:xfrm>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25</a:t>
            </a:fld>
            <a:endParaRPr lang="en-US"/>
          </a:p>
        </p:txBody>
      </p:sp>
    </p:spTree>
    <p:extLst>
      <p:ext uri="{BB962C8B-B14F-4D97-AF65-F5344CB8AC3E}">
        <p14:creationId xmlns:p14="http://schemas.microsoft.com/office/powerpoint/2010/main" val="2766093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8F405FC-ED3D-4ADE-8EA1-E8CBE363147D}"/>
              </a:ext>
            </a:extLst>
          </p:cNvPr>
          <p:cNvSpPr>
            <a:spLocks noGrp="1"/>
          </p:cNvSpPr>
          <p:nvPr>
            <p:ph idx="1"/>
          </p:nvPr>
        </p:nvSpPr>
        <p:spPr/>
        <p:txBody>
          <a:bodyPr>
            <a:normAutofit/>
          </a:bodyPr>
          <a:lstStyle/>
          <a:p>
            <a:pPr marL="651510" indent="-514350">
              <a:buFont typeface="+mj-lt"/>
              <a:buAutoNum type="arabicPeriod" startAt="2"/>
            </a:pPr>
            <a:r>
              <a:rPr lang="en-US" sz="3200" b="1" dirty="0"/>
              <a:t>Measurement Bias (M) </a:t>
            </a:r>
          </a:p>
          <a:p>
            <a:pPr lvl="1"/>
            <a:r>
              <a:rPr lang="en-US" sz="3000" b="1" i="1" dirty="0"/>
              <a:t>Validity</a:t>
            </a:r>
            <a:r>
              <a:rPr lang="en-US" sz="3000" b="1" dirty="0"/>
              <a:t>: </a:t>
            </a:r>
            <a:r>
              <a:rPr lang="en-US" sz="3000" dirty="0"/>
              <a:t>Quality + completeness (methods)</a:t>
            </a:r>
          </a:p>
          <a:p>
            <a:pPr lvl="1"/>
            <a:r>
              <a:rPr lang="en-US" sz="3000" b="1" i="1" dirty="0"/>
              <a:t>Reliability</a:t>
            </a:r>
            <a:r>
              <a:rPr lang="en-US" sz="3000" dirty="0"/>
              <a:t>: Data at O1 + O2 +On…. For a theoretical or Planning Model</a:t>
            </a:r>
          </a:p>
          <a:p>
            <a:pPr lvl="2"/>
            <a:endParaRPr lang="en-US" sz="2800" dirty="0"/>
          </a:p>
          <a:p>
            <a:pPr lvl="1"/>
            <a:r>
              <a:rPr lang="en-US" sz="3000" dirty="0"/>
              <a:t>These include:</a:t>
            </a:r>
          </a:p>
          <a:p>
            <a:pPr lvl="3"/>
            <a:r>
              <a:rPr lang="en-US" sz="2800" dirty="0"/>
              <a:t>Testing/Sensitizing (#3)</a:t>
            </a:r>
          </a:p>
          <a:p>
            <a:pPr lvl="3"/>
            <a:r>
              <a:rPr lang="en-US" sz="2800" dirty="0"/>
              <a:t>Instrumentation (#4)</a:t>
            </a:r>
          </a:p>
        </p:txBody>
      </p:sp>
      <p:sp>
        <p:nvSpPr>
          <p:cNvPr id="4" name="Title 2">
            <a:extLst>
              <a:ext uri="{FF2B5EF4-FFF2-40B4-BE49-F238E27FC236}">
                <a16:creationId xmlns:a16="http://schemas.microsoft.com/office/drawing/2014/main" xmlns="" id="{8F4475A3-8C96-403B-8247-055A7205D8EB}"/>
              </a:ext>
            </a:extLst>
          </p:cNvPr>
          <p:cNvSpPr>
            <a:spLocks noGrp="1"/>
          </p:cNvSpPr>
          <p:nvPr>
            <p:ph type="title"/>
          </p:nvPr>
        </p:nvSpPr>
        <p:spPr>
          <a:xfrm>
            <a:off x="457200" y="274638"/>
            <a:ext cx="8229600" cy="1143000"/>
          </a:xfrm>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26</a:t>
            </a:fld>
            <a:endParaRPr lang="en-US"/>
          </a:p>
        </p:txBody>
      </p:sp>
    </p:spTree>
    <p:extLst>
      <p:ext uri="{BB962C8B-B14F-4D97-AF65-F5344CB8AC3E}">
        <p14:creationId xmlns:p14="http://schemas.microsoft.com/office/powerpoint/2010/main" val="2219085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8F405FC-ED3D-4ADE-8EA1-E8CBE363147D}"/>
              </a:ext>
            </a:extLst>
          </p:cNvPr>
          <p:cNvSpPr>
            <a:spLocks noGrp="1"/>
          </p:cNvSpPr>
          <p:nvPr>
            <p:ph idx="1"/>
          </p:nvPr>
        </p:nvSpPr>
        <p:spPr/>
        <p:txBody>
          <a:bodyPr>
            <a:noAutofit/>
          </a:bodyPr>
          <a:lstStyle/>
          <a:p>
            <a:pPr marL="651510" indent="-514350">
              <a:buFont typeface="+mj-lt"/>
              <a:buAutoNum type="arabicPeriod" startAt="3"/>
            </a:pPr>
            <a:r>
              <a:rPr lang="en-US" sz="3000" b="1" dirty="0"/>
              <a:t>Selection  Bias (S)</a:t>
            </a:r>
          </a:p>
          <a:p>
            <a:pPr lvl="1"/>
            <a:r>
              <a:rPr lang="en-US" sz="2800" dirty="0"/>
              <a:t>Participation rate (P):</a:t>
            </a:r>
          </a:p>
          <a:p>
            <a:pPr lvl="1"/>
            <a:r>
              <a:rPr lang="en-US" sz="2800" dirty="0"/>
              <a:t>Attrition rate (A): </a:t>
            </a:r>
          </a:p>
          <a:p>
            <a:pPr lvl="3"/>
            <a:r>
              <a:rPr lang="en-US" sz="2400" dirty="0"/>
              <a:t>Representativeness: Eligibility of the sample of the target population at risk at O1+O2+On</a:t>
            </a:r>
          </a:p>
          <a:p>
            <a:pPr lvl="2"/>
            <a:endParaRPr lang="en-US" sz="2600" dirty="0"/>
          </a:p>
          <a:p>
            <a:pPr lvl="1"/>
            <a:r>
              <a:rPr lang="en-US" sz="2800" dirty="0"/>
              <a:t>These include:</a:t>
            </a:r>
          </a:p>
          <a:p>
            <a:pPr lvl="3"/>
            <a:r>
              <a:rPr lang="en-US" sz="2400" dirty="0"/>
              <a:t>Statistical regression (#5)</a:t>
            </a:r>
          </a:p>
          <a:p>
            <a:pPr lvl="3"/>
            <a:r>
              <a:rPr lang="en-US" sz="2400" dirty="0"/>
              <a:t>Selection (#6)</a:t>
            </a:r>
          </a:p>
          <a:p>
            <a:pPr lvl="3"/>
            <a:r>
              <a:rPr lang="en-US" sz="2400" dirty="0"/>
              <a:t>Attrition/Mortality (#7)</a:t>
            </a:r>
          </a:p>
        </p:txBody>
      </p:sp>
      <p:sp>
        <p:nvSpPr>
          <p:cNvPr id="4" name="Title 2">
            <a:extLst>
              <a:ext uri="{FF2B5EF4-FFF2-40B4-BE49-F238E27FC236}">
                <a16:creationId xmlns:a16="http://schemas.microsoft.com/office/drawing/2014/main" xmlns="" id="{8F4475A3-8C96-403B-8247-055A7205D8EB}"/>
              </a:ext>
            </a:extLst>
          </p:cNvPr>
          <p:cNvSpPr>
            <a:spLocks noGrp="1"/>
          </p:cNvSpPr>
          <p:nvPr>
            <p:ph type="title"/>
          </p:nvPr>
        </p:nvSpPr>
        <p:spPr>
          <a:xfrm>
            <a:off x="457200" y="274638"/>
            <a:ext cx="8229600" cy="1143000"/>
          </a:xfrm>
        </p:spPr>
        <p:txBody>
          <a:bodyPr>
            <a:normAutofit fontScale="90000"/>
          </a:bodyPr>
          <a:lstStyle/>
          <a:p>
            <a:r>
              <a:rPr lang="en-US" dirty="0"/>
              <a:t>Biases/Threats to Internal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27</a:t>
            </a:fld>
            <a:endParaRPr lang="en-US"/>
          </a:p>
        </p:txBody>
      </p:sp>
    </p:spTree>
    <p:extLst>
      <p:ext uri="{BB962C8B-B14F-4D97-AF65-F5344CB8AC3E}">
        <p14:creationId xmlns:p14="http://schemas.microsoft.com/office/powerpoint/2010/main" val="1286934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F6319D86-B87D-424C-9C68-0F5E81B89985}"/>
              </a:ext>
            </a:extLst>
          </p:cNvPr>
          <p:cNvSpPr>
            <a:spLocks noGrp="1"/>
          </p:cNvSpPr>
          <p:nvPr>
            <p:ph idx="1"/>
          </p:nvPr>
        </p:nvSpPr>
        <p:spPr/>
        <p:txBody>
          <a:bodyPr>
            <a:normAutofit fontScale="92500" lnSpcReduction="10000"/>
          </a:bodyPr>
          <a:lstStyle/>
          <a:p>
            <a:r>
              <a:rPr lang="en-US" dirty="0"/>
              <a:t>Summary:</a:t>
            </a:r>
          </a:p>
          <a:p>
            <a:r>
              <a:rPr lang="en-US" sz="2800" b="1" dirty="0"/>
              <a:t>Historical Bias (H) </a:t>
            </a:r>
          </a:p>
          <a:p>
            <a:pPr marL="624078" indent="-514350">
              <a:buFont typeface="+mj-lt"/>
              <a:buAutoNum type="arabicPeriod"/>
            </a:pPr>
            <a:r>
              <a:rPr lang="en-US" dirty="0"/>
              <a:t>History</a:t>
            </a:r>
          </a:p>
          <a:p>
            <a:pPr marL="624078" indent="-514350">
              <a:buFont typeface="+mj-lt"/>
              <a:buAutoNum type="arabicPeriod"/>
            </a:pPr>
            <a:r>
              <a:rPr lang="en-US" dirty="0"/>
              <a:t>Maturation</a:t>
            </a:r>
          </a:p>
          <a:p>
            <a:r>
              <a:rPr lang="en-US" sz="2800" b="1" dirty="0"/>
              <a:t>Measurement Bias (M) </a:t>
            </a:r>
          </a:p>
          <a:p>
            <a:pPr marL="624078" indent="-514350">
              <a:buFont typeface="+mj-lt"/>
              <a:buAutoNum type="arabicPeriod" startAt="3"/>
            </a:pPr>
            <a:r>
              <a:rPr lang="en-US" dirty="0"/>
              <a:t>Testing/Sensitizing</a:t>
            </a:r>
          </a:p>
          <a:p>
            <a:pPr marL="624078" indent="-514350">
              <a:buFont typeface="+mj-lt"/>
              <a:buAutoNum type="arabicPeriod" startAt="3"/>
            </a:pPr>
            <a:r>
              <a:rPr lang="en-US" dirty="0"/>
              <a:t>Instrumentation</a:t>
            </a:r>
          </a:p>
          <a:p>
            <a:r>
              <a:rPr lang="en-US" sz="2800" b="1" dirty="0"/>
              <a:t>Selection Bias (S) </a:t>
            </a:r>
          </a:p>
          <a:p>
            <a:pPr marL="624078" indent="-514350">
              <a:buFont typeface="+mj-lt"/>
              <a:buAutoNum type="arabicPeriod" startAt="5"/>
            </a:pPr>
            <a:r>
              <a:rPr lang="en-US" dirty="0"/>
              <a:t>Statistical Regression</a:t>
            </a:r>
          </a:p>
          <a:p>
            <a:pPr marL="624078" indent="-514350">
              <a:buFont typeface="+mj-lt"/>
              <a:buAutoNum type="arabicPeriod" startAt="5"/>
            </a:pPr>
            <a:r>
              <a:rPr lang="en-US" dirty="0"/>
              <a:t>Selection</a:t>
            </a:r>
          </a:p>
          <a:p>
            <a:pPr marL="624078" indent="-514350">
              <a:buFont typeface="+mj-lt"/>
              <a:buAutoNum type="arabicPeriod" startAt="5"/>
            </a:pPr>
            <a:r>
              <a:rPr lang="en-US" dirty="0"/>
              <a:t>Attrition/Mortality</a:t>
            </a:r>
          </a:p>
          <a:p>
            <a:pPr marL="624078" indent="-514350">
              <a:buFont typeface="+mj-lt"/>
              <a:buAutoNum type="arabicPeriod" startAt="5"/>
            </a:pPr>
            <a:endParaRPr lang="en-US" dirty="0"/>
          </a:p>
        </p:txBody>
      </p:sp>
      <p:sp>
        <p:nvSpPr>
          <p:cNvPr id="3" name="Title 2">
            <a:extLst>
              <a:ext uri="{FF2B5EF4-FFF2-40B4-BE49-F238E27FC236}">
                <a16:creationId xmlns:a16="http://schemas.microsoft.com/office/drawing/2014/main" xmlns="" id="{231129CB-75DF-46C9-AAA7-F8CE20E3ECE7}"/>
              </a:ext>
            </a:extLst>
          </p:cNvPr>
          <p:cNvSpPr>
            <a:spLocks noGrp="1"/>
          </p:cNvSpPr>
          <p:nvPr>
            <p:ph type="title"/>
          </p:nvPr>
        </p:nvSpPr>
        <p:spPr/>
        <p:txBody>
          <a:bodyPr>
            <a:normAutofit fontScale="90000"/>
          </a:bodyPr>
          <a:lstStyle/>
          <a:p>
            <a:r>
              <a:rPr lang="en-US" dirty="0"/>
              <a:t>Biases/Threats to Internal Validity</a:t>
            </a:r>
          </a:p>
        </p:txBody>
      </p:sp>
      <p:sp>
        <p:nvSpPr>
          <p:cNvPr id="4" name="Slide Number Placeholder 3"/>
          <p:cNvSpPr>
            <a:spLocks noGrp="1"/>
          </p:cNvSpPr>
          <p:nvPr>
            <p:ph type="sldNum" sz="quarter" idx="12"/>
          </p:nvPr>
        </p:nvSpPr>
        <p:spPr/>
        <p:txBody>
          <a:bodyPr/>
          <a:lstStyle/>
          <a:p>
            <a:fld id="{5AD303EF-CFF2-427C-B310-F244BB88C4A1}" type="slidenum">
              <a:rPr lang="en-US" smtClean="0"/>
              <a:t>28</a:t>
            </a:fld>
            <a:endParaRPr lang="en-US"/>
          </a:p>
        </p:txBody>
      </p:sp>
    </p:spTree>
    <p:extLst>
      <p:ext uri="{BB962C8B-B14F-4D97-AF65-F5344CB8AC3E}">
        <p14:creationId xmlns:p14="http://schemas.microsoft.com/office/powerpoint/2010/main" val="2203342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Interaction between outcomes and features of program or policy implementation</a:t>
            </a:r>
          </a:p>
          <a:p>
            <a:endParaRPr lang="en-US" dirty="0"/>
          </a:p>
          <a:p>
            <a:pPr lvl="1"/>
            <a:r>
              <a:rPr lang="en-US" dirty="0"/>
              <a:t>Unique features of the participants</a:t>
            </a:r>
          </a:p>
          <a:p>
            <a:pPr lvl="1"/>
            <a:endParaRPr lang="en-US" dirty="0"/>
          </a:p>
          <a:p>
            <a:pPr lvl="1"/>
            <a:r>
              <a:rPr lang="en-US" dirty="0"/>
              <a:t>Unique features of treatment (s)</a:t>
            </a:r>
          </a:p>
          <a:p>
            <a:pPr lvl="1"/>
            <a:endParaRPr lang="en-US" dirty="0"/>
          </a:p>
          <a:p>
            <a:pPr lvl="1"/>
            <a:r>
              <a:rPr lang="en-US" dirty="0"/>
              <a:t>Unique features of the patterns of outcomes</a:t>
            </a:r>
          </a:p>
          <a:p>
            <a:pPr lvl="1"/>
            <a:endParaRPr lang="en-US" dirty="0"/>
          </a:p>
          <a:p>
            <a:pPr lvl="1"/>
            <a:r>
              <a:rPr lang="en-US" dirty="0"/>
              <a:t>Unique features of the setting</a:t>
            </a:r>
          </a:p>
        </p:txBody>
      </p:sp>
      <p:sp>
        <p:nvSpPr>
          <p:cNvPr id="3" name="Title 2"/>
          <p:cNvSpPr>
            <a:spLocks noGrp="1"/>
          </p:cNvSpPr>
          <p:nvPr>
            <p:ph type="title"/>
          </p:nvPr>
        </p:nvSpPr>
        <p:spPr/>
        <p:txBody>
          <a:bodyPr/>
          <a:lstStyle/>
          <a:p>
            <a:r>
              <a:rPr lang="en-US" dirty="0"/>
              <a:t>External Validity</a:t>
            </a:r>
          </a:p>
        </p:txBody>
      </p:sp>
      <p:sp>
        <p:nvSpPr>
          <p:cNvPr id="4" name="Slide Number Placeholder 3"/>
          <p:cNvSpPr>
            <a:spLocks noGrp="1"/>
          </p:cNvSpPr>
          <p:nvPr>
            <p:ph type="sldNum" sz="quarter" idx="12"/>
          </p:nvPr>
        </p:nvSpPr>
        <p:spPr/>
        <p:txBody>
          <a:bodyPr/>
          <a:lstStyle/>
          <a:p>
            <a:fld id="{5AD303EF-CFF2-427C-B310-F244BB88C4A1}" type="slidenum">
              <a:rPr lang="en-US" smtClean="0"/>
              <a:t>29</a:t>
            </a:fld>
            <a:endParaRPr lang="en-US"/>
          </a:p>
        </p:txBody>
      </p:sp>
    </p:spTree>
    <p:extLst>
      <p:ext uri="{BB962C8B-B14F-4D97-AF65-F5344CB8AC3E}">
        <p14:creationId xmlns:p14="http://schemas.microsoft.com/office/powerpoint/2010/main" val="229776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3FD3625-A480-4195-9EBB-573D67A9FE20}"/>
              </a:ext>
            </a:extLst>
          </p:cNvPr>
          <p:cNvSpPr>
            <a:spLocks noGrp="1"/>
          </p:cNvSpPr>
          <p:nvPr>
            <p:ph idx="1"/>
          </p:nvPr>
        </p:nvSpPr>
        <p:spPr/>
        <p:txBody>
          <a:bodyPr>
            <a:normAutofit fontScale="77500" lnSpcReduction="20000"/>
          </a:bodyPr>
          <a:lstStyle/>
          <a:p>
            <a:r>
              <a:rPr lang="en-US" dirty="0"/>
              <a:t>Evaluation design identifies over what period of time, for whom, when, and what intervention and measurement procedures were (should be) applied during implementation</a:t>
            </a:r>
          </a:p>
          <a:p>
            <a:endParaRPr lang="en-US" dirty="0"/>
          </a:p>
          <a:p>
            <a:r>
              <a:rPr lang="en-US" dirty="0"/>
              <a:t>Essential to identify and to attempt to control for numerous, possible sources of biases that attenuate or compromise the interpretation of results</a:t>
            </a:r>
          </a:p>
          <a:p>
            <a:endParaRPr lang="en-US" dirty="0"/>
          </a:p>
          <a:p>
            <a:r>
              <a:rPr lang="en-US" dirty="0"/>
              <a:t>Evaluation design principles needed to answer two fundamental questions:</a:t>
            </a:r>
          </a:p>
          <a:p>
            <a:pPr lvl="1"/>
            <a:r>
              <a:rPr lang="en-US" dirty="0"/>
              <a:t>Was change in an impact or outcome rate statistically significant?</a:t>
            </a:r>
          </a:p>
          <a:p>
            <a:pPr lvl="1"/>
            <a:endParaRPr lang="en-US" dirty="0"/>
          </a:p>
          <a:p>
            <a:pPr lvl="1"/>
            <a:r>
              <a:rPr lang="en-US" dirty="0"/>
              <a:t>Can the observed change be attributed to the intervention/ program or were some or all results attributable to other plausible results?</a:t>
            </a:r>
          </a:p>
        </p:txBody>
      </p:sp>
      <p:sp>
        <p:nvSpPr>
          <p:cNvPr id="3" name="Title 2">
            <a:extLst>
              <a:ext uri="{FF2B5EF4-FFF2-40B4-BE49-F238E27FC236}">
                <a16:creationId xmlns:a16="http://schemas.microsoft.com/office/drawing/2014/main" xmlns="" id="{F83A8FCC-2811-4499-8AD4-C013095FA429}"/>
              </a:ext>
            </a:extLst>
          </p:cNvPr>
          <p:cNvSpPr>
            <a:spLocks noGrp="1"/>
          </p:cNvSpPr>
          <p:nvPr>
            <p:ph type="title"/>
          </p:nvPr>
        </p:nvSpPr>
        <p:spPr/>
        <p:txBody>
          <a:bodyPr/>
          <a:lstStyle/>
          <a:p>
            <a:r>
              <a:rPr lang="en-US" dirty="0"/>
              <a:t>Evaluation Design</a:t>
            </a:r>
          </a:p>
        </p:txBody>
      </p:sp>
      <p:sp>
        <p:nvSpPr>
          <p:cNvPr id="4" name="Slide Number Placeholder 3"/>
          <p:cNvSpPr>
            <a:spLocks noGrp="1"/>
          </p:cNvSpPr>
          <p:nvPr>
            <p:ph type="sldNum" sz="quarter" idx="12"/>
          </p:nvPr>
        </p:nvSpPr>
        <p:spPr/>
        <p:txBody>
          <a:bodyPr/>
          <a:lstStyle/>
          <a:p>
            <a:fld id="{5AD303EF-CFF2-427C-B310-F244BB88C4A1}" type="slidenum">
              <a:rPr lang="en-US" smtClean="0"/>
              <a:t>3</a:t>
            </a:fld>
            <a:endParaRPr lang="en-US"/>
          </a:p>
        </p:txBody>
      </p:sp>
    </p:spTree>
    <p:extLst>
      <p:ext uri="{BB962C8B-B14F-4D97-AF65-F5344CB8AC3E}">
        <p14:creationId xmlns:p14="http://schemas.microsoft.com/office/powerpoint/2010/main" val="2927423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A8F2839-C89E-4230-A6CD-A9B2FE0CF15E}"/>
              </a:ext>
            </a:extLst>
          </p:cNvPr>
          <p:cNvSpPr>
            <a:spLocks noGrp="1"/>
          </p:cNvSpPr>
          <p:nvPr>
            <p:ph idx="1"/>
          </p:nvPr>
        </p:nvSpPr>
        <p:spPr/>
        <p:txBody>
          <a:bodyPr/>
          <a:lstStyle/>
          <a:p>
            <a:pPr marL="624078" indent="-514350">
              <a:buFont typeface="+mj-lt"/>
              <a:buAutoNum type="arabicPeriod"/>
            </a:pPr>
            <a:r>
              <a:rPr lang="en-US" b="1" i="1" dirty="0"/>
              <a:t>Interaction between the causal results of a policy or program and the participants</a:t>
            </a:r>
          </a:p>
          <a:p>
            <a:pPr marL="880110" lvl="1" indent="-514350"/>
            <a:r>
              <a:rPr lang="en-US" dirty="0"/>
              <a:t>The Perry Preschool Experiment did not produce the same results for boys and girls; appeared to work better for girls, why?</a:t>
            </a:r>
          </a:p>
          <a:p>
            <a:pPr marL="880110" lvl="1" indent="-514350"/>
            <a:endParaRPr lang="en-US" dirty="0"/>
          </a:p>
          <a:p>
            <a:pPr marL="624078" indent="-514350">
              <a:buFont typeface="+mj-lt"/>
              <a:buAutoNum type="arabicPeriod"/>
            </a:pPr>
            <a:r>
              <a:rPr lang="en-US" b="1" i="1" dirty="0"/>
              <a:t>Interaction between causal results of a policy or program and the treatment variation</a:t>
            </a:r>
          </a:p>
          <a:p>
            <a:pPr marL="880110" lvl="1" indent="-514350"/>
            <a:r>
              <a:rPr lang="en-US" dirty="0"/>
              <a:t>Leave out component of program due to cost</a:t>
            </a:r>
          </a:p>
        </p:txBody>
      </p:sp>
      <p:sp>
        <p:nvSpPr>
          <p:cNvPr id="8" name="Title 2">
            <a:extLst>
              <a:ext uri="{FF2B5EF4-FFF2-40B4-BE49-F238E27FC236}">
                <a16:creationId xmlns:a16="http://schemas.microsoft.com/office/drawing/2014/main" xmlns="" id="{A7BEE51C-FDD0-4AD0-9985-ABAEB3899E19}"/>
              </a:ext>
            </a:extLst>
          </p:cNvPr>
          <p:cNvSpPr>
            <a:spLocks noGrp="1"/>
          </p:cNvSpPr>
          <p:nvPr>
            <p:ph type="title"/>
          </p:nvPr>
        </p:nvSpPr>
        <p:spPr>
          <a:xfrm>
            <a:off x="457200" y="274638"/>
            <a:ext cx="8229600" cy="1143000"/>
          </a:xfrm>
        </p:spPr>
        <p:txBody>
          <a:bodyPr>
            <a:normAutofit fontScale="90000"/>
          </a:bodyPr>
          <a:lstStyle/>
          <a:p>
            <a:r>
              <a:rPr lang="en-US" dirty="0"/>
              <a:t>Biases/Threats to External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30</a:t>
            </a:fld>
            <a:endParaRPr lang="en-US"/>
          </a:p>
        </p:txBody>
      </p:sp>
    </p:spTree>
    <p:extLst>
      <p:ext uri="{BB962C8B-B14F-4D97-AF65-F5344CB8AC3E}">
        <p14:creationId xmlns:p14="http://schemas.microsoft.com/office/powerpoint/2010/main" val="1220504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7F4700B3-8B75-41A8-9CAF-1C56F1276B5B}"/>
              </a:ext>
            </a:extLst>
          </p:cNvPr>
          <p:cNvSpPr>
            <a:spLocks noGrp="1"/>
          </p:cNvSpPr>
          <p:nvPr>
            <p:ph idx="1"/>
          </p:nvPr>
        </p:nvSpPr>
        <p:spPr/>
        <p:txBody>
          <a:bodyPr/>
          <a:lstStyle/>
          <a:p>
            <a:pPr marL="624078" indent="-514350">
              <a:buFont typeface="+mj-lt"/>
              <a:buAutoNum type="arabicPeriod" startAt="3"/>
            </a:pPr>
            <a:r>
              <a:rPr lang="en-US" b="1" i="1" dirty="0"/>
              <a:t>Interaction between causal results of a policy and outcome variations</a:t>
            </a:r>
          </a:p>
          <a:p>
            <a:pPr lvl="1"/>
            <a:r>
              <a:rPr lang="en-US" dirty="0"/>
              <a:t>Train unemployed workers for job placement, interest in job placement, but another jurisdiction is interested in long-term placement (2 years or more)</a:t>
            </a:r>
          </a:p>
          <a:p>
            <a:pPr marL="109728" indent="0">
              <a:buNone/>
            </a:pPr>
            <a:endParaRPr lang="en-US" dirty="0"/>
          </a:p>
          <a:p>
            <a:pPr marL="624078" indent="-514350">
              <a:buFont typeface="+mj-lt"/>
              <a:buAutoNum type="arabicPeriod" startAt="3"/>
            </a:pPr>
            <a:r>
              <a:rPr lang="en-US" b="1" i="1" dirty="0"/>
              <a:t>Interaction between the causal results of a policy or program and the setting</a:t>
            </a:r>
          </a:p>
          <a:p>
            <a:pPr lvl="1"/>
            <a:r>
              <a:rPr lang="en-US" dirty="0"/>
              <a:t>Can you generalize results to other settings</a:t>
            </a:r>
          </a:p>
        </p:txBody>
      </p:sp>
      <p:sp>
        <p:nvSpPr>
          <p:cNvPr id="4" name="Title 2">
            <a:extLst>
              <a:ext uri="{FF2B5EF4-FFF2-40B4-BE49-F238E27FC236}">
                <a16:creationId xmlns:a16="http://schemas.microsoft.com/office/drawing/2014/main" xmlns="" id="{209B14E4-BE90-4C57-9132-77BA13E48EA1}"/>
              </a:ext>
            </a:extLst>
          </p:cNvPr>
          <p:cNvSpPr>
            <a:spLocks noGrp="1"/>
          </p:cNvSpPr>
          <p:nvPr>
            <p:ph type="title"/>
          </p:nvPr>
        </p:nvSpPr>
        <p:spPr>
          <a:xfrm>
            <a:off x="457200" y="274638"/>
            <a:ext cx="8229600" cy="1143000"/>
          </a:xfrm>
        </p:spPr>
        <p:txBody>
          <a:bodyPr>
            <a:normAutofit fontScale="90000"/>
          </a:bodyPr>
          <a:lstStyle/>
          <a:p>
            <a:r>
              <a:rPr lang="en-US" dirty="0"/>
              <a:t>Biases/Threats to External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31</a:t>
            </a:fld>
            <a:endParaRPr lang="en-US"/>
          </a:p>
        </p:txBody>
      </p:sp>
    </p:spTree>
    <p:extLst>
      <p:ext uri="{BB962C8B-B14F-4D97-AF65-F5344CB8AC3E}">
        <p14:creationId xmlns:p14="http://schemas.microsoft.com/office/powerpoint/2010/main" val="1606056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E7A7E13-56E0-458C-88D3-70F24FC4DEBB}"/>
              </a:ext>
            </a:extLst>
          </p:cNvPr>
          <p:cNvSpPr>
            <a:spLocks noGrp="1"/>
          </p:cNvSpPr>
          <p:nvPr>
            <p:ph idx="1"/>
          </p:nvPr>
        </p:nvSpPr>
        <p:spPr/>
        <p:txBody>
          <a:bodyPr/>
          <a:lstStyle/>
          <a:p>
            <a:pPr marL="624078" indent="-514350">
              <a:buFont typeface="+mj-lt"/>
              <a:buAutoNum type="arabicPeriod" startAt="5"/>
            </a:pPr>
            <a:r>
              <a:rPr lang="en-US" b="1" i="1" dirty="0"/>
              <a:t>Context-dependent mediation</a:t>
            </a:r>
          </a:p>
          <a:p>
            <a:pPr lvl="1"/>
            <a:r>
              <a:rPr lang="en-US" dirty="0"/>
              <a:t>Occurs when pre-existing features of the environment in which the (new) program is implemented influences program outcomes</a:t>
            </a:r>
          </a:p>
          <a:p>
            <a:pPr lvl="1"/>
            <a:endParaRPr lang="en-US" dirty="0"/>
          </a:p>
          <a:p>
            <a:pPr lvl="1"/>
            <a:r>
              <a:rPr lang="en-US" dirty="0"/>
              <a:t>Example: Crime prevention watch group in neighborhood</a:t>
            </a:r>
          </a:p>
        </p:txBody>
      </p:sp>
      <p:sp>
        <p:nvSpPr>
          <p:cNvPr id="4" name="Title 2">
            <a:extLst>
              <a:ext uri="{FF2B5EF4-FFF2-40B4-BE49-F238E27FC236}">
                <a16:creationId xmlns:a16="http://schemas.microsoft.com/office/drawing/2014/main" xmlns="" id="{76B32F45-38C8-4403-9390-CA5F19601FEE}"/>
              </a:ext>
            </a:extLst>
          </p:cNvPr>
          <p:cNvSpPr>
            <a:spLocks noGrp="1"/>
          </p:cNvSpPr>
          <p:nvPr>
            <p:ph type="title"/>
          </p:nvPr>
        </p:nvSpPr>
        <p:spPr>
          <a:xfrm>
            <a:off x="457200" y="274638"/>
            <a:ext cx="8229600" cy="1143000"/>
          </a:xfrm>
        </p:spPr>
        <p:txBody>
          <a:bodyPr>
            <a:normAutofit fontScale="90000"/>
          </a:bodyPr>
          <a:lstStyle/>
          <a:p>
            <a:r>
              <a:rPr lang="en-US" dirty="0"/>
              <a:t>Biases/Threats to External Validity</a:t>
            </a:r>
          </a:p>
        </p:txBody>
      </p:sp>
      <p:sp>
        <p:nvSpPr>
          <p:cNvPr id="3" name="Slide Number Placeholder 2"/>
          <p:cNvSpPr>
            <a:spLocks noGrp="1"/>
          </p:cNvSpPr>
          <p:nvPr>
            <p:ph type="sldNum" sz="quarter" idx="12"/>
          </p:nvPr>
        </p:nvSpPr>
        <p:spPr/>
        <p:txBody>
          <a:bodyPr/>
          <a:lstStyle/>
          <a:p>
            <a:fld id="{5AD303EF-CFF2-427C-B310-F244BB88C4A1}" type="slidenum">
              <a:rPr lang="en-US" smtClean="0"/>
              <a:t>32</a:t>
            </a:fld>
            <a:endParaRPr lang="en-US"/>
          </a:p>
        </p:txBody>
      </p:sp>
    </p:spTree>
    <p:extLst>
      <p:ext uri="{BB962C8B-B14F-4D97-AF65-F5344CB8AC3E}">
        <p14:creationId xmlns:p14="http://schemas.microsoft.com/office/powerpoint/2010/main" val="1515218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72CE352E-2F21-4CD0-B445-DF3714472F58}"/>
              </a:ext>
            </a:extLst>
          </p:cNvPr>
          <p:cNvSpPr>
            <a:spLocks noGrp="1"/>
          </p:cNvSpPr>
          <p:nvPr>
            <p:ph idx="1"/>
          </p:nvPr>
        </p:nvSpPr>
        <p:spPr/>
        <p:txBody>
          <a:bodyPr/>
          <a:lstStyle/>
          <a:p>
            <a:r>
              <a:rPr lang="en-US" b="1" u="sng" dirty="0"/>
              <a:t>Construct validity</a:t>
            </a:r>
            <a:r>
              <a:rPr lang="en-US" dirty="0"/>
              <a:t>: extent of relationships among our variables in  evaluation correspond to expected/theoretical relationship in logic model</a:t>
            </a:r>
          </a:p>
          <a:p>
            <a:endParaRPr lang="en-US" dirty="0"/>
          </a:p>
          <a:p>
            <a:r>
              <a:rPr lang="en-US" dirty="0"/>
              <a:t>Working back from the measures to the constructs</a:t>
            </a:r>
          </a:p>
          <a:p>
            <a:endParaRPr lang="en-US" dirty="0"/>
          </a:p>
          <a:p>
            <a:r>
              <a:rPr lang="en-US" dirty="0"/>
              <a:t>How valid the measures are of the constructs in evaluation</a:t>
            </a:r>
          </a:p>
          <a:p>
            <a:endParaRPr lang="en-US" dirty="0"/>
          </a:p>
        </p:txBody>
      </p:sp>
      <p:sp>
        <p:nvSpPr>
          <p:cNvPr id="3" name="Title 2">
            <a:extLst>
              <a:ext uri="{FF2B5EF4-FFF2-40B4-BE49-F238E27FC236}">
                <a16:creationId xmlns:a16="http://schemas.microsoft.com/office/drawing/2014/main" xmlns="" id="{0B729BA1-6A9D-4287-BA96-DF1EFD47ED57}"/>
              </a:ext>
            </a:extLst>
          </p:cNvPr>
          <p:cNvSpPr>
            <a:spLocks noGrp="1"/>
          </p:cNvSpPr>
          <p:nvPr>
            <p:ph type="title"/>
          </p:nvPr>
        </p:nvSpPr>
        <p:spPr/>
        <p:txBody>
          <a:bodyPr/>
          <a:lstStyle/>
          <a:p>
            <a:r>
              <a:rPr lang="en-US" dirty="0"/>
              <a:t>Construct Validity</a:t>
            </a:r>
          </a:p>
        </p:txBody>
      </p:sp>
      <p:sp>
        <p:nvSpPr>
          <p:cNvPr id="4" name="Slide Number Placeholder 3"/>
          <p:cNvSpPr>
            <a:spLocks noGrp="1"/>
          </p:cNvSpPr>
          <p:nvPr>
            <p:ph type="sldNum" sz="quarter" idx="12"/>
          </p:nvPr>
        </p:nvSpPr>
        <p:spPr/>
        <p:txBody>
          <a:bodyPr/>
          <a:lstStyle/>
          <a:p>
            <a:fld id="{5AD303EF-CFF2-427C-B310-F244BB88C4A1}" type="slidenum">
              <a:rPr lang="en-US" smtClean="0"/>
              <a:t>33</a:t>
            </a:fld>
            <a:endParaRPr lang="en-US"/>
          </a:p>
        </p:txBody>
      </p:sp>
    </p:spTree>
    <p:extLst>
      <p:ext uri="{BB962C8B-B14F-4D97-AF65-F5344CB8AC3E}">
        <p14:creationId xmlns:p14="http://schemas.microsoft.com/office/powerpoint/2010/main" val="1804314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F8ED480-35AF-4169-9B06-07F821A4A9FD}"/>
              </a:ext>
            </a:extLst>
          </p:cNvPr>
          <p:cNvSpPr>
            <a:spLocks noGrp="1"/>
          </p:cNvSpPr>
          <p:nvPr>
            <p:ph idx="1"/>
          </p:nvPr>
        </p:nvSpPr>
        <p:spPr/>
        <p:txBody>
          <a:bodyPr>
            <a:normAutofit fontScale="92500" lnSpcReduction="10000"/>
          </a:bodyPr>
          <a:lstStyle/>
          <a:p>
            <a:r>
              <a:rPr lang="en-US" dirty="0"/>
              <a:t>Construct validity issues and internal validity issues are both about factors that </a:t>
            </a:r>
            <a:r>
              <a:rPr lang="en-US" b="1" u="sng" dirty="0"/>
              <a:t>confound</a:t>
            </a:r>
            <a:r>
              <a:rPr lang="en-US" dirty="0"/>
              <a:t> our interpretation of the results we observe in an evaluation</a:t>
            </a:r>
          </a:p>
          <a:p>
            <a:endParaRPr lang="en-US" dirty="0"/>
          </a:p>
          <a:p>
            <a:r>
              <a:rPr lang="en-US" dirty="0"/>
              <a:t>Internal validity threats are sets of factors that could explain the outcomes we observe, regardless of whether the program/treatment happened</a:t>
            </a:r>
          </a:p>
          <a:p>
            <a:endParaRPr lang="en-US" dirty="0"/>
          </a:p>
          <a:p>
            <a:r>
              <a:rPr lang="en-US" dirty="0"/>
              <a:t>Issues arise from the way the policy/program was implemented for the evaluation</a:t>
            </a:r>
          </a:p>
        </p:txBody>
      </p:sp>
      <p:sp>
        <p:nvSpPr>
          <p:cNvPr id="3" name="Title 2">
            <a:extLst>
              <a:ext uri="{FF2B5EF4-FFF2-40B4-BE49-F238E27FC236}">
                <a16:creationId xmlns:a16="http://schemas.microsoft.com/office/drawing/2014/main" xmlns="" id="{534C1181-86A2-4FFE-9C87-287851347DD0}"/>
              </a:ext>
            </a:extLst>
          </p:cNvPr>
          <p:cNvSpPr>
            <a:spLocks noGrp="1"/>
          </p:cNvSpPr>
          <p:nvPr>
            <p:ph type="title"/>
          </p:nvPr>
        </p:nvSpPr>
        <p:spPr/>
        <p:txBody>
          <a:bodyPr/>
          <a:lstStyle/>
          <a:p>
            <a:r>
              <a:rPr lang="en-US" dirty="0"/>
              <a:t>Construct Validity</a:t>
            </a:r>
          </a:p>
        </p:txBody>
      </p:sp>
      <p:sp>
        <p:nvSpPr>
          <p:cNvPr id="4" name="Slide Number Placeholder 3"/>
          <p:cNvSpPr>
            <a:spLocks noGrp="1"/>
          </p:cNvSpPr>
          <p:nvPr>
            <p:ph type="sldNum" sz="quarter" idx="12"/>
          </p:nvPr>
        </p:nvSpPr>
        <p:spPr/>
        <p:txBody>
          <a:bodyPr/>
          <a:lstStyle/>
          <a:p>
            <a:fld id="{5AD303EF-CFF2-427C-B310-F244BB88C4A1}" type="slidenum">
              <a:rPr lang="en-US" smtClean="0"/>
              <a:t>34</a:t>
            </a:fld>
            <a:endParaRPr lang="en-US"/>
          </a:p>
        </p:txBody>
      </p:sp>
    </p:spTree>
    <p:extLst>
      <p:ext uri="{BB962C8B-B14F-4D97-AF65-F5344CB8AC3E}">
        <p14:creationId xmlns:p14="http://schemas.microsoft.com/office/powerpoint/2010/main" val="40668506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AEBD9F2-44E8-4712-AC15-78EB1D27D8A2}"/>
              </a:ext>
            </a:extLst>
          </p:cNvPr>
          <p:cNvSpPr>
            <a:spLocks noGrp="1"/>
          </p:cNvSpPr>
          <p:nvPr>
            <p:ph idx="1"/>
          </p:nvPr>
        </p:nvSpPr>
        <p:spPr/>
        <p:txBody>
          <a:bodyPr>
            <a:normAutofit lnSpcReduction="10000"/>
          </a:bodyPr>
          <a:lstStyle/>
          <a:p>
            <a:pPr marL="624078" indent="-514350">
              <a:buFont typeface="+mj-lt"/>
              <a:buAutoNum type="arabicPeriod"/>
            </a:pPr>
            <a:r>
              <a:rPr lang="en-US" b="1" i="1" dirty="0"/>
              <a:t>Diffusion of treatments</a:t>
            </a:r>
          </a:p>
          <a:p>
            <a:pPr marL="880110" lvl="1" indent="-514350"/>
            <a:r>
              <a:rPr lang="en-US" dirty="0"/>
              <a:t>Communication between treatment and control group members</a:t>
            </a:r>
          </a:p>
          <a:p>
            <a:pPr marL="880110" lvl="1" indent="-514350"/>
            <a:r>
              <a:rPr lang="en-US" dirty="0"/>
              <a:t>Assignment of older younger siblings to the same group as older siblings in Perry Preschool experiment meant to reduce this problem</a:t>
            </a:r>
          </a:p>
          <a:p>
            <a:pPr marL="624078" indent="-514350">
              <a:buFont typeface="+mj-lt"/>
              <a:buAutoNum type="arabicPeriod"/>
            </a:pPr>
            <a:endParaRPr lang="en-US" dirty="0"/>
          </a:p>
          <a:p>
            <a:pPr marL="624078" indent="-514350">
              <a:buFont typeface="+mj-lt"/>
              <a:buAutoNum type="arabicPeriod"/>
            </a:pPr>
            <a:r>
              <a:rPr lang="en-US" b="1" i="1" dirty="0"/>
              <a:t>Compensatory equalization of treatment</a:t>
            </a:r>
          </a:p>
          <a:p>
            <a:pPr marL="880110" lvl="1" indent="-514350"/>
            <a:r>
              <a:rPr lang="en-US" dirty="0"/>
              <a:t>Group that is not supposed to get program receives components of program, or similar benefits</a:t>
            </a:r>
          </a:p>
          <a:p>
            <a:pPr marL="880110" lvl="1" indent="-514350"/>
            <a:r>
              <a:rPr lang="en-US" dirty="0"/>
              <a:t>Head start program</a:t>
            </a:r>
          </a:p>
          <a:p>
            <a:pPr marL="624078" indent="-514350">
              <a:buFont typeface="+mj-lt"/>
              <a:buAutoNum type="arabicPeriod"/>
            </a:pPr>
            <a:endParaRPr lang="en-US" dirty="0"/>
          </a:p>
        </p:txBody>
      </p:sp>
      <p:sp>
        <p:nvSpPr>
          <p:cNvPr id="3" name="Title 2">
            <a:extLst>
              <a:ext uri="{FF2B5EF4-FFF2-40B4-BE49-F238E27FC236}">
                <a16:creationId xmlns:a16="http://schemas.microsoft.com/office/drawing/2014/main" xmlns="" id="{5BC74701-320D-447A-9C9B-DAC691594071}"/>
              </a:ext>
            </a:extLst>
          </p:cNvPr>
          <p:cNvSpPr>
            <a:spLocks noGrp="1"/>
          </p:cNvSpPr>
          <p:nvPr>
            <p:ph type="title"/>
          </p:nvPr>
        </p:nvSpPr>
        <p:spPr/>
        <p:txBody>
          <a:bodyPr/>
          <a:lstStyle/>
          <a:p>
            <a:r>
              <a:rPr lang="en-US" dirty="0"/>
              <a:t>Construct Validity Threats</a:t>
            </a:r>
          </a:p>
        </p:txBody>
      </p:sp>
      <p:sp>
        <p:nvSpPr>
          <p:cNvPr id="4" name="Slide Number Placeholder 3"/>
          <p:cNvSpPr>
            <a:spLocks noGrp="1"/>
          </p:cNvSpPr>
          <p:nvPr>
            <p:ph type="sldNum" sz="quarter" idx="12"/>
          </p:nvPr>
        </p:nvSpPr>
        <p:spPr/>
        <p:txBody>
          <a:bodyPr/>
          <a:lstStyle/>
          <a:p>
            <a:fld id="{5AD303EF-CFF2-427C-B310-F244BB88C4A1}" type="slidenum">
              <a:rPr lang="en-US" smtClean="0"/>
              <a:t>35</a:t>
            </a:fld>
            <a:endParaRPr lang="en-US"/>
          </a:p>
        </p:txBody>
      </p:sp>
    </p:spTree>
    <p:extLst>
      <p:ext uri="{BB962C8B-B14F-4D97-AF65-F5344CB8AC3E}">
        <p14:creationId xmlns:p14="http://schemas.microsoft.com/office/powerpoint/2010/main" val="2950081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A1B7C6D7-A178-4930-80F3-C17332F6E07B}"/>
              </a:ext>
            </a:extLst>
          </p:cNvPr>
          <p:cNvSpPr>
            <a:spLocks noGrp="1"/>
          </p:cNvSpPr>
          <p:nvPr>
            <p:ph idx="1"/>
          </p:nvPr>
        </p:nvSpPr>
        <p:spPr/>
        <p:txBody>
          <a:bodyPr/>
          <a:lstStyle/>
          <a:p>
            <a:pPr marL="624078" indent="-514350">
              <a:buFont typeface="+mj-lt"/>
              <a:buAutoNum type="arabicPeriod" startAt="3"/>
            </a:pPr>
            <a:r>
              <a:rPr lang="en-US" b="1" i="1" dirty="0"/>
              <a:t>Compensatory rivalry (“John Henry” effect)</a:t>
            </a:r>
          </a:p>
          <a:p>
            <a:pPr marL="880110" lvl="1" indent="-514350"/>
            <a:r>
              <a:rPr lang="en-US" dirty="0"/>
              <a:t>Performance of control group improves because of desire to do as well as treatment group</a:t>
            </a:r>
          </a:p>
          <a:p>
            <a:pPr marL="880110" lvl="1" indent="-514350"/>
            <a:r>
              <a:rPr lang="en-US" dirty="0"/>
              <a:t>Difference diminishes</a:t>
            </a:r>
          </a:p>
          <a:p>
            <a:pPr marL="880110" lvl="1" indent="-514350"/>
            <a:endParaRPr lang="en-US" dirty="0"/>
          </a:p>
          <a:p>
            <a:pPr marL="624078" indent="-514350">
              <a:buFont typeface="+mj-lt"/>
              <a:buAutoNum type="arabicPeriod" startAt="3"/>
            </a:pPr>
            <a:endParaRPr lang="en-US" dirty="0"/>
          </a:p>
          <a:p>
            <a:pPr marL="624078" indent="-514350">
              <a:buFont typeface="+mj-lt"/>
              <a:buAutoNum type="arabicPeriod" startAt="3"/>
            </a:pPr>
            <a:r>
              <a:rPr lang="en-US" b="1" i="1" dirty="0"/>
              <a:t>Resentful demoralization</a:t>
            </a:r>
          </a:p>
          <a:p>
            <a:pPr marL="880110" lvl="1" indent="-514350"/>
            <a:r>
              <a:rPr lang="en-US" dirty="0"/>
              <a:t>Threat to internal validity that occurs if the control group perceives unfair treatment and reacts negatively</a:t>
            </a:r>
          </a:p>
          <a:p>
            <a:endParaRPr lang="en-US" dirty="0"/>
          </a:p>
        </p:txBody>
      </p:sp>
      <p:sp>
        <p:nvSpPr>
          <p:cNvPr id="4" name="Title 2">
            <a:extLst>
              <a:ext uri="{FF2B5EF4-FFF2-40B4-BE49-F238E27FC236}">
                <a16:creationId xmlns:a16="http://schemas.microsoft.com/office/drawing/2014/main" xmlns="" id="{6BB1E829-7CAD-4F7D-9B41-127E23E11DCF}"/>
              </a:ext>
            </a:extLst>
          </p:cNvPr>
          <p:cNvSpPr>
            <a:spLocks noGrp="1"/>
          </p:cNvSpPr>
          <p:nvPr>
            <p:ph type="title"/>
          </p:nvPr>
        </p:nvSpPr>
        <p:spPr>
          <a:xfrm>
            <a:off x="457200" y="274638"/>
            <a:ext cx="8229600" cy="1143000"/>
          </a:xfrm>
        </p:spPr>
        <p:txBody>
          <a:bodyPr/>
          <a:lstStyle/>
          <a:p>
            <a:r>
              <a:rPr lang="en-US" dirty="0"/>
              <a:t>Construct Validity Threats</a:t>
            </a:r>
          </a:p>
        </p:txBody>
      </p:sp>
      <p:sp>
        <p:nvSpPr>
          <p:cNvPr id="3" name="Slide Number Placeholder 2"/>
          <p:cNvSpPr>
            <a:spLocks noGrp="1"/>
          </p:cNvSpPr>
          <p:nvPr>
            <p:ph type="sldNum" sz="quarter" idx="12"/>
          </p:nvPr>
        </p:nvSpPr>
        <p:spPr/>
        <p:txBody>
          <a:bodyPr/>
          <a:lstStyle/>
          <a:p>
            <a:fld id="{5AD303EF-CFF2-427C-B310-F244BB88C4A1}" type="slidenum">
              <a:rPr lang="en-US" smtClean="0"/>
              <a:t>36</a:t>
            </a:fld>
            <a:endParaRPr lang="en-US"/>
          </a:p>
        </p:txBody>
      </p:sp>
    </p:spTree>
    <p:extLst>
      <p:ext uri="{BB962C8B-B14F-4D97-AF65-F5344CB8AC3E}">
        <p14:creationId xmlns:p14="http://schemas.microsoft.com/office/powerpoint/2010/main" val="39434967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ACE6405-CF41-4E36-B9EF-FC661B8BA2AD}"/>
              </a:ext>
            </a:extLst>
          </p:cNvPr>
          <p:cNvSpPr>
            <a:spLocks noGrp="1"/>
          </p:cNvSpPr>
          <p:nvPr>
            <p:ph idx="1"/>
          </p:nvPr>
        </p:nvSpPr>
        <p:spPr/>
        <p:txBody>
          <a:bodyPr/>
          <a:lstStyle/>
          <a:p>
            <a:r>
              <a:rPr lang="en-US" dirty="0"/>
              <a:t>A number of ways have been proposed to minimize construct validity:</a:t>
            </a:r>
          </a:p>
          <a:p>
            <a:endParaRPr lang="en-US" dirty="0"/>
          </a:p>
          <a:p>
            <a:pPr marL="850392" lvl="1" indent="-457200">
              <a:buFont typeface="+mj-lt"/>
              <a:buAutoNum type="alphaLcParenR"/>
            </a:pPr>
            <a:r>
              <a:rPr lang="en-US" dirty="0"/>
              <a:t>Ensure constructs are clearly defined so that they can  be measured appropriately</a:t>
            </a:r>
          </a:p>
          <a:p>
            <a:pPr marL="850392" lvl="1" indent="-457200">
              <a:buFont typeface="+mj-lt"/>
              <a:buAutoNum type="alphaLcParenR"/>
            </a:pPr>
            <a:endParaRPr lang="en-US" dirty="0"/>
          </a:p>
          <a:p>
            <a:pPr marL="850392" lvl="1" indent="-457200">
              <a:buFont typeface="+mj-lt"/>
              <a:buAutoNum type="alphaLcParenR"/>
            </a:pPr>
            <a:r>
              <a:rPr lang="en-US" dirty="0"/>
              <a:t>Ensure constructs are differentiated so that they do not overlap as measures are developed</a:t>
            </a:r>
          </a:p>
          <a:p>
            <a:pPr marL="850392" lvl="1" indent="-457200">
              <a:buFont typeface="+mj-lt"/>
              <a:buAutoNum type="alphaLcParenR"/>
            </a:pPr>
            <a:endParaRPr lang="en-US" dirty="0"/>
          </a:p>
          <a:p>
            <a:pPr marL="850392" lvl="1" indent="-457200">
              <a:buFont typeface="+mj-lt"/>
              <a:buAutoNum type="alphaLcParenR"/>
            </a:pPr>
            <a:r>
              <a:rPr lang="en-US" dirty="0"/>
              <a:t>Develop “good” measures that produce valid information</a:t>
            </a:r>
          </a:p>
          <a:p>
            <a:endParaRPr lang="en-US" dirty="0"/>
          </a:p>
        </p:txBody>
      </p:sp>
      <p:sp>
        <p:nvSpPr>
          <p:cNvPr id="3" name="Title 2">
            <a:extLst>
              <a:ext uri="{FF2B5EF4-FFF2-40B4-BE49-F238E27FC236}">
                <a16:creationId xmlns:a16="http://schemas.microsoft.com/office/drawing/2014/main" xmlns="" id="{CA1EC317-F9AA-4161-8478-96740C05A544}"/>
              </a:ext>
            </a:extLst>
          </p:cNvPr>
          <p:cNvSpPr>
            <a:spLocks noGrp="1"/>
          </p:cNvSpPr>
          <p:nvPr>
            <p:ph type="title"/>
          </p:nvPr>
        </p:nvSpPr>
        <p:spPr/>
        <p:txBody>
          <a:bodyPr/>
          <a:lstStyle/>
          <a:p>
            <a:r>
              <a:rPr lang="en-US" dirty="0"/>
              <a:t>Minimizing Construct Validity</a:t>
            </a:r>
          </a:p>
        </p:txBody>
      </p:sp>
      <p:sp>
        <p:nvSpPr>
          <p:cNvPr id="4" name="Slide Number Placeholder 3"/>
          <p:cNvSpPr>
            <a:spLocks noGrp="1"/>
          </p:cNvSpPr>
          <p:nvPr>
            <p:ph type="sldNum" sz="quarter" idx="12"/>
          </p:nvPr>
        </p:nvSpPr>
        <p:spPr/>
        <p:txBody>
          <a:bodyPr/>
          <a:lstStyle/>
          <a:p>
            <a:fld id="{5AD303EF-CFF2-427C-B310-F244BB88C4A1}" type="slidenum">
              <a:rPr lang="en-US" smtClean="0"/>
              <a:t>37</a:t>
            </a:fld>
            <a:endParaRPr lang="en-US"/>
          </a:p>
        </p:txBody>
      </p:sp>
    </p:spTree>
    <p:extLst>
      <p:ext uri="{BB962C8B-B14F-4D97-AF65-F5344CB8AC3E}">
        <p14:creationId xmlns:p14="http://schemas.microsoft.com/office/powerpoint/2010/main" val="4054380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20E0CC19-A180-4FA2-8A89-A7DD66049777}"/>
              </a:ext>
            </a:extLst>
          </p:cNvPr>
          <p:cNvSpPr>
            <a:spLocks noGrp="1"/>
          </p:cNvSpPr>
          <p:nvPr>
            <p:ph idx="1"/>
          </p:nvPr>
        </p:nvSpPr>
        <p:spPr/>
        <p:txBody>
          <a:bodyPr/>
          <a:lstStyle/>
          <a:p>
            <a:r>
              <a:rPr lang="en-US" dirty="0"/>
              <a:t>About correctly using statistical test of significance</a:t>
            </a:r>
          </a:p>
          <a:p>
            <a:endParaRPr lang="en-US" dirty="0"/>
          </a:p>
          <a:p>
            <a:r>
              <a:rPr lang="en-US" dirty="0"/>
              <a:t>Sampling procedures, sample size, and level of measurement</a:t>
            </a:r>
          </a:p>
          <a:p>
            <a:endParaRPr lang="en-US" dirty="0"/>
          </a:p>
          <a:p>
            <a:r>
              <a:rPr lang="en-US" dirty="0"/>
              <a:t>In analysis, validity depends on whether statistical assumptions have been met</a:t>
            </a:r>
          </a:p>
          <a:p>
            <a:pPr lvl="1"/>
            <a:r>
              <a:rPr lang="en-US" dirty="0"/>
              <a:t>E.g., T-test: linearity, normality, homogeneity of variance &amp; independence</a:t>
            </a:r>
          </a:p>
        </p:txBody>
      </p:sp>
      <p:sp>
        <p:nvSpPr>
          <p:cNvPr id="3" name="Title 2">
            <a:extLst>
              <a:ext uri="{FF2B5EF4-FFF2-40B4-BE49-F238E27FC236}">
                <a16:creationId xmlns:a16="http://schemas.microsoft.com/office/drawing/2014/main" xmlns="" id="{4E240D92-BFCF-43C8-92F5-20FBF958FDA0}"/>
              </a:ext>
            </a:extLst>
          </p:cNvPr>
          <p:cNvSpPr>
            <a:spLocks noGrp="1"/>
          </p:cNvSpPr>
          <p:nvPr>
            <p:ph type="title"/>
          </p:nvPr>
        </p:nvSpPr>
        <p:spPr/>
        <p:txBody>
          <a:bodyPr/>
          <a:lstStyle/>
          <a:p>
            <a:r>
              <a:rPr lang="en-US" dirty="0"/>
              <a:t>Statistical Conclusions Validity</a:t>
            </a:r>
          </a:p>
        </p:txBody>
      </p:sp>
      <p:sp>
        <p:nvSpPr>
          <p:cNvPr id="4" name="Slide Number Placeholder 3"/>
          <p:cNvSpPr>
            <a:spLocks noGrp="1"/>
          </p:cNvSpPr>
          <p:nvPr>
            <p:ph type="sldNum" sz="quarter" idx="12"/>
          </p:nvPr>
        </p:nvSpPr>
        <p:spPr/>
        <p:txBody>
          <a:bodyPr/>
          <a:lstStyle/>
          <a:p>
            <a:fld id="{5AD303EF-CFF2-427C-B310-F244BB88C4A1}" type="slidenum">
              <a:rPr lang="en-US" smtClean="0"/>
              <a:t>38</a:t>
            </a:fld>
            <a:endParaRPr lang="en-US"/>
          </a:p>
        </p:txBody>
      </p:sp>
    </p:spTree>
    <p:extLst>
      <p:ext uri="{BB962C8B-B14F-4D97-AF65-F5344CB8AC3E}">
        <p14:creationId xmlns:p14="http://schemas.microsoft.com/office/powerpoint/2010/main" val="4282199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642FB77-6E2F-4CE0-95C0-7C6D7E3F372D}"/>
              </a:ext>
            </a:extLst>
          </p:cNvPr>
          <p:cNvSpPr>
            <a:spLocks noGrp="1"/>
          </p:cNvSpPr>
          <p:nvPr>
            <p:ph type="title" idx="4294967295"/>
          </p:nvPr>
        </p:nvSpPr>
        <p:spPr>
          <a:xfrm>
            <a:off x="0" y="274638"/>
            <a:ext cx="8229600" cy="1143000"/>
          </a:xfrm>
        </p:spPr>
        <p:txBody>
          <a:bodyPr/>
          <a:lstStyle/>
          <a:p>
            <a:r>
              <a:rPr lang="en-US" dirty="0"/>
              <a:t>Evaluation Design Notations</a:t>
            </a:r>
          </a:p>
        </p:txBody>
      </p:sp>
      <p:graphicFrame>
        <p:nvGraphicFramePr>
          <p:cNvPr id="4" name="Content Placeholder 3">
            <a:extLst>
              <a:ext uri="{FF2B5EF4-FFF2-40B4-BE49-F238E27FC236}">
                <a16:creationId xmlns:a16="http://schemas.microsoft.com/office/drawing/2014/main" xmlns="" id="{54BFD17A-5ADA-49E2-968B-5BB3FE3B519D}"/>
              </a:ext>
            </a:extLst>
          </p:cNvPr>
          <p:cNvGraphicFramePr>
            <a:graphicFrameLocks noGrp="1"/>
          </p:cNvGraphicFramePr>
          <p:nvPr>
            <p:ph idx="4294967295"/>
            <p:extLst>
              <p:ext uri="{D42A27DB-BD31-4B8C-83A1-F6EECF244321}">
                <p14:modId xmlns:p14="http://schemas.microsoft.com/office/powerpoint/2010/main" val="4092756612"/>
              </p:ext>
            </p:extLst>
          </p:nvPr>
        </p:nvGraphicFramePr>
        <p:xfrm>
          <a:off x="0" y="1417637"/>
          <a:ext cx="9144000" cy="5440359"/>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xmlns="" val="3478525318"/>
                    </a:ext>
                  </a:extLst>
                </a:gridCol>
                <a:gridCol w="7874000">
                  <a:extLst>
                    <a:ext uri="{9D8B030D-6E8A-4147-A177-3AD203B41FA5}">
                      <a16:colId xmlns:a16="http://schemas.microsoft.com/office/drawing/2014/main" xmlns="" val="4124972156"/>
                    </a:ext>
                  </a:extLst>
                </a:gridCol>
              </a:tblGrid>
              <a:tr h="588563">
                <a:tc>
                  <a:txBody>
                    <a:bodyPr/>
                    <a:lstStyle/>
                    <a:p>
                      <a:r>
                        <a:rPr lang="en-US" dirty="0"/>
                        <a:t>Notation</a:t>
                      </a:r>
                    </a:p>
                  </a:txBody>
                  <a:tcPr/>
                </a:tc>
                <a:tc>
                  <a:txBody>
                    <a:bodyPr/>
                    <a:lstStyle/>
                    <a:p>
                      <a:r>
                        <a:rPr lang="en-US" dirty="0"/>
                        <a:t>Definition</a:t>
                      </a:r>
                    </a:p>
                  </a:txBody>
                  <a:tcPr/>
                </a:tc>
                <a:extLst>
                  <a:ext uri="{0D108BD9-81ED-4DB2-BD59-A6C34878D82A}">
                    <a16:rowId xmlns:a16="http://schemas.microsoft.com/office/drawing/2014/main" xmlns="" val="2120114089"/>
                  </a:ext>
                </a:extLst>
              </a:tr>
              <a:tr h="588563">
                <a:tc>
                  <a:txBody>
                    <a:bodyPr/>
                    <a:lstStyle/>
                    <a:p>
                      <a:r>
                        <a:rPr lang="en-US" dirty="0"/>
                        <a:t>R</a:t>
                      </a:r>
                    </a:p>
                  </a:txBody>
                  <a:tcPr/>
                </a:tc>
                <a:tc>
                  <a:txBody>
                    <a:bodyPr/>
                    <a:lstStyle/>
                    <a:p>
                      <a:r>
                        <a:rPr lang="en-US" dirty="0"/>
                        <a:t>Random assignment of participant, unit, to an evaluation group</a:t>
                      </a:r>
                    </a:p>
                  </a:txBody>
                  <a:tcPr/>
                </a:tc>
                <a:extLst>
                  <a:ext uri="{0D108BD9-81ED-4DB2-BD59-A6C34878D82A}">
                    <a16:rowId xmlns:a16="http://schemas.microsoft.com/office/drawing/2014/main" xmlns="" val="2921195168"/>
                  </a:ext>
                </a:extLst>
              </a:tr>
              <a:tr h="588563">
                <a:tc>
                  <a:txBody>
                    <a:bodyPr/>
                    <a:lstStyle/>
                    <a:p>
                      <a:r>
                        <a:rPr lang="en-US" dirty="0"/>
                        <a:t>E</a:t>
                      </a:r>
                    </a:p>
                  </a:txBody>
                  <a:tcPr/>
                </a:tc>
                <a:tc>
                  <a:txBody>
                    <a:bodyPr/>
                    <a:lstStyle/>
                    <a:p>
                      <a:r>
                        <a:rPr lang="en-US" dirty="0"/>
                        <a:t>Experimental, intervention or treatment group. E1, E2, E3…</a:t>
                      </a:r>
                    </a:p>
                  </a:txBody>
                  <a:tcPr/>
                </a:tc>
                <a:extLst>
                  <a:ext uri="{0D108BD9-81ED-4DB2-BD59-A6C34878D82A}">
                    <a16:rowId xmlns:a16="http://schemas.microsoft.com/office/drawing/2014/main" xmlns="" val="4101024080"/>
                  </a:ext>
                </a:extLst>
              </a:tr>
              <a:tr h="588563">
                <a:tc>
                  <a:txBody>
                    <a:bodyPr/>
                    <a:lstStyle/>
                    <a:p>
                      <a:r>
                        <a:rPr lang="en-US" dirty="0"/>
                        <a:t>C</a:t>
                      </a:r>
                    </a:p>
                  </a:txBody>
                  <a:tcPr/>
                </a:tc>
                <a:tc>
                  <a:txBody>
                    <a:bodyPr/>
                    <a:lstStyle/>
                    <a:p>
                      <a:r>
                        <a:rPr lang="en-US" dirty="0"/>
                        <a:t>Control group established only by random assignment</a:t>
                      </a:r>
                    </a:p>
                  </a:txBody>
                  <a:tcPr/>
                </a:tc>
                <a:extLst>
                  <a:ext uri="{0D108BD9-81ED-4DB2-BD59-A6C34878D82A}">
                    <a16:rowId xmlns:a16="http://schemas.microsoft.com/office/drawing/2014/main" xmlns="" val="1784842360"/>
                  </a:ext>
                </a:extLst>
              </a:tr>
              <a:tr h="660209">
                <a:tc>
                  <a:txBody>
                    <a:bodyPr/>
                    <a:lstStyle/>
                    <a:p>
                      <a:r>
                        <a:rPr lang="en-US" dirty="0"/>
                        <a:t>(C)</a:t>
                      </a:r>
                    </a:p>
                  </a:txBody>
                  <a:tcPr/>
                </a:tc>
                <a:tc>
                  <a:txBody>
                    <a:bodyPr/>
                    <a:lstStyle/>
                    <a:p>
                      <a:r>
                        <a:rPr lang="en-US" dirty="0"/>
                        <a:t>Comparison group established by any method other than random assignment</a:t>
                      </a:r>
                    </a:p>
                  </a:txBody>
                  <a:tcPr/>
                </a:tc>
                <a:extLst>
                  <a:ext uri="{0D108BD9-81ED-4DB2-BD59-A6C34878D82A}">
                    <a16:rowId xmlns:a16="http://schemas.microsoft.com/office/drawing/2014/main" xmlns="" val="2461547681"/>
                  </a:ext>
                </a:extLst>
              </a:tr>
              <a:tr h="588563">
                <a:tc>
                  <a:txBody>
                    <a:bodyPr/>
                    <a:lstStyle/>
                    <a:p>
                      <a:r>
                        <a:rPr lang="en-US" dirty="0"/>
                        <a:t>X</a:t>
                      </a:r>
                    </a:p>
                  </a:txBody>
                  <a:tcPr/>
                </a:tc>
                <a:tc>
                  <a:txBody>
                    <a:bodyPr/>
                    <a:lstStyle/>
                    <a:p>
                      <a:r>
                        <a:rPr lang="en-US" dirty="0"/>
                        <a:t>Intervention procedures applied to an E group. X1, X2, X3…</a:t>
                      </a:r>
                    </a:p>
                  </a:txBody>
                  <a:tcPr/>
                </a:tc>
                <a:extLst>
                  <a:ext uri="{0D108BD9-81ED-4DB2-BD59-A6C34878D82A}">
                    <a16:rowId xmlns:a16="http://schemas.microsoft.com/office/drawing/2014/main" xmlns="" val="2656246185"/>
                  </a:ext>
                </a:extLst>
              </a:tr>
              <a:tr h="588563">
                <a:tc>
                  <a:txBody>
                    <a:bodyPr/>
                    <a:lstStyle/>
                    <a:p>
                      <a:r>
                        <a:rPr lang="en-US" dirty="0"/>
                        <a:t>N</a:t>
                      </a:r>
                    </a:p>
                  </a:txBody>
                  <a:tcPr/>
                </a:tc>
                <a:tc>
                  <a:txBody>
                    <a:bodyPr/>
                    <a:lstStyle/>
                    <a:p>
                      <a:r>
                        <a:rPr lang="en-US" dirty="0"/>
                        <a:t>Number of participants in E, C, or (C) group</a:t>
                      </a:r>
                    </a:p>
                  </a:txBody>
                  <a:tcPr/>
                </a:tc>
                <a:extLst>
                  <a:ext uri="{0D108BD9-81ED-4DB2-BD59-A6C34878D82A}">
                    <a16:rowId xmlns:a16="http://schemas.microsoft.com/office/drawing/2014/main" xmlns="" val="171629332"/>
                  </a:ext>
                </a:extLst>
              </a:tr>
              <a:tr h="588563">
                <a:tc>
                  <a:txBody>
                    <a:bodyPr/>
                    <a:lstStyle/>
                    <a:p>
                      <a:r>
                        <a:rPr lang="en-US" dirty="0"/>
                        <a:t>O</a:t>
                      </a:r>
                    </a:p>
                  </a:txBody>
                  <a:tcPr/>
                </a:tc>
                <a:tc>
                  <a:txBody>
                    <a:bodyPr/>
                    <a:lstStyle/>
                    <a:p>
                      <a:r>
                        <a:rPr lang="en-US" dirty="0"/>
                        <a:t>Observations or measurements to collect data</a:t>
                      </a:r>
                    </a:p>
                  </a:txBody>
                  <a:tcPr/>
                </a:tc>
                <a:extLst>
                  <a:ext uri="{0D108BD9-81ED-4DB2-BD59-A6C34878D82A}">
                    <a16:rowId xmlns:a16="http://schemas.microsoft.com/office/drawing/2014/main" xmlns="" val="2808661918"/>
                  </a:ext>
                </a:extLst>
              </a:tr>
              <a:tr h="660209">
                <a:tc>
                  <a:txBody>
                    <a:bodyPr/>
                    <a:lstStyle/>
                    <a:p>
                      <a:r>
                        <a:rPr lang="en-US" dirty="0"/>
                        <a:t>T</a:t>
                      </a:r>
                    </a:p>
                  </a:txBody>
                  <a:tcPr/>
                </a:tc>
                <a:tc>
                  <a:txBody>
                    <a:bodyPr/>
                    <a:lstStyle/>
                    <a:p>
                      <a:r>
                        <a:rPr lang="en-US" dirty="0"/>
                        <a:t>Time when an observation, assignment to a group, or application of intervention procedure occurred</a:t>
                      </a:r>
                    </a:p>
                  </a:txBody>
                  <a:tcPr/>
                </a:tc>
                <a:extLst>
                  <a:ext uri="{0D108BD9-81ED-4DB2-BD59-A6C34878D82A}">
                    <a16:rowId xmlns:a16="http://schemas.microsoft.com/office/drawing/2014/main" xmlns="" val="323855117"/>
                  </a:ext>
                </a:extLst>
              </a:tr>
            </a:tbl>
          </a:graphicData>
        </a:graphic>
      </p:graphicFrame>
      <p:sp>
        <p:nvSpPr>
          <p:cNvPr id="2" name="Slide Number Placeholder 1"/>
          <p:cNvSpPr>
            <a:spLocks noGrp="1"/>
          </p:cNvSpPr>
          <p:nvPr>
            <p:ph type="sldNum" sz="quarter" idx="12"/>
          </p:nvPr>
        </p:nvSpPr>
        <p:spPr/>
        <p:txBody>
          <a:bodyPr/>
          <a:lstStyle/>
          <a:p>
            <a:fld id="{5AD303EF-CFF2-427C-B310-F244BB88C4A1}" type="slidenum">
              <a:rPr lang="en-US" smtClean="0"/>
              <a:t>4</a:t>
            </a:fld>
            <a:endParaRPr lang="en-US"/>
          </a:p>
        </p:txBody>
      </p:sp>
    </p:spTree>
    <p:extLst>
      <p:ext uri="{BB962C8B-B14F-4D97-AF65-F5344CB8AC3E}">
        <p14:creationId xmlns:p14="http://schemas.microsoft.com/office/powerpoint/2010/main" val="277494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61A95F3-C19F-4099-97DC-3A4D0C9A026E}"/>
              </a:ext>
            </a:extLst>
          </p:cNvPr>
          <p:cNvSpPr>
            <a:spLocks noGrp="1"/>
          </p:cNvSpPr>
          <p:nvPr>
            <p:ph idx="1"/>
          </p:nvPr>
        </p:nvSpPr>
        <p:spPr/>
        <p:txBody>
          <a:bodyPr>
            <a:normAutofit fontScale="92500"/>
          </a:bodyPr>
          <a:lstStyle/>
          <a:p>
            <a:r>
              <a:rPr lang="en-US" dirty="0"/>
              <a:t>There are three main categories of design:</a:t>
            </a:r>
          </a:p>
          <a:p>
            <a:pPr lvl="1"/>
            <a:r>
              <a:rPr lang="en-US" b="1" u="sng" dirty="0"/>
              <a:t>Experimental:</a:t>
            </a:r>
          </a:p>
          <a:p>
            <a:pPr lvl="2"/>
            <a:r>
              <a:rPr lang="en-US" dirty="0"/>
              <a:t>Includes random assignment to an experimental E and control C group. </a:t>
            </a:r>
          </a:p>
          <a:p>
            <a:pPr lvl="2"/>
            <a:endParaRPr lang="en-US" dirty="0"/>
          </a:p>
          <a:p>
            <a:pPr lvl="1"/>
            <a:r>
              <a:rPr lang="en-US" b="1" u="sng" dirty="0"/>
              <a:t>Quasi-Experimental:</a:t>
            </a:r>
          </a:p>
          <a:p>
            <a:pPr lvl="2"/>
            <a:r>
              <a:rPr lang="en-US" dirty="0"/>
              <a:t>Includes an experimental E group and a comparison (C) group created by methods other than random assignment</a:t>
            </a:r>
          </a:p>
          <a:p>
            <a:pPr lvl="2"/>
            <a:endParaRPr lang="en-US" dirty="0"/>
          </a:p>
          <a:p>
            <a:pPr lvl="1"/>
            <a:r>
              <a:rPr lang="en-US" b="1" u="sng" dirty="0"/>
              <a:t>Non-Experimental/Observational/Pre-Experimental:</a:t>
            </a:r>
          </a:p>
          <a:p>
            <a:pPr lvl="2"/>
            <a:r>
              <a:rPr lang="en-US" dirty="0"/>
              <a:t>Includes one group of participants with baseline and follow up observations</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xmlns="" id="{8FD3D1E2-1F62-49BD-BAED-819C3C77FC58}"/>
              </a:ext>
            </a:extLst>
          </p:cNvPr>
          <p:cNvSpPr>
            <a:spLocks noGrp="1"/>
          </p:cNvSpPr>
          <p:nvPr>
            <p:ph type="title"/>
          </p:nvPr>
        </p:nvSpPr>
        <p:spPr/>
        <p:txBody>
          <a:bodyPr/>
          <a:lstStyle/>
          <a:p>
            <a:r>
              <a:rPr lang="en-US" dirty="0"/>
              <a:t>Categories of Evaluation Design</a:t>
            </a:r>
          </a:p>
        </p:txBody>
      </p:sp>
      <p:sp>
        <p:nvSpPr>
          <p:cNvPr id="4" name="Slide Number Placeholder 3"/>
          <p:cNvSpPr>
            <a:spLocks noGrp="1"/>
          </p:cNvSpPr>
          <p:nvPr>
            <p:ph type="sldNum" sz="quarter" idx="12"/>
          </p:nvPr>
        </p:nvSpPr>
        <p:spPr/>
        <p:txBody>
          <a:bodyPr/>
          <a:lstStyle/>
          <a:p>
            <a:fld id="{5AD303EF-CFF2-427C-B310-F244BB88C4A1}" type="slidenum">
              <a:rPr lang="en-US" smtClean="0"/>
              <a:t>5</a:t>
            </a:fld>
            <a:endParaRPr lang="en-US"/>
          </a:p>
        </p:txBody>
      </p:sp>
    </p:spTree>
    <p:extLst>
      <p:ext uri="{BB962C8B-B14F-4D97-AF65-F5344CB8AC3E}">
        <p14:creationId xmlns:p14="http://schemas.microsoft.com/office/powerpoint/2010/main" val="65925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14AF255-0D26-49D0-AB39-AC3D524ED25B}"/>
              </a:ext>
            </a:extLst>
          </p:cNvPr>
          <p:cNvSpPr>
            <a:spLocks noGrp="1"/>
          </p:cNvSpPr>
          <p:nvPr>
            <p:ph idx="1"/>
          </p:nvPr>
        </p:nvSpPr>
        <p:spPr/>
        <p:txBody>
          <a:bodyPr>
            <a:normAutofit lnSpcReduction="10000"/>
          </a:bodyPr>
          <a:lstStyle/>
          <a:p>
            <a:r>
              <a:rPr lang="en-US" dirty="0"/>
              <a:t>Experimental design seen as “Gold Standard”</a:t>
            </a:r>
          </a:p>
          <a:p>
            <a:pPr marL="109728" indent="0">
              <a:buNone/>
            </a:pPr>
            <a:endParaRPr lang="en-US" dirty="0"/>
          </a:p>
          <a:p>
            <a:r>
              <a:rPr lang="en-US" dirty="0"/>
              <a:t>Random assignment to Experimental group or Control group key feature</a:t>
            </a:r>
          </a:p>
          <a:p>
            <a:endParaRPr lang="en-US" dirty="0"/>
          </a:p>
          <a:p>
            <a:r>
              <a:rPr lang="en-US" dirty="0"/>
              <a:t>If successfully implemented, yields most interpretable-defensible evidence of impact</a:t>
            </a:r>
          </a:p>
          <a:p>
            <a:endParaRPr lang="en-US" dirty="0"/>
          </a:p>
          <a:p>
            <a:r>
              <a:rPr lang="en-US" dirty="0"/>
              <a:t>Experimental design is very expensive and requires more control over setting than is feasible</a:t>
            </a:r>
          </a:p>
          <a:p>
            <a:endParaRPr lang="en-US" dirty="0"/>
          </a:p>
        </p:txBody>
      </p:sp>
      <p:sp>
        <p:nvSpPr>
          <p:cNvPr id="3" name="Title 2">
            <a:extLst>
              <a:ext uri="{FF2B5EF4-FFF2-40B4-BE49-F238E27FC236}">
                <a16:creationId xmlns:a16="http://schemas.microsoft.com/office/drawing/2014/main" xmlns="" id="{23A4C37E-6D07-470F-8A1C-9B93D0D7D19E}"/>
              </a:ext>
            </a:extLst>
          </p:cNvPr>
          <p:cNvSpPr>
            <a:spLocks noGrp="1"/>
          </p:cNvSpPr>
          <p:nvPr>
            <p:ph type="title"/>
          </p:nvPr>
        </p:nvSpPr>
        <p:spPr/>
        <p:txBody>
          <a:bodyPr/>
          <a:lstStyle/>
          <a:p>
            <a:r>
              <a:rPr lang="en-US" dirty="0"/>
              <a:t>Experimental Design</a:t>
            </a:r>
          </a:p>
        </p:txBody>
      </p:sp>
      <p:sp>
        <p:nvSpPr>
          <p:cNvPr id="4" name="Slide Number Placeholder 3"/>
          <p:cNvSpPr>
            <a:spLocks noGrp="1"/>
          </p:cNvSpPr>
          <p:nvPr>
            <p:ph type="sldNum" sz="quarter" idx="12"/>
          </p:nvPr>
        </p:nvSpPr>
        <p:spPr/>
        <p:txBody>
          <a:bodyPr/>
          <a:lstStyle/>
          <a:p>
            <a:fld id="{5AD303EF-CFF2-427C-B310-F244BB88C4A1}" type="slidenum">
              <a:rPr lang="en-US" smtClean="0"/>
              <a:t>6</a:t>
            </a:fld>
            <a:endParaRPr lang="en-US"/>
          </a:p>
        </p:txBody>
      </p:sp>
    </p:spTree>
    <p:extLst>
      <p:ext uri="{BB962C8B-B14F-4D97-AF65-F5344CB8AC3E}">
        <p14:creationId xmlns:p14="http://schemas.microsoft.com/office/powerpoint/2010/main" val="394747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p:cNvSpPr>
          <p:nvPr>
            <p:ph idx="1"/>
          </p:nvPr>
        </p:nvSpPr>
        <p:spPr/>
        <p:txBody>
          <a:bodyPr>
            <a:normAutofit/>
          </a:bodyPr>
          <a:lstStyle/>
          <a:p>
            <a:pPr marL="609600" indent="-609600" eaLnBrk="1" hangingPunct="1">
              <a:buFont typeface="Wingdings 2" panose="05020102010507070707" pitchFamily="18" charset="2"/>
              <a:buNone/>
            </a:pPr>
            <a:r>
              <a:rPr lang="en-US" altLang="en-US" sz="2800" dirty="0"/>
              <a:t>1. Basic Experimental Model (Pretest-Posttest)</a:t>
            </a:r>
          </a:p>
          <a:p>
            <a:pPr marL="609600" indent="-609600" eaLnBrk="1" hangingPunct="1">
              <a:buFont typeface="Wingdings 2" panose="05020102010507070707" pitchFamily="18" charset="2"/>
              <a:buNone/>
            </a:pPr>
            <a:endParaRPr lang="en-US" altLang="en-US" sz="2800" dirty="0"/>
          </a:p>
          <a:p>
            <a:pPr marL="609600" indent="-609600" eaLnBrk="1" hangingPunct="1">
              <a:buFontTx/>
              <a:buNone/>
            </a:pPr>
            <a:r>
              <a:rPr lang="en-US" altLang="en-US" sz="2000" dirty="0"/>
              <a:t>	</a:t>
            </a:r>
          </a:p>
          <a:p>
            <a:pPr marL="609600" indent="-609600" eaLnBrk="1" hangingPunct="1">
              <a:buFontTx/>
              <a:buNone/>
            </a:pPr>
            <a:endParaRPr lang="en-US" altLang="en-US" sz="2800" dirty="0"/>
          </a:p>
          <a:p>
            <a:pPr marL="609600" indent="-609600" eaLnBrk="1" hangingPunct="1">
              <a:buFontTx/>
              <a:buNone/>
            </a:pPr>
            <a:endParaRPr lang="en-US" altLang="en-US" sz="2000" dirty="0"/>
          </a:p>
          <a:p>
            <a:pPr marL="609600" indent="-609600" eaLnBrk="1" hangingPunct="1">
              <a:buFontTx/>
              <a:buNone/>
            </a:pPr>
            <a:endParaRPr lang="en-US" altLang="en-US" sz="2000" dirty="0"/>
          </a:p>
          <a:p>
            <a:pPr marL="609600" indent="-609600" eaLnBrk="1" hangingPunct="1">
              <a:buFontTx/>
              <a:buNone/>
            </a:pPr>
            <a:endParaRPr lang="en-US" altLang="en-US" sz="2000" dirty="0"/>
          </a:p>
          <a:p>
            <a:pPr marL="609600" indent="-609600" eaLnBrk="1" hangingPunct="1">
              <a:buFontTx/>
              <a:buNone/>
            </a:pPr>
            <a:r>
              <a:rPr lang="en-US" altLang="en-US" sz="2000" dirty="0"/>
              <a:t>R: Randomization (make two groups homogeneous)</a:t>
            </a:r>
          </a:p>
          <a:p>
            <a:pPr marL="609600" indent="-609600">
              <a:buNone/>
            </a:pPr>
            <a:r>
              <a:rPr lang="en-US" sz="2000" dirty="0"/>
              <a:t>O</a:t>
            </a:r>
            <a:r>
              <a:rPr lang="en-US" sz="2000" baseline="-40000" dirty="0"/>
              <a:t>1 </a:t>
            </a:r>
            <a:r>
              <a:rPr lang="en-US" sz="2000" dirty="0"/>
              <a:t>&amp; O</a:t>
            </a:r>
            <a:r>
              <a:rPr lang="en-US" sz="2000" baseline="-40000" dirty="0"/>
              <a:t>3</a:t>
            </a:r>
            <a:r>
              <a:rPr lang="en-US" altLang="en-US" sz="2000" dirty="0"/>
              <a:t>: Pretest (performance at T1)</a:t>
            </a:r>
          </a:p>
          <a:p>
            <a:pPr marL="609600" indent="-609600">
              <a:buNone/>
            </a:pPr>
            <a:r>
              <a:rPr lang="en-US" sz="2000" dirty="0"/>
              <a:t>O</a:t>
            </a:r>
            <a:r>
              <a:rPr lang="en-US" sz="2000" baseline="-40000" dirty="0"/>
              <a:t>2 </a:t>
            </a:r>
            <a:r>
              <a:rPr lang="en-US" sz="2000" dirty="0"/>
              <a:t>&amp; O</a:t>
            </a:r>
            <a:r>
              <a:rPr lang="en-US" sz="2000" baseline="-40000" dirty="0"/>
              <a:t>4</a:t>
            </a:r>
            <a:r>
              <a:rPr lang="en-US" altLang="en-US" sz="2000" dirty="0"/>
              <a:t>: </a:t>
            </a:r>
            <a:r>
              <a:rPr lang="en-US" altLang="ja-JP" sz="2000" dirty="0"/>
              <a:t>Post test (performance at T2)</a:t>
            </a:r>
          </a:p>
          <a:p>
            <a:pPr marL="609600" indent="-609600" eaLnBrk="1" hangingPunct="1">
              <a:buFontTx/>
              <a:buNone/>
            </a:pPr>
            <a:r>
              <a:rPr lang="en-US" altLang="en-US" sz="2000" dirty="0"/>
              <a:t>X: Treatment </a:t>
            </a:r>
          </a:p>
          <a:p>
            <a:pPr marL="609600" indent="-609600" eaLnBrk="1" hangingPunct="1">
              <a:buFontTx/>
              <a:buNone/>
            </a:pPr>
            <a:endParaRPr lang="en-US" altLang="en-US" sz="2800" dirty="0"/>
          </a:p>
          <a:p>
            <a:pPr marL="609600" indent="-609600" eaLnBrk="1" hangingPunct="1">
              <a:buFontTx/>
              <a:buNone/>
            </a:pPr>
            <a:endParaRPr lang="en-US" altLang="en-US" sz="2800" dirty="0"/>
          </a:p>
        </p:txBody>
      </p:sp>
      <p:sp>
        <p:nvSpPr>
          <p:cNvPr id="3074" name="Rectangle 2">
            <a:extLst>
              <a:ext uri="{FF2B5EF4-FFF2-40B4-BE49-F238E27FC236}">
                <a16:creationId xmlns:a16="http://schemas.microsoft.com/office/drawing/2014/main" xmlns="" id="{23499234-D217-4CE8-86E3-997F33BB4B6D}"/>
              </a:ext>
            </a:extLst>
          </p:cNvPr>
          <p:cNvSpPr>
            <a:spLocks noGrp="1" noChangeArrowheads="1"/>
          </p:cNvSpPr>
          <p:nvPr>
            <p:ph type="title"/>
          </p:nvPr>
        </p:nvSpPr>
        <p:spPr/>
        <p:txBody>
          <a:bodyPr>
            <a:normAutofit/>
          </a:bodyPr>
          <a:lstStyle/>
          <a:p>
            <a:pPr eaLnBrk="1" fontAlgn="auto" hangingPunct="1">
              <a:spcAft>
                <a:spcPts val="0"/>
              </a:spcAft>
              <a:defRPr/>
            </a:pPr>
            <a:r>
              <a:rPr lang="en-US" dirty="0">
                <a:ea typeface="+mj-ea"/>
              </a:rPr>
              <a:t>Experimental Design </a:t>
            </a:r>
          </a:p>
        </p:txBody>
      </p:sp>
      <p:graphicFrame>
        <p:nvGraphicFramePr>
          <p:cNvPr id="2" name="Table 1"/>
          <p:cNvGraphicFramePr>
            <a:graphicFrameLocks noGrp="1"/>
          </p:cNvGraphicFramePr>
          <p:nvPr>
            <p:extLst>
              <p:ext uri="{D42A27DB-BD31-4B8C-83A1-F6EECF244321}">
                <p14:modId xmlns:p14="http://schemas.microsoft.com/office/powerpoint/2010/main" val="3039506297"/>
              </p:ext>
            </p:extLst>
          </p:nvPr>
        </p:nvGraphicFramePr>
        <p:xfrm>
          <a:off x="533400" y="2209800"/>
          <a:ext cx="7086600" cy="175260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xmlns="" val="20000"/>
                    </a:ext>
                  </a:extLst>
                </a:gridCol>
                <a:gridCol w="1417320">
                  <a:extLst>
                    <a:ext uri="{9D8B030D-6E8A-4147-A177-3AD203B41FA5}">
                      <a16:colId xmlns:a16="http://schemas.microsoft.com/office/drawing/2014/main" xmlns="" val="20001"/>
                    </a:ext>
                  </a:extLst>
                </a:gridCol>
                <a:gridCol w="1417320">
                  <a:extLst>
                    <a:ext uri="{9D8B030D-6E8A-4147-A177-3AD203B41FA5}">
                      <a16:colId xmlns:a16="http://schemas.microsoft.com/office/drawing/2014/main" xmlns="" val="20002"/>
                    </a:ext>
                  </a:extLst>
                </a:gridCol>
                <a:gridCol w="624840">
                  <a:extLst>
                    <a:ext uri="{9D8B030D-6E8A-4147-A177-3AD203B41FA5}">
                      <a16:colId xmlns:a16="http://schemas.microsoft.com/office/drawing/2014/main" xmlns="" val="20003"/>
                    </a:ext>
                  </a:extLst>
                </a:gridCol>
                <a:gridCol w="2209800">
                  <a:extLst>
                    <a:ext uri="{9D8B030D-6E8A-4147-A177-3AD203B41FA5}">
                      <a16:colId xmlns:a16="http://schemas.microsoft.com/office/drawing/2014/main" xmlns="" val="20004"/>
                    </a:ext>
                  </a:extLst>
                </a:gridCol>
              </a:tblGrid>
              <a:tr h="584200">
                <a:tc gridSpan="2">
                  <a:txBody>
                    <a:bodyPr/>
                    <a:lstStyle/>
                    <a:p>
                      <a:r>
                        <a:rPr lang="en-US" dirty="0"/>
                        <a:t>T1 (Before)</a:t>
                      </a:r>
                    </a:p>
                  </a:txBody>
                  <a:tcPr/>
                </a:tc>
                <a:tc hMerge="1">
                  <a:txBody>
                    <a:bodyPr/>
                    <a:lstStyle/>
                    <a:p>
                      <a:endParaRPr lang="en-US" dirty="0"/>
                    </a:p>
                  </a:txBody>
                  <a:tcPr/>
                </a:tc>
                <a:tc>
                  <a:txBody>
                    <a:bodyPr/>
                    <a:lstStyle/>
                    <a:p>
                      <a:endParaRPr lang="en-US"/>
                    </a:p>
                  </a:txBody>
                  <a:tcPr/>
                </a:tc>
                <a:tc gridSpan="2">
                  <a:txBody>
                    <a:bodyPr/>
                    <a:lstStyle/>
                    <a:p>
                      <a:r>
                        <a:rPr lang="en-US" dirty="0"/>
                        <a:t>T2 (After)</a:t>
                      </a:r>
                    </a:p>
                  </a:txBody>
                  <a:tcPr/>
                </a:tc>
                <a:tc hMerge="1">
                  <a:txBody>
                    <a:bodyPr/>
                    <a:lstStyle/>
                    <a:p>
                      <a:endParaRPr lang="en-US" dirty="0"/>
                    </a:p>
                  </a:txBody>
                  <a:tcPr/>
                </a:tc>
                <a:extLst>
                  <a:ext uri="{0D108BD9-81ED-4DB2-BD59-A6C34878D82A}">
                    <a16:rowId xmlns:a16="http://schemas.microsoft.com/office/drawing/2014/main" xmlns="" val="10000"/>
                  </a:ext>
                </a:extLst>
              </a:tr>
              <a:tr h="584200">
                <a:tc>
                  <a:txBody>
                    <a:bodyPr/>
                    <a:lstStyle/>
                    <a:p>
                      <a:r>
                        <a:rPr lang="en-US" dirty="0"/>
                        <a:t>R</a:t>
                      </a:r>
                      <a:r>
                        <a:rPr lang="en-US" baseline="-40000" dirty="0"/>
                        <a:t>1</a:t>
                      </a:r>
                    </a:p>
                  </a:txBody>
                  <a:tcPr/>
                </a:tc>
                <a:tc>
                  <a:txBody>
                    <a:bodyPr/>
                    <a:lstStyle/>
                    <a:p>
                      <a:r>
                        <a:rPr lang="en-US" dirty="0"/>
                        <a:t>O</a:t>
                      </a:r>
                      <a:r>
                        <a:rPr lang="en-US" baseline="-40000" dirty="0"/>
                        <a:t>1</a:t>
                      </a:r>
                    </a:p>
                  </a:txBody>
                  <a:tcPr/>
                </a:tc>
                <a:tc>
                  <a:txBody>
                    <a:bodyPr/>
                    <a:lstStyle/>
                    <a:p>
                      <a:r>
                        <a:rPr lang="en-US" dirty="0"/>
                        <a:t>X</a:t>
                      </a:r>
                    </a:p>
                  </a:txBody>
                  <a:tcPr/>
                </a:tc>
                <a:tc>
                  <a:txBody>
                    <a:bodyPr/>
                    <a:lstStyle/>
                    <a:p>
                      <a:r>
                        <a:rPr lang="en-US" dirty="0"/>
                        <a:t>O</a:t>
                      </a:r>
                      <a:r>
                        <a:rPr lang="en-US" baseline="-40000" dirty="0"/>
                        <a:t>2</a:t>
                      </a:r>
                    </a:p>
                  </a:txBody>
                  <a:tcPr/>
                </a:tc>
                <a:tc>
                  <a:txBody>
                    <a:bodyPr/>
                    <a:lstStyle/>
                    <a:p>
                      <a:r>
                        <a:rPr lang="en-US" dirty="0"/>
                        <a:t>Experimental</a:t>
                      </a:r>
                    </a:p>
                  </a:txBody>
                  <a:tcPr/>
                </a:tc>
                <a:extLst>
                  <a:ext uri="{0D108BD9-81ED-4DB2-BD59-A6C34878D82A}">
                    <a16:rowId xmlns:a16="http://schemas.microsoft.com/office/drawing/2014/main" xmlns="" val="10001"/>
                  </a:ext>
                </a:extLst>
              </a:tr>
              <a:tr h="584200">
                <a:tc>
                  <a:txBody>
                    <a:bodyPr/>
                    <a:lstStyle/>
                    <a:p>
                      <a:r>
                        <a:rPr lang="en-US" dirty="0"/>
                        <a:t>R</a:t>
                      </a:r>
                      <a:r>
                        <a:rPr lang="en-US" baseline="-40000" dirty="0"/>
                        <a:t>2</a:t>
                      </a:r>
                    </a:p>
                  </a:txBody>
                  <a:tcPr/>
                </a:tc>
                <a:tc>
                  <a:txBody>
                    <a:bodyPr/>
                    <a:lstStyle/>
                    <a:p>
                      <a:r>
                        <a:rPr lang="en-US" dirty="0"/>
                        <a:t>O</a:t>
                      </a:r>
                      <a:r>
                        <a:rPr lang="en-US" baseline="-40000" dirty="0"/>
                        <a:t>3</a:t>
                      </a:r>
                    </a:p>
                  </a:txBody>
                  <a:tcPr/>
                </a:tc>
                <a:tc>
                  <a:txBody>
                    <a:bodyPr/>
                    <a:lstStyle/>
                    <a:p>
                      <a:endParaRPr lang="en-US"/>
                    </a:p>
                  </a:txBody>
                  <a:tcPr/>
                </a:tc>
                <a:tc>
                  <a:txBody>
                    <a:bodyPr/>
                    <a:lstStyle/>
                    <a:p>
                      <a:r>
                        <a:rPr lang="en-US" dirty="0"/>
                        <a:t>O</a:t>
                      </a:r>
                      <a:r>
                        <a:rPr lang="en-US" baseline="-40000" dirty="0"/>
                        <a:t>4</a:t>
                      </a:r>
                    </a:p>
                  </a:txBody>
                  <a:tcPr/>
                </a:tc>
                <a:tc>
                  <a:txBody>
                    <a:bodyPr/>
                    <a:lstStyle/>
                    <a:p>
                      <a:r>
                        <a:rPr lang="en-US" dirty="0"/>
                        <a:t>Control</a:t>
                      </a:r>
                    </a:p>
                  </a:txBody>
                  <a:tcPr/>
                </a:tc>
                <a:extLst>
                  <a:ext uri="{0D108BD9-81ED-4DB2-BD59-A6C34878D82A}">
                    <a16:rowId xmlns:a16="http://schemas.microsoft.com/office/drawing/2014/main" xmlns="" val="10002"/>
                  </a:ext>
                </a:extLst>
              </a:tr>
            </a:tbl>
          </a:graphicData>
        </a:graphic>
      </p:graphicFrame>
      <p:sp>
        <p:nvSpPr>
          <p:cNvPr id="3" name="Slide Number Placeholder 2"/>
          <p:cNvSpPr>
            <a:spLocks noGrp="1"/>
          </p:cNvSpPr>
          <p:nvPr>
            <p:ph type="sldNum" sz="quarter" idx="12"/>
          </p:nvPr>
        </p:nvSpPr>
        <p:spPr/>
        <p:txBody>
          <a:bodyPr/>
          <a:lstStyle/>
          <a:p>
            <a:fld id="{5AD303EF-CFF2-427C-B310-F244BB88C4A1}" type="slidenum">
              <a:rPr lang="en-US" smtClean="0"/>
              <a:t>7</a:t>
            </a:fld>
            <a:endParaRPr lang="en-US"/>
          </a:p>
        </p:txBody>
      </p:sp>
    </p:spTree>
    <p:extLst>
      <p:ext uri="{BB962C8B-B14F-4D97-AF65-F5344CB8AC3E}">
        <p14:creationId xmlns:p14="http://schemas.microsoft.com/office/powerpoint/2010/main" val="400779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p:cNvSpPr>
          <p:nvPr>
            <p:ph idx="1"/>
          </p:nvPr>
        </p:nvSpPr>
        <p:spPr/>
        <p:txBody>
          <a:bodyPr/>
          <a:lstStyle/>
          <a:p>
            <a:pPr marL="609600" indent="-609600" eaLnBrk="1" hangingPunct="1">
              <a:buFont typeface="Wingdings 2" panose="05020102010507070707" pitchFamily="18" charset="2"/>
              <a:buNone/>
            </a:pPr>
            <a:r>
              <a:rPr lang="en-US" altLang="en-US" sz="2800" dirty="0"/>
              <a:t>2. Posttest Only Design (After-Only Design)</a:t>
            </a:r>
          </a:p>
          <a:p>
            <a:pPr marL="609600" indent="-609600" eaLnBrk="1" hangingPunct="1">
              <a:buFont typeface="Wingdings 2" panose="05020102010507070707" pitchFamily="18" charset="2"/>
              <a:buNone/>
            </a:pPr>
            <a:endParaRPr lang="en-US" altLang="en-US" sz="2800" dirty="0"/>
          </a:p>
          <a:p>
            <a:pPr marL="609600" indent="-609600" eaLnBrk="1" hangingPunct="1">
              <a:buFontTx/>
              <a:buNone/>
            </a:pPr>
            <a:r>
              <a:rPr lang="en-US" altLang="en-US" sz="2000" dirty="0"/>
              <a:t>	</a:t>
            </a:r>
          </a:p>
          <a:p>
            <a:pPr marL="609600" indent="-609600" eaLnBrk="1" hangingPunct="1">
              <a:buFontTx/>
              <a:buNone/>
            </a:pPr>
            <a:endParaRPr lang="en-US" altLang="en-US" sz="2800" dirty="0"/>
          </a:p>
          <a:p>
            <a:pPr marL="609600" indent="-609600" eaLnBrk="1" hangingPunct="1">
              <a:buFontTx/>
              <a:buNone/>
            </a:pPr>
            <a:endParaRPr lang="en-US" altLang="en-US" sz="2000" dirty="0"/>
          </a:p>
          <a:p>
            <a:pPr marL="609600" indent="-609600" eaLnBrk="1" hangingPunct="1">
              <a:buFontTx/>
              <a:buNone/>
            </a:pPr>
            <a:endParaRPr lang="en-US" altLang="en-US" sz="2000" dirty="0"/>
          </a:p>
          <a:p>
            <a:pPr marL="609600" indent="-609600" eaLnBrk="1" hangingPunct="1">
              <a:buFontTx/>
              <a:buNone/>
            </a:pPr>
            <a:endParaRPr lang="en-US" altLang="en-US" sz="2000" dirty="0"/>
          </a:p>
          <a:p>
            <a:pPr marL="609600" indent="-609600" eaLnBrk="1" hangingPunct="1">
              <a:buFontTx/>
              <a:buNone/>
            </a:pPr>
            <a:r>
              <a:rPr lang="en-US" altLang="en-US" sz="2000" dirty="0"/>
              <a:t>R: Randomization (make two groups homogeneous)</a:t>
            </a:r>
          </a:p>
          <a:p>
            <a:pPr marL="609600" indent="-609600">
              <a:buNone/>
            </a:pPr>
            <a:r>
              <a:rPr lang="en-US" sz="2000" dirty="0"/>
              <a:t>O</a:t>
            </a:r>
            <a:r>
              <a:rPr lang="en-US" sz="2000" baseline="-40000" dirty="0"/>
              <a:t>1 </a:t>
            </a:r>
            <a:r>
              <a:rPr lang="en-US" sz="2000" dirty="0"/>
              <a:t>&amp; O</a:t>
            </a:r>
            <a:r>
              <a:rPr lang="en-US" sz="2000" baseline="-40000" dirty="0"/>
              <a:t>2</a:t>
            </a:r>
            <a:r>
              <a:rPr lang="en-US" altLang="en-US" sz="2000" dirty="0"/>
              <a:t>: </a:t>
            </a:r>
            <a:r>
              <a:rPr lang="en-US" altLang="ja-JP" sz="2000" dirty="0"/>
              <a:t>Post test (performance at T2)</a:t>
            </a:r>
          </a:p>
          <a:p>
            <a:pPr marL="609600" indent="-609600" eaLnBrk="1" hangingPunct="1">
              <a:buFontTx/>
              <a:buNone/>
            </a:pPr>
            <a:r>
              <a:rPr lang="en-US" altLang="en-US" sz="2000" dirty="0"/>
              <a:t>X: Treatment </a:t>
            </a:r>
          </a:p>
          <a:p>
            <a:pPr marL="609600" indent="-609600" eaLnBrk="1" hangingPunct="1">
              <a:buFontTx/>
              <a:buNone/>
            </a:pPr>
            <a:endParaRPr lang="en-US" altLang="en-US" sz="2800" dirty="0"/>
          </a:p>
          <a:p>
            <a:pPr marL="609600" indent="-609600" eaLnBrk="1" hangingPunct="1">
              <a:buFontTx/>
              <a:buNone/>
            </a:pPr>
            <a:endParaRPr lang="en-US" altLang="en-US" sz="2800" dirty="0"/>
          </a:p>
        </p:txBody>
      </p:sp>
      <p:sp>
        <p:nvSpPr>
          <p:cNvPr id="3074" name="Rectangle 2">
            <a:extLst>
              <a:ext uri="{FF2B5EF4-FFF2-40B4-BE49-F238E27FC236}">
                <a16:creationId xmlns:a16="http://schemas.microsoft.com/office/drawing/2014/main" xmlns="" id="{23499234-D217-4CE8-86E3-997F33BB4B6D}"/>
              </a:ext>
            </a:extLst>
          </p:cNvPr>
          <p:cNvSpPr>
            <a:spLocks noGrp="1" noChangeArrowheads="1"/>
          </p:cNvSpPr>
          <p:nvPr>
            <p:ph type="title"/>
          </p:nvPr>
        </p:nvSpPr>
        <p:spPr/>
        <p:txBody>
          <a:bodyPr>
            <a:normAutofit/>
          </a:bodyPr>
          <a:lstStyle/>
          <a:p>
            <a:pPr eaLnBrk="1" fontAlgn="auto" hangingPunct="1">
              <a:spcAft>
                <a:spcPts val="0"/>
              </a:spcAft>
              <a:defRPr/>
            </a:pPr>
            <a:r>
              <a:rPr lang="en-US" dirty="0">
                <a:ea typeface="+mj-ea"/>
              </a:rPr>
              <a:t>Experimental Design </a:t>
            </a:r>
          </a:p>
        </p:txBody>
      </p:sp>
      <p:graphicFrame>
        <p:nvGraphicFramePr>
          <p:cNvPr id="2" name="Table 1"/>
          <p:cNvGraphicFramePr>
            <a:graphicFrameLocks noGrp="1"/>
          </p:cNvGraphicFramePr>
          <p:nvPr>
            <p:extLst>
              <p:ext uri="{D42A27DB-BD31-4B8C-83A1-F6EECF244321}">
                <p14:modId xmlns:p14="http://schemas.microsoft.com/office/powerpoint/2010/main" val="990000220"/>
              </p:ext>
            </p:extLst>
          </p:nvPr>
        </p:nvGraphicFramePr>
        <p:xfrm>
          <a:off x="533400" y="2209800"/>
          <a:ext cx="7086600" cy="1752600"/>
        </p:xfrm>
        <a:graphic>
          <a:graphicData uri="http://schemas.openxmlformats.org/drawingml/2006/table">
            <a:tbl>
              <a:tblPr firstRow="1" bandRow="1">
                <a:tableStyleId>{5C22544A-7EE6-4342-B048-85BDC9FD1C3A}</a:tableStyleId>
              </a:tblPr>
              <a:tblGrid>
                <a:gridCol w="1417320">
                  <a:extLst>
                    <a:ext uri="{9D8B030D-6E8A-4147-A177-3AD203B41FA5}">
                      <a16:colId xmlns:a16="http://schemas.microsoft.com/office/drawing/2014/main" xmlns="" val="20000"/>
                    </a:ext>
                  </a:extLst>
                </a:gridCol>
                <a:gridCol w="1417320">
                  <a:extLst>
                    <a:ext uri="{9D8B030D-6E8A-4147-A177-3AD203B41FA5}">
                      <a16:colId xmlns:a16="http://schemas.microsoft.com/office/drawing/2014/main" xmlns="" val="20001"/>
                    </a:ext>
                  </a:extLst>
                </a:gridCol>
                <a:gridCol w="1417320">
                  <a:extLst>
                    <a:ext uri="{9D8B030D-6E8A-4147-A177-3AD203B41FA5}">
                      <a16:colId xmlns:a16="http://schemas.microsoft.com/office/drawing/2014/main" xmlns="" val="20002"/>
                    </a:ext>
                  </a:extLst>
                </a:gridCol>
                <a:gridCol w="624840">
                  <a:extLst>
                    <a:ext uri="{9D8B030D-6E8A-4147-A177-3AD203B41FA5}">
                      <a16:colId xmlns:a16="http://schemas.microsoft.com/office/drawing/2014/main" xmlns="" val="20003"/>
                    </a:ext>
                  </a:extLst>
                </a:gridCol>
                <a:gridCol w="2209800">
                  <a:extLst>
                    <a:ext uri="{9D8B030D-6E8A-4147-A177-3AD203B41FA5}">
                      <a16:colId xmlns:a16="http://schemas.microsoft.com/office/drawing/2014/main" xmlns="" val="20004"/>
                    </a:ext>
                  </a:extLst>
                </a:gridCol>
              </a:tblGrid>
              <a:tr h="584200">
                <a:tc gridSpan="2">
                  <a:txBody>
                    <a:bodyPr/>
                    <a:lstStyle/>
                    <a:p>
                      <a:r>
                        <a:rPr lang="en-US" dirty="0"/>
                        <a:t>T1 (Before)</a:t>
                      </a:r>
                    </a:p>
                  </a:txBody>
                  <a:tcPr/>
                </a:tc>
                <a:tc hMerge="1">
                  <a:txBody>
                    <a:bodyPr/>
                    <a:lstStyle/>
                    <a:p>
                      <a:endParaRPr lang="en-US" dirty="0"/>
                    </a:p>
                  </a:txBody>
                  <a:tcPr/>
                </a:tc>
                <a:tc>
                  <a:txBody>
                    <a:bodyPr/>
                    <a:lstStyle/>
                    <a:p>
                      <a:endParaRPr lang="en-US"/>
                    </a:p>
                  </a:txBody>
                  <a:tcPr/>
                </a:tc>
                <a:tc gridSpan="2">
                  <a:txBody>
                    <a:bodyPr/>
                    <a:lstStyle/>
                    <a:p>
                      <a:r>
                        <a:rPr lang="en-US" dirty="0"/>
                        <a:t>T2 (After)</a:t>
                      </a:r>
                    </a:p>
                  </a:txBody>
                  <a:tcPr/>
                </a:tc>
                <a:tc hMerge="1">
                  <a:txBody>
                    <a:bodyPr/>
                    <a:lstStyle/>
                    <a:p>
                      <a:endParaRPr lang="en-US" dirty="0"/>
                    </a:p>
                  </a:txBody>
                  <a:tcPr/>
                </a:tc>
                <a:extLst>
                  <a:ext uri="{0D108BD9-81ED-4DB2-BD59-A6C34878D82A}">
                    <a16:rowId xmlns:a16="http://schemas.microsoft.com/office/drawing/2014/main" xmlns="" val="10000"/>
                  </a:ext>
                </a:extLst>
              </a:tr>
              <a:tr h="584200">
                <a:tc>
                  <a:txBody>
                    <a:bodyPr/>
                    <a:lstStyle/>
                    <a:p>
                      <a:r>
                        <a:rPr lang="en-US" dirty="0"/>
                        <a:t>R</a:t>
                      </a:r>
                      <a:r>
                        <a:rPr lang="en-US" baseline="-40000" dirty="0"/>
                        <a:t>1</a:t>
                      </a:r>
                    </a:p>
                  </a:txBody>
                  <a:tcPr/>
                </a:tc>
                <a:tc>
                  <a:txBody>
                    <a:bodyPr/>
                    <a:lstStyle/>
                    <a:p>
                      <a:endParaRPr lang="en-US" baseline="-40000" dirty="0"/>
                    </a:p>
                  </a:txBody>
                  <a:tcPr/>
                </a:tc>
                <a:tc>
                  <a:txBody>
                    <a:bodyPr/>
                    <a:lstStyle/>
                    <a:p>
                      <a:r>
                        <a:rPr lang="en-US" dirty="0"/>
                        <a:t>X</a:t>
                      </a:r>
                    </a:p>
                  </a:txBody>
                  <a:tcPr/>
                </a:tc>
                <a:tc>
                  <a:txBody>
                    <a:bodyPr/>
                    <a:lstStyle/>
                    <a:p>
                      <a:r>
                        <a:rPr lang="en-US" dirty="0"/>
                        <a:t>O</a:t>
                      </a:r>
                      <a:r>
                        <a:rPr lang="en-US" baseline="-40000" dirty="0"/>
                        <a:t>1</a:t>
                      </a:r>
                    </a:p>
                  </a:txBody>
                  <a:tcPr/>
                </a:tc>
                <a:tc>
                  <a:txBody>
                    <a:bodyPr/>
                    <a:lstStyle/>
                    <a:p>
                      <a:r>
                        <a:rPr lang="en-US" dirty="0"/>
                        <a:t>Experimental</a:t>
                      </a:r>
                    </a:p>
                  </a:txBody>
                  <a:tcPr/>
                </a:tc>
                <a:extLst>
                  <a:ext uri="{0D108BD9-81ED-4DB2-BD59-A6C34878D82A}">
                    <a16:rowId xmlns:a16="http://schemas.microsoft.com/office/drawing/2014/main" xmlns="" val="10001"/>
                  </a:ext>
                </a:extLst>
              </a:tr>
              <a:tr h="584200">
                <a:tc>
                  <a:txBody>
                    <a:bodyPr/>
                    <a:lstStyle/>
                    <a:p>
                      <a:r>
                        <a:rPr lang="en-US" dirty="0"/>
                        <a:t>R</a:t>
                      </a:r>
                      <a:r>
                        <a:rPr lang="en-US" baseline="-40000" dirty="0"/>
                        <a:t>2</a:t>
                      </a:r>
                    </a:p>
                  </a:txBody>
                  <a:tcPr/>
                </a:tc>
                <a:tc>
                  <a:txBody>
                    <a:bodyPr/>
                    <a:lstStyle/>
                    <a:p>
                      <a:endParaRPr lang="en-US" baseline="-40000" dirty="0"/>
                    </a:p>
                  </a:txBody>
                  <a:tcPr/>
                </a:tc>
                <a:tc>
                  <a:txBody>
                    <a:bodyPr/>
                    <a:lstStyle/>
                    <a:p>
                      <a:endParaRPr lang="en-US"/>
                    </a:p>
                  </a:txBody>
                  <a:tcPr/>
                </a:tc>
                <a:tc>
                  <a:txBody>
                    <a:bodyPr/>
                    <a:lstStyle/>
                    <a:p>
                      <a:r>
                        <a:rPr lang="en-US" dirty="0"/>
                        <a:t>O</a:t>
                      </a:r>
                      <a:r>
                        <a:rPr lang="en-US" baseline="-40000" dirty="0"/>
                        <a:t>2</a:t>
                      </a:r>
                    </a:p>
                  </a:txBody>
                  <a:tcPr/>
                </a:tc>
                <a:tc>
                  <a:txBody>
                    <a:bodyPr/>
                    <a:lstStyle/>
                    <a:p>
                      <a:r>
                        <a:rPr lang="en-US" dirty="0"/>
                        <a:t>Control</a:t>
                      </a:r>
                    </a:p>
                  </a:txBody>
                  <a:tcPr/>
                </a:tc>
                <a:extLst>
                  <a:ext uri="{0D108BD9-81ED-4DB2-BD59-A6C34878D82A}">
                    <a16:rowId xmlns:a16="http://schemas.microsoft.com/office/drawing/2014/main" xmlns="" val="10002"/>
                  </a:ext>
                </a:extLst>
              </a:tr>
            </a:tbl>
          </a:graphicData>
        </a:graphic>
      </p:graphicFrame>
      <p:sp>
        <p:nvSpPr>
          <p:cNvPr id="3" name="Slide Number Placeholder 2"/>
          <p:cNvSpPr>
            <a:spLocks noGrp="1"/>
          </p:cNvSpPr>
          <p:nvPr>
            <p:ph type="sldNum" sz="quarter" idx="12"/>
          </p:nvPr>
        </p:nvSpPr>
        <p:spPr/>
        <p:txBody>
          <a:bodyPr/>
          <a:lstStyle/>
          <a:p>
            <a:fld id="{5AD303EF-CFF2-427C-B310-F244BB88C4A1}" type="slidenum">
              <a:rPr lang="en-US" smtClean="0"/>
              <a:t>8</a:t>
            </a:fld>
            <a:endParaRPr lang="en-US"/>
          </a:p>
        </p:txBody>
      </p:sp>
    </p:spTree>
    <p:extLst>
      <p:ext uri="{BB962C8B-B14F-4D97-AF65-F5344CB8AC3E}">
        <p14:creationId xmlns:p14="http://schemas.microsoft.com/office/powerpoint/2010/main" val="74382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xmlns="" id="{6A359C0A-4385-470A-923C-BC04D919765D}"/>
              </a:ext>
            </a:extLst>
          </p:cNvPr>
          <p:cNvSpPr>
            <a:spLocks noGrp="1"/>
          </p:cNvSpPr>
          <p:nvPr>
            <p:ph idx="1"/>
          </p:nvPr>
        </p:nvSpPr>
        <p:spPr/>
        <p:txBody>
          <a:bodyPr/>
          <a:lstStyle/>
          <a:p>
            <a:pPr marL="457200" indent="-457200"/>
            <a:r>
              <a:rPr lang="en-US" altLang="en-US" dirty="0"/>
              <a:t>Causal relationship between an experiment and an outcome (DV)</a:t>
            </a:r>
          </a:p>
          <a:p>
            <a:pPr marL="609600" indent="-609600" eaLnBrk="1" hangingPunct="1">
              <a:buFontTx/>
              <a:buNone/>
            </a:pPr>
            <a:endParaRPr lang="en-US" altLang="en-US" dirty="0"/>
          </a:p>
          <a:p>
            <a:pPr marL="609600" indent="-609600" eaLnBrk="1" hangingPunct="1">
              <a:buFontTx/>
              <a:buNone/>
            </a:pPr>
            <a:endParaRPr lang="en-US" altLang="en-US" dirty="0"/>
          </a:p>
          <a:p>
            <a:pPr marL="609600" indent="-609600"/>
            <a:r>
              <a:rPr lang="en-US" altLang="en-US" dirty="0"/>
              <a:t>Clear time sequence: pretest, treatment/ intervention, posttest</a:t>
            </a:r>
          </a:p>
        </p:txBody>
      </p:sp>
      <p:sp>
        <p:nvSpPr>
          <p:cNvPr id="4" name="Title 2">
            <a:extLst>
              <a:ext uri="{FF2B5EF4-FFF2-40B4-BE49-F238E27FC236}">
                <a16:creationId xmlns:a16="http://schemas.microsoft.com/office/drawing/2014/main" xmlns="" id="{643B3BBA-EDBD-4846-9463-D3797B80AEE6}"/>
              </a:ext>
            </a:extLst>
          </p:cNvPr>
          <p:cNvSpPr>
            <a:spLocks noGrp="1"/>
          </p:cNvSpPr>
          <p:nvPr>
            <p:ph type="title"/>
          </p:nvPr>
        </p:nvSpPr>
        <p:spPr>
          <a:xfrm>
            <a:off x="457200" y="274638"/>
            <a:ext cx="8229600" cy="1143000"/>
          </a:xfrm>
        </p:spPr>
        <p:txBody>
          <a:bodyPr>
            <a:normAutofit fontScale="90000"/>
          </a:bodyPr>
          <a:lstStyle/>
          <a:p>
            <a:r>
              <a:rPr lang="en-US" dirty="0"/>
              <a:t>Advantages of Experimental Design</a:t>
            </a:r>
          </a:p>
        </p:txBody>
      </p:sp>
      <p:sp>
        <p:nvSpPr>
          <p:cNvPr id="2" name="Slide Number Placeholder 1"/>
          <p:cNvSpPr>
            <a:spLocks noGrp="1"/>
          </p:cNvSpPr>
          <p:nvPr>
            <p:ph type="sldNum" sz="quarter" idx="12"/>
          </p:nvPr>
        </p:nvSpPr>
        <p:spPr/>
        <p:txBody>
          <a:bodyPr/>
          <a:lstStyle/>
          <a:p>
            <a:fld id="{5AD303EF-CFF2-427C-B310-F244BB88C4A1}" type="slidenum">
              <a:rPr lang="en-US" smtClean="0"/>
              <a:t>9</a:t>
            </a:fld>
            <a:endParaRPr lang="en-US"/>
          </a:p>
        </p:txBody>
      </p:sp>
    </p:spTree>
    <p:extLst>
      <p:ext uri="{BB962C8B-B14F-4D97-AF65-F5344CB8AC3E}">
        <p14:creationId xmlns:p14="http://schemas.microsoft.com/office/powerpoint/2010/main" val="1491791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3385</TotalTime>
  <Words>2545</Words>
  <Application>Microsoft Office PowerPoint</Application>
  <PresentationFormat>On-screen Show (4:3)</PresentationFormat>
  <Paragraphs>437</Paragraphs>
  <Slides>38</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MS PGothic</vt:lpstr>
      <vt:lpstr>Calibri</vt:lpstr>
      <vt:lpstr>Lucida Sans Unicode</vt:lpstr>
      <vt:lpstr>Symbol</vt:lpstr>
      <vt:lpstr>Verdana</vt:lpstr>
      <vt:lpstr>Wingdings</vt:lpstr>
      <vt:lpstr>Wingdings 2</vt:lpstr>
      <vt:lpstr>Wingdings 3</vt:lpstr>
      <vt:lpstr>Concourse</vt:lpstr>
      <vt:lpstr> Program/Policy Evaluation and Assessment  Research Design for Program Evaluation: Experimental Design</vt:lpstr>
      <vt:lpstr>What is a Research Design?</vt:lpstr>
      <vt:lpstr>Evaluation Design</vt:lpstr>
      <vt:lpstr>Evaluation Design Notations</vt:lpstr>
      <vt:lpstr>Categories of Evaluation Design</vt:lpstr>
      <vt:lpstr>Experimental Design</vt:lpstr>
      <vt:lpstr>Experimental Design </vt:lpstr>
      <vt:lpstr>Experimental Design </vt:lpstr>
      <vt:lpstr>Advantages of Experimental Design</vt:lpstr>
      <vt:lpstr>Advantages of Experimental Design</vt:lpstr>
      <vt:lpstr>Advantages of Experimental Design</vt:lpstr>
      <vt:lpstr>Four Kinds of Validity in Research Design</vt:lpstr>
      <vt:lpstr>Four Kinds of Validity in Research Design</vt:lpstr>
      <vt:lpstr>Four Kinds of Validity in Research Design</vt:lpstr>
      <vt:lpstr>Biases/Threats to Internal Validity</vt:lpstr>
      <vt:lpstr>Biases/Threats to Internal Validity</vt:lpstr>
      <vt:lpstr>Biases/Threats to Internal Validity</vt:lpstr>
      <vt:lpstr>Biases/Threats to Internal Validity</vt:lpstr>
      <vt:lpstr>Biases/Threats to Internal Validity</vt:lpstr>
      <vt:lpstr>Biases/Threats to Internal Validity</vt:lpstr>
      <vt:lpstr>Biases/Threats to Internal Validity</vt:lpstr>
      <vt:lpstr>Biases/Threats to Internal Validity</vt:lpstr>
      <vt:lpstr>Biases/Threats to Internal Validity</vt:lpstr>
      <vt:lpstr>Biases/Threats to Internal Validity</vt:lpstr>
      <vt:lpstr>Biases/Threats to Internal Validity</vt:lpstr>
      <vt:lpstr>Biases/Threats to Internal Validity</vt:lpstr>
      <vt:lpstr>Biases/Threats to Internal Validity</vt:lpstr>
      <vt:lpstr>Biases/Threats to Internal Validity</vt:lpstr>
      <vt:lpstr>External Validity</vt:lpstr>
      <vt:lpstr>Biases/Threats to External Validity</vt:lpstr>
      <vt:lpstr>Biases/Threats to External Validity</vt:lpstr>
      <vt:lpstr>Biases/Threats to External Validity</vt:lpstr>
      <vt:lpstr>Construct Validity</vt:lpstr>
      <vt:lpstr>Construct Validity</vt:lpstr>
      <vt:lpstr>Construct Validity Threats</vt:lpstr>
      <vt:lpstr>Construct Validity Threats</vt:lpstr>
      <vt:lpstr>Minimizing Construct Validity</vt:lpstr>
      <vt:lpstr>Statistical Conclusions Validity</vt:lpstr>
    </vt:vector>
  </TitlesOfParts>
  <Company>Saint Louis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Course Overview</dc:title>
  <dc:creator>Hisako Matsuo</dc:creator>
  <cp:lastModifiedBy>Tutlam, Nhial</cp:lastModifiedBy>
  <cp:revision>325</cp:revision>
  <cp:lastPrinted>2018-09-13T18:03:32Z</cp:lastPrinted>
  <dcterms:created xsi:type="dcterms:W3CDTF">2015-08-25T14:24:54Z</dcterms:created>
  <dcterms:modified xsi:type="dcterms:W3CDTF">2018-09-13T18:09:00Z</dcterms:modified>
</cp:coreProperties>
</file>