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4"/>
  </p:notesMasterIdLst>
  <p:handoutMasterIdLst>
    <p:handoutMasterId r:id="rId35"/>
  </p:handoutMasterIdLst>
  <p:sldIdLst>
    <p:sldId id="285" r:id="rId2"/>
    <p:sldId id="335" r:id="rId3"/>
    <p:sldId id="332" r:id="rId4"/>
    <p:sldId id="338" r:id="rId5"/>
    <p:sldId id="340" r:id="rId6"/>
    <p:sldId id="336" r:id="rId7"/>
    <p:sldId id="337" r:id="rId8"/>
    <p:sldId id="367" r:id="rId9"/>
    <p:sldId id="368" r:id="rId10"/>
    <p:sldId id="365" r:id="rId11"/>
    <p:sldId id="341" r:id="rId12"/>
    <p:sldId id="343" r:id="rId13"/>
    <p:sldId id="344" r:id="rId14"/>
    <p:sldId id="350" r:id="rId15"/>
    <p:sldId id="351" r:id="rId16"/>
    <p:sldId id="352" r:id="rId17"/>
    <p:sldId id="342" r:id="rId18"/>
    <p:sldId id="339" r:id="rId19"/>
    <p:sldId id="353" r:id="rId20"/>
    <p:sldId id="354" r:id="rId21"/>
    <p:sldId id="355" r:id="rId22"/>
    <p:sldId id="356" r:id="rId23"/>
    <p:sldId id="357" r:id="rId24"/>
    <p:sldId id="369" r:id="rId25"/>
    <p:sldId id="359" r:id="rId26"/>
    <p:sldId id="360" r:id="rId27"/>
    <p:sldId id="361" r:id="rId28"/>
    <p:sldId id="362" r:id="rId29"/>
    <p:sldId id="363" r:id="rId30"/>
    <p:sldId id="366" r:id="rId31"/>
    <p:sldId id="364" r:id="rId32"/>
    <p:sldId id="358" r:id="rId3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478" autoAdjust="0"/>
  </p:normalViewPr>
  <p:slideViewPr>
    <p:cSldViewPr>
      <p:cViewPr varScale="1">
        <p:scale>
          <a:sx n="62" d="100"/>
          <a:sy n="62" d="100"/>
        </p:scale>
        <p:origin x="1354"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544872AC-3F2C-49F4-886E-7A330E64691D}" type="datetimeFigureOut">
              <a:rPr lang="en-US" smtClean="0"/>
              <a:t>9/19/2018</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AB81BD3E-0DCE-467C-84F2-A3131312C7F4}" type="slidenum">
              <a:rPr lang="en-US" smtClean="0"/>
              <a:t>‹#›</a:t>
            </a:fld>
            <a:endParaRPr lang="en-US"/>
          </a:p>
        </p:txBody>
      </p:sp>
    </p:spTree>
    <p:extLst>
      <p:ext uri="{BB962C8B-B14F-4D97-AF65-F5344CB8AC3E}">
        <p14:creationId xmlns:p14="http://schemas.microsoft.com/office/powerpoint/2010/main" val="35254914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E8218BE-D425-43B7-9E77-65B6A2B72E19}" type="datetimeFigureOut">
              <a:rPr lang="en-US" smtClean="0"/>
              <a:t>9/19/2018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620352C9-2F12-4B5C-AA92-6503F91A6478}" type="slidenum">
              <a:rPr lang="en-US" smtClean="0"/>
              <a:t>‹#›</a:t>
            </a:fld>
            <a:endParaRPr lang="en-US"/>
          </a:p>
        </p:txBody>
      </p:sp>
    </p:spTree>
    <p:extLst>
      <p:ext uri="{BB962C8B-B14F-4D97-AF65-F5344CB8AC3E}">
        <p14:creationId xmlns:p14="http://schemas.microsoft.com/office/powerpoint/2010/main" val="3188922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0352C9-2F12-4B5C-AA92-6503F91A6478}" type="slidenum">
              <a:rPr lang="en-US" smtClean="0"/>
              <a:t>1</a:t>
            </a:fld>
            <a:endParaRPr lang="en-US"/>
          </a:p>
        </p:txBody>
      </p:sp>
    </p:spTree>
    <p:extLst>
      <p:ext uri="{BB962C8B-B14F-4D97-AF65-F5344CB8AC3E}">
        <p14:creationId xmlns:p14="http://schemas.microsoft.com/office/powerpoint/2010/main" val="3979539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 week we talked about research design. As we discussed, research designs are used to examine causal relationships.</a:t>
            </a:r>
          </a:p>
          <a:p>
            <a:endParaRPr lang="en-US" dirty="0"/>
          </a:p>
          <a:p>
            <a:r>
              <a:rPr lang="en-US" dirty="0"/>
              <a:t>In research design there has been a general tendency to focus the research design on the main linkages between the program as a whole and the observed outcomes.</a:t>
            </a:r>
          </a:p>
          <a:p>
            <a:endParaRPr lang="en-US" dirty="0"/>
          </a:p>
          <a:p>
            <a:r>
              <a:rPr lang="en-US" dirty="0"/>
              <a:t>When we evaluate programs, we are generally examining the linkages in the logic models so that we can see whether there is a correlation between outputs and short term outcomes.</a:t>
            </a:r>
          </a:p>
          <a:p>
            <a:endParaRPr lang="en-US" dirty="0"/>
          </a:p>
          <a:p>
            <a:r>
              <a:rPr lang="en-US" dirty="0"/>
              <a:t>When looking at the linkages, we are essentially asking a question as to whether the independent variable in the linkage correlated with the dependent variable, and whether there are any other factors that could potentially affect this correlation or explain it. </a:t>
            </a:r>
          </a:p>
          <a:p>
            <a:endParaRPr lang="en-US" dirty="0"/>
          </a:p>
          <a:p>
            <a:r>
              <a:rPr lang="en-US" dirty="0"/>
              <a:t>A important thing that we have to point out when we are talking about examining linkages between two constructs in a logic model is that </a:t>
            </a:r>
            <a:r>
              <a:rPr lang="en-US" b="1" dirty="0"/>
              <a:t>both the intended cause-and-effect variables must be measured using the same unit of analysis</a:t>
            </a:r>
            <a:r>
              <a:rPr lang="en-US" dirty="0"/>
              <a:t>. We will discuss unit of analysis in chapter 4 next week.</a:t>
            </a:r>
          </a:p>
        </p:txBody>
      </p:sp>
      <p:sp>
        <p:nvSpPr>
          <p:cNvPr id="4" name="Slide Number Placeholder 3"/>
          <p:cNvSpPr>
            <a:spLocks noGrp="1"/>
          </p:cNvSpPr>
          <p:nvPr>
            <p:ph type="sldNum" sz="quarter" idx="10"/>
          </p:nvPr>
        </p:nvSpPr>
        <p:spPr/>
        <p:txBody>
          <a:bodyPr/>
          <a:lstStyle/>
          <a:p>
            <a:fld id="{620352C9-2F12-4B5C-AA92-6503F91A6478}" type="slidenum">
              <a:rPr lang="en-US" smtClean="0"/>
              <a:t>12</a:t>
            </a:fld>
            <a:endParaRPr lang="en-US"/>
          </a:p>
        </p:txBody>
      </p:sp>
    </p:spTree>
    <p:extLst>
      <p:ext uri="{BB962C8B-B14F-4D97-AF65-F5344CB8AC3E}">
        <p14:creationId xmlns:p14="http://schemas.microsoft.com/office/powerpoint/2010/main" val="2181712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logic model of the York Crime Prevention Program.</a:t>
            </a:r>
          </a:p>
          <a:p>
            <a:endParaRPr lang="en-US" dirty="0"/>
          </a:p>
          <a:p>
            <a:r>
              <a:rPr lang="en-US" dirty="0"/>
              <a:t>Looking at this logic model, the intended outcome, as you can see here, is the </a:t>
            </a:r>
            <a:r>
              <a:rPr lang="en-US" b="1" u="sng" dirty="0"/>
              <a:t>reduction in burglaries committed</a:t>
            </a:r>
            <a:r>
              <a:rPr lang="en-US" dirty="0"/>
              <a:t>.</a:t>
            </a:r>
          </a:p>
          <a:p>
            <a:endParaRPr lang="en-US" dirty="0"/>
          </a:p>
          <a:p>
            <a:r>
              <a:rPr lang="en-US" dirty="0"/>
              <a:t>If the program works as intended, the program theory will have been sort of confirmed.</a:t>
            </a:r>
          </a:p>
          <a:p>
            <a:endParaRPr lang="en-US" dirty="0"/>
          </a:p>
          <a:p>
            <a:r>
              <a:rPr lang="en-US" dirty="0"/>
              <a:t>As you can see, as you move through the logic model, various constructs within the model are measured in different ways. This implies each kind of has its own design. </a:t>
            </a:r>
          </a:p>
          <a:p>
            <a:endParaRPr lang="en-US" dirty="0"/>
          </a:p>
          <a:p>
            <a:r>
              <a:rPr lang="en-US" dirty="0"/>
              <a:t>When you are looking at any logic model, </a:t>
            </a:r>
            <a:r>
              <a:rPr lang="en-US" b="1" dirty="0"/>
              <a:t>ask yourself how the key constructs are going to be measured and what research design is implied by the measure</a:t>
            </a:r>
            <a:r>
              <a:rPr lang="en-US" dirty="0"/>
              <a:t>.</a:t>
            </a:r>
          </a:p>
        </p:txBody>
      </p:sp>
      <p:sp>
        <p:nvSpPr>
          <p:cNvPr id="4" name="Slide Number Placeholder 3"/>
          <p:cNvSpPr>
            <a:spLocks noGrp="1"/>
          </p:cNvSpPr>
          <p:nvPr>
            <p:ph type="sldNum" sz="quarter" idx="10"/>
          </p:nvPr>
        </p:nvSpPr>
        <p:spPr/>
        <p:txBody>
          <a:bodyPr/>
          <a:lstStyle/>
          <a:p>
            <a:fld id="{620352C9-2F12-4B5C-AA92-6503F91A6478}" type="slidenum">
              <a:rPr lang="en-US" smtClean="0"/>
              <a:t>13</a:t>
            </a:fld>
            <a:endParaRPr lang="en-US"/>
          </a:p>
        </p:txBody>
      </p:sp>
    </p:spTree>
    <p:extLst>
      <p:ext uri="{BB962C8B-B14F-4D97-AF65-F5344CB8AC3E}">
        <p14:creationId xmlns:p14="http://schemas.microsoft.com/office/powerpoint/2010/main" val="2049275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here summarizes the key constructs and corresponding research designs for the York Crime Prevention Program.</a:t>
            </a:r>
          </a:p>
          <a:p>
            <a:endParaRPr lang="en-US" dirty="0"/>
          </a:p>
          <a:p>
            <a:r>
              <a:rPr lang="en-US" dirty="0"/>
              <a:t>As indicated in the table here, there were three different research designs for the program, that is, </a:t>
            </a:r>
            <a:r>
              <a:rPr lang="en-US" b="1" dirty="0"/>
              <a:t>single time series</a:t>
            </a:r>
            <a:r>
              <a:rPr lang="en-US" dirty="0"/>
              <a:t>, </a:t>
            </a:r>
            <a:r>
              <a:rPr lang="en-US" b="1" dirty="0"/>
              <a:t>case study </a:t>
            </a:r>
            <a:r>
              <a:rPr lang="en-US" dirty="0"/>
              <a:t>and </a:t>
            </a:r>
            <a:r>
              <a:rPr lang="en-US" b="1" dirty="0"/>
              <a:t>comparative time series</a:t>
            </a:r>
            <a:r>
              <a:rPr lang="en-US" dirty="0"/>
              <a:t>.</a:t>
            </a:r>
          </a:p>
          <a:p>
            <a:endParaRPr lang="en-US" dirty="0"/>
          </a:p>
          <a:p>
            <a:r>
              <a:rPr lang="en-US" dirty="0"/>
              <a:t>As you can see, no single one of the single designs would have allowed examination of the whole logic model. In other words, we had to have a </a:t>
            </a:r>
            <a:r>
              <a:rPr lang="en-US" b="1" dirty="0"/>
              <a:t>patched-up research designs</a:t>
            </a:r>
            <a:r>
              <a:rPr lang="en-US" dirty="0"/>
              <a:t>.</a:t>
            </a:r>
          </a:p>
          <a:p>
            <a:endParaRPr lang="en-US" dirty="0"/>
          </a:p>
          <a:p>
            <a:r>
              <a:rPr lang="en-US" dirty="0"/>
              <a:t>Each of this research designs focused on a specific construct of the logic model. </a:t>
            </a:r>
          </a:p>
          <a:p>
            <a:endParaRPr lang="en-US" dirty="0"/>
          </a:p>
          <a:p>
            <a:r>
              <a:rPr lang="en-US" dirty="0"/>
              <a:t>As y can see here, not every aspect that could have been affected or that could have been an outcome of the study was measured by this evaluation. As we discussed previously, sometimes, lack of resources can limit your ability to gather all the necessary data for evaluation. For example, in the case of this particular evaluation, the evaluators were not able to collect data on:</a:t>
            </a:r>
          </a:p>
          <a:p>
            <a:r>
              <a:rPr lang="en-US" dirty="0"/>
              <a:t>1) Increased awareness of prevention strategies</a:t>
            </a:r>
          </a:p>
          <a:p>
            <a:r>
              <a:rPr lang="en-US" dirty="0"/>
              <a:t>2) Increased application of techniques and</a:t>
            </a:r>
          </a:p>
          <a:p>
            <a:r>
              <a:rPr lang="en-US" dirty="0"/>
              <a:t>3) Improved home security</a:t>
            </a:r>
          </a:p>
          <a:p>
            <a:r>
              <a:rPr lang="en-US" dirty="0"/>
              <a:t>All these are important indicators, but because it would have required surveying all residents of the neighborhood, and tracking any changes in the neighborhoods, the evaluators opted not to evaluate this aspect.</a:t>
            </a:r>
          </a:p>
          <a:p>
            <a:endParaRPr lang="en-US" dirty="0"/>
          </a:p>
        </p:txBody>
      </p:sp>
      <p:sp>
        <p:nvSpPr>
          <p:cNvPr id="4" name="Slide Number Placeholder 3"/>
          <p:cNvSpPr>
            <a:spLocks noGrp="1"/>
          </p:cNvSpPr>
          <p:nvPr>
            <p:ph type="sldNum" sz="quarter" idx="10"/>
          </p:nvPr>
        </p:nvSpPr>
        <p:spPr/>
        <p:txBody>
          <a:bodyPr/>
          <a:lstStyle/>
          <a:p>
            <a:fld id="{620352C9-2F12-4B5C-AA92-6503F91A6478}" type="slidenum">
              <a:rPr lang="en-US" smtClean="0"/>
              <a:t>14</a:t>
            </a:fld>
            <a:endParaRPr lang="en-US"/>
          </a:p>
        </p:txBody>
      </p:sp>
    </p:spTree>
    <p:extLst>
      <p:ext uri="{BB962C8B-B14F-4D97-AF65-F5344CB8AC3E}">
        <p14:creationId xmlns:p14="http://schemas.microsoft.com/office/powerpoint/2010/main" val="2705738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light of the discussion we just had, a good question that may be asked is why evaluators do not design program evaluation  in which whole logic models are tested.</a:t>
            </a:r>
          </a:p>
          <a:p>
            <a:endParaRPr lang="en-US" dirty="0"/>
          </a:p>
          <a:p>
            <a:r>
              <a:rPr lang="en-US" dirty="0"/>
              <a:t>The simple answer is that in many cases, the resources are not there to be able to design evaluation in which you are testing for everything. As we just saw in the previous discussion, the evaluators had to make a decision not to evaluate every possible linkage. </a:t>
            </a:r>
          </a:p>
          <a:p>
            <a:endParaRPr lang="en-US" dirty="0"/>
          </a:p>
          <a:p>
            <a:r>
              <a:rPr lang="en-US" dirty="0"/>
              <a:t>Another big reason is that as we have said previously, evaluators often come after a program has been implemented; therefore, they often do not have control over program constructs to be able to come up with a designs that collect every aspect of program effects.</a:t>
            </a:r>
          </a:p>
          <a:p>
            <a:endParaRPr lang="en-US" dirty="0"/>
          </a:p>
          <a:p>
            <a:endParaRPr lang="en-US" dirty="0"/>
          </a:p>
        </p:txBody>
      </p:sp>
      <p:sp>
        <p:nvSpPr>
          <p:cNvPr id="4" name="Slide Number Placeholder 3"/>
          <p:cNvSpPr>
            <a:spLocks noGrp="1"/>
          </p:cNvSpPr>
          <p:nvPr>
            <p:ph type="sldNum" sz="quarter" idx="10"/>
          </p:nvPr>
        </p:nvSpPr>
        <p:spPr/>
        <p:txBody>
          <a:bodyPr/>
          <a:lstStyle/>
          <a:p>
            <a:fld id="{620352C9-2F12-4B5C-AA92-6503F91A6478}" type="slidenum">
              <a:rPr lang="en-US" smtClean="0"/>
              <a:t>15</a:t>
            </a:fld>
            <a:endParaRPr lang="en-US"/>
          </a:p>
        </p:txBody>
      </p:sp>
    </p:spTree>
    <p:extLst>
      <p:ext uri="{BB962C8B-B14F-4D97-AF65-F5344CB8AC3E}">
        <p14:creationId xmlns:p14="http://schemas.microsoft.com/office/powerpoint/2010/main" val="489299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an evaluator to conduct a credible evaluation, we often have to keep in mind the research design. Are we going to be able to get the data for the design we are proposing, do we have sufficient funds to be able to carry out the evaluation necessary using this design.</a:t>
            </a:r>
          </a:p>
          <a:p>
            <a:endParaRPr lang="en-US" dirty="0"/>
          </a:p>
          <a:p>
            <a:r>
              <a:rPr lang="en-US" dirty="0"/>
              <a:t>So as we think of evaluation design, it is important to understand that certain designs can allow us to use existing resources so that we do not have to spend additional resources to obtain the data we would need for evaluation.</a:t>
            </a:r>
          </a:p>
          <a:p>
            <a:endParaRPr lang="en-US" dirty="0"/>
          </a:p>
          <a:p>
            <a:r>
              <a:rPr lang="en-US" dirty="0"/>
              <a:t>For example, the data that we need for a single time-series design is often available in organizational records and overlaps with important sources of information in performance measurement. So, this kind of design is very appealing since it saves us resources and time. </a:t>
            </a:r>
          </a:p>
          <a:p>
            <a:endParaRPr lang="en-US" dirty="0"/>
          </a:p>
          <a:p>
            <a:r>
              <a:rPr lang="en-US" dirty="0"/>
              <a:t>But as is often the case with any endeavor where you are using something that is already in place such as using existing data, for example, if you are using administrative data, be aware that this can raise questions about reliability and validity.</a:t>
            </a:r>
          </a:p>
          <a:p>
            <a:endParaRPr lang="en-US" dirty="0"/>
          </a:p>
          <a:p>
            <a:r>
              <a:rPr lang="en-US" b="1" dirty="0"/>
              <a:t>Data on output are usually more accessible and are often included in performance measurement. </a:t>
            </a:r>
            <a:r>
              <a:rPr lang="en-US" dirty="0"/>
              <a:t>However, data focused on outcomes, which we see as more desirable, are often not readily available and often require additional resources to collect. So this may in some cases be a limitation.</a:t>
            </a:r>
          </a:p>
        </p:txBody>
      </p:sp>
      <p:sp>
        <p:nvSpPr>
          <p:cNvPr id="4" name="Slide Number Placeholder 3"/>
          <p:cNvSpPr>
            <a:spLocks noGrp="1"/>
          </p:cNvSpPr>
          <p:nvPr>
            <p:ph type="sldNum" sz="quarter" idx="10"/>
          </p:nvPr>
        </p:nvSpPr>
        <p:spPr/>
        <p:txBody>
          <a:bodyPr/>
          <a:lstStyle/>
          <a:p>
            <a:fld id="{620352C9-2F12-4B5C-AA92-6503F91A6478}" type="slidenum">
              <a:rPr lang="en-US" smtClean="0"/>
              <a:t>16</a:t>
            </a:fld>
            <a:endParaRPr lang="en-US"/>
          </a:p>
        </p:txBody>
      </p:sp>
    </p:spTree>
    <p:extLst>
      <p:ext uri="{BB962C8B-B14F-4D97-AF65-F5344CB8AC3E}">
        <p14:creationId xmlns:p14="http://schemas.microsoft.com/office/powerpoint/2010/main" val="1559115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treatment assignment, we mean whether you are assigned to intervention or compassion group</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other words, it predicts likelihood/probability of being in treatment or comparison group based on baseline sociodemographic characteristics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use this for matching individuals. For example, we can match individuals in intervention group to an individual with similar propensity score in the comparison group.</a:t>
            </a:r>
          </a:p>
          <a:p>
            <a:endParaRPr lang="en-US" dirty="0"/>
          </a:p>
        </p:txBody>
      </p:sp>
      <p:sp>
        <p:nvSpPr>
          <p:cNvPr id="4" name="Slide Number Placeholder 3"/>
          <p:cNvSpPr>
            <a:spLocks noGrp="1"/>
          </p:cNvSpPr>
          <p:nvPr>
            <p:ph type="sldNum" sz="quarter" idx="10"/>
          </p:nvPr>
        </p:nvSpPr>
        <p:spPr/>
        <p:txBody>
          <a:bodyPr/>
          <a:lstStyle/>
          <a:p>
            <a:fld id="{620352C9-2F12-4B5C-AA92-6503F91A6478}" type="slidenum">
              <a:rPr lang="en-US" smtClean="0"/>
              <a:t>17</a:t>
            </a:fld>
            <a:endParaRPr lang="en-US"/>
          </a:p>
        </p:txBody>
      </p:sp>
    </p:spTree>
    <p:extLst>
      <p:ext uri="{BB962C8B-B14F-4D97-AF65-F5344CB8AC3E}">
        <p14:creationId xmlns:p14="http://schemas.microsoft.com/office/powerpoint/2010/main" val="772673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 experimental designs are the ones that have no explicit comparison group built into the design. In other words, we do not have a program and non-program groups.</a:t>
            </a:r>
          </a:p>
          <a:p>
            <a:endParaRPr lang="en-US" dirty="0"/>
          </a:p>
          <a:p>
            <a:r>
              <a:rPr lang="en-US" dirty="0"/>
              <a:t>They are actually very common and typically, are used when evaluators have been brought into the picture late, long after the program has been implemented. Most of the time, at this stage of the game, the prospect for a comparison group or even before and after comparison is almost impossible.</a:t>
            </a:r>
          </a:p>
          <a:p>
            <a:endParaRPr lang="en-US" dirty="0"/>
          </a:p>
          <a:p>
            <a:r>
              <a:rPr lang="en-US" dirty="0"/>
              <a:t>That said, in these types of situations, evaluators come up with some strategies to try to address the problem of internal validity.  One strategy that is commonly used is to construct internal comparison. This simply means you create some kind of mechanism to divide the same group so that you can compare them against each other based on characteristic that is unique to the subgroup. For example, you can categorized based on dosage, where you can, for example, divide by level of dose: low, medium and high, with the assumption that you will have different outcomes at different dosage levels. </a:t>
            </a:r>
          </a:p>
          <a:p>
            <a:endParaRPr lang="en-US" dirty="0"/>
          </a:p>
          <a:p>
            <a:r>
              <a:rPr lang="en-US" dirty="0"/>
              <a:t>Another strategy that is often used is to divide people into different subgroups. For example, you can divide by gender, age, level of education, employment status, geographic location and others.</a:t>
            </a:r>
          </a:p>
          <a:p>
            <a:endParaRPr lang="en-US" dirty="0"/>
          </a:p>
          <a:p>
            <a:r>
              <a:rPr lang="en-US" dirty="0"/>
              <a:t>The type of designs where you have internal comparisons are </a:t>
            </a:r>
            <a:r>
              <a:rPr lang="en-US" b="1" u="sng" dirty="0"/>
              <a:t>commonly referred to as Implicit design or case study designs</a:t>
            </a:r>
            <a:r>
              <a:rPr lang="en-US" dirty="0"/>
              <a:t>.</a:t>
            </a:r>
          </a:p>
          <a:p>
            <a:endParaRPr lang="en-US" dirty="0"/>
          </a:p>
        </p:txBody>
      </p:sp>
      <p:sp>
        <p:nvSpPr>
          <p:cNvPr id="4" name="Slide Number Placeholder 3"/>
          <p:cNvSpPr>
            <a:spLocks noGrp="1"/>
          </p:cNvSpPr>
          <p:nvPr>
            <p:ph type="sldNum" sz="quarter" idx="10"/>
          </p:nvPr>
        </p:nvSpPr>
        <p:spPr/>
        <p:txBody>
          <a:bodyPr/>
          <a:lstStyle/>
          <a:p>
            <a:fld id="{620352C9-2F12-4B5C-AA92-6503F91A6478}" type="slidenum">
              <a:rPr lang="en-US" smtClean="0"/>
              <a:t>18</a:t>
            </a:fld>
            <a:endParaRPr lang="en-US"/>
          </a:p>
        </p:txBody>
      </p:sp>
    </p:spTree>
    <p:extLst>
      <p:ext uri="{BB962C8B-B14F-4D97-AF65-F5344CB8AC3E}">
        <p14:creationId xmlns:p14="http://schemas.microsoft.com/office/powerpoint/2010/main" val="1825459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series designs are fairly underutilized for some reason.</a:t>
            </a:r>
          </a:p>
          <a:p>
            <a:endParaRPr lang="en-US" dirty="0"/>
          </a:p>
          <a:p>
            <a:r>
              <a:rPr lang="en-US" dirty="0"/>
              <a:t>Some people advocate for greater use of interrupted time series design for community intervention research.</a:t>
            </a:r>
          </a:p>
          <a:p>
            <a:endParaRPr lang="en-US" dirty="0"/>
          </a:p>
          <a:p>
            <a:r>
              <a:rPr lang="en-US" dirty="0"/>
              <a:t>There are two main types:</a:t>
            </a:r>
          </a:p>
          <a:p>
            <a:pPr marL="228600" indent="-228600">
              <a:buFont typeface="+mj-lt"/>
              <a:buAutoNum type="arabicPeriod"/>
            </a:pPr>
            <a:r>
              <a:rPr lang="en-US" b="1" dirty="0"/>
              <a:t>The single time-series design</a:t>
            </a:r>
            <a:r>
              <a:rPr lang="en-US" dirty="0"/>
              <a:t>, which as we saw earlier is </a:t>
            </a:r>
            <a:r>
              <a:rPr lang="en-US" b="1" dirty="0"/>
              <a:t>also called interrupted time-series design</a:t>
            </a:r>
            <a:r>
              <a:rPr lang="en-US" dirty="0"/>
              <a:t>.</a:t>
            </a:r>
          </a:p>
          <a:p>
            <a:pPr marL="228600" indent="-228600">
              <a:buFont typeface="+mj-lt"/>
              <a:buAutoNum type="arabicPeriod"/>
            </a:pPr>
            <a:r>
              <a:rPr lang="en-US" b="1" dirty="0"/>
              <a:t>The second one is the comparative time series design</a:t>
            </a:r>
            <a:r>
              <a:rPr lang="en-US" dirty="0"/>
              <a:t>. This is typically stronger than a case study or single time series because it includes a comparison group.</a:t>
            </a:r>
          </a:p>
          <a:p>
            <a:endParaRPr lang="en-US" dirty="0"/>
          </a:p>
          <a:p>
            <a:r>
              <a:rPr lang="en-US" dirty="0"/>
              <a:t>They enable production of knowledge about effects of state and country-wide intervention policies in circumstances in which randomization is too expensive or simply not practical.</a:t>
            </a:r>
          </a:p>
          <a:p>
            <a:endParaRPr lang="en-US" dirty="0"/>
          </a:p>
          <a:p>
            <a:r>
              <a:rPr lang="en-US" b="1" dirty="0"/>
              <a:t>Time series design is the most likely type of design that is used for evaluating dissemination and effectiveness.</a:t>
            </a:r>
            <a:r>
              <a:rPr lang="en-US" dirty="0"/>
              <a:t> It is especially appropriate for evaluating the effects of new policies that are intended to be disseminated or adopted systemwide.</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20352C9-2F12-4B5C-AA92-6503F91A6478}" type="slidenum">
              <a:rPr lang="en-US" smtClean="0"/>
              <a:t>19</a:t>
            </a:fld>
            <a:endParaRPr lang="en-US"/>
          </a:p>
        </p:txBody>
      </p:sp>
    </p:spTree>
    <p:extLst>
      <p:ext uri="{BB962C8B-B14F-4D97-AF65-F5344CB8AC3E}">
        <p14:creationId xmlns:p14="http://schemas.microsoft.com/office/powerpoint/2010/main" val="2349326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Establish that routinely reported data monitoring system exists for the impact rate, and this data is accessible and current.</a:t>
            </a:r>
          </a:p>
          <a:p>
            <a:endParaRPr lang="en-US" dirty="0"/>
          </a:p>
          <a:p>
            <a:r>
              <a:rPr lang="en-US" dirty="0"/>
              <a:t>Establish validity and reliability, completeness, and even stability of the impact measurement and rates. We will talk about reliability and validity next week.</a:t>
            </a:r>
          </a:p>
          <a:p>
            <a:endParaRPr lang="en-US" dirty="0"/>
          </a:p>
          <a:p>
            <a:r>
              <a:rPr lang="en-US" dirty="0"/>
              <a:t>Establish that the data is reported periodically and there is a pattern of reporting, collection. </a:t>
            </a:r>
          </a:p>
          <a:p>
            <a:endParaRPr lang="en-US" dirty="0"/>
          </a:p>
          <a:p>
            <a:r>
              <a:rPr lang="en-US" dirty="0"/>
              <a:t>Document the measures at multiple monthly, quarterly, or annual data points at least two to three years before and two to three years after a program implementation.</a:t>
            </a:r>
          </a:p>
          <a:p>
            <a:endParaRPr lang="en-US" dirty="0"/>
          </a:p>
          <a:p>
            <a:r>
              <a:rPr lang="en-US" dirty="0"/>
              <a:t>Introduce program/intervention system-wide at specific time and, if justified, to withdraw the intervention at specified time period in the future.</a:t>
            </a:r>
          </a:p>
        </p:txBody>
      </p:sp>
      <p:sp>
        <p:nvSpPr>
          <p:cNvPr id="4" name="Slide Number Placeholder 3"/>
          <p:cNvSpPr>
            <a:spLocks noGrp="1"/>
          </p:cNvSpPr>
          <p:nvPr>
            <p:ph type="sldNum" sz="quarter" idx="10"/>
          </p:nvPr>
        </p:nvSpPr>
        <p:spPr/>
        <p:txBody>
          <a:bodyPr/>
          <a:lstStyle/>
          <a:p>
            <a:fld id="{620352C9-2F12-4B5C-AA92-6503F91A6478}" type="slidenum">
              <a:rPr lang="en-US" smtClean="0"/>
              <a:t>20</a:t>
            </a:fld>
            <a:endParaRPr lang="en-US"/>
          </a:p>
        </p:txBody>
      </p:sp>
    </p:spTree>
    <p:extLst>
      <p:ext uri="{BB962C8B-B14F-4D97-AF65-F5344CB8AC3E}">
        <p14:creationId xmlns:p14="http://schemas.microsoft.com/office/powerpoint/2010/main" val="18202377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a neighborhood watch program in the town of York, Pennsylvania intended to reduce reported burglaries in the city and neighborhoods. This was at the beginning implemented in one area of the city.</a:t>
            </a:r>
          </a:p>
          <a:p>
            <a:endParaRPr lang="en-US" dirty="0"/>
          </a:p>
          <a:p>
            <a:r>
              <a:rPr lang="en-US" dirty="0"/>
              <a:t>The reported burglaries were tracked over time at both the neighborhood and city levels.</a:t>
            </a:r>
          </a:p>
          <a:p>
            <a:endParaRPr lang="en-US" dirty="0"/>
          </a:p>
          <a:p>
            <a:r>
              <a:rPr lang="en-US" dirty="0"/>
              <a:t>Interviews were conducted with neighborhood block captains to get their perception of the program, including estimates of resident attendance of the neighborhood watch meetings.</a:t>
            </a:r>
          </a:p>
          <a:p>
            <a:endParaRPr lang="en-US" dirty="0"/>
          </a:p>
          <a:p>
            <a:r>
              <a:rPr lang="en-US" dirty="0"/>
              <a:t>In addition, key environmental factors such as un employment rate in the whole community,  were measured throughout the intervention period.</a:t>
            </a:r>
          </a:p>
          <a:p>
            <a:endParaRPr lang="en-US" dirty="0"/>
          </a:p>
          <a:p>
            <a:endParaRPr lang="en-US" dirty="0"/>
          </a:p>
        </p:txBody>
      </p:sp>
      <p:sp>
        <p:nvSpPr>
          <p:cNvPr id="4" name="Slide Number Placeholder 3"/>
          <p:cNvSpPr>
            <a:spLocks noGrp="1"/>
          </p:cNvSpPr>
          <p:nvPr>
            <p:ph type="sldNum" sz="quarter" idx="10"/>
          </p:nvPr>
        </p:nvSpPr>
        <p:spPr/>
        <p:txBody>
          <a:bodyPr/>
          <a:lstStyle/>
          <a:p>
            <a:fld id="{620352C9-2F12-4B5C-AA92-6503F91A6478}" type="slidenum">
              <a:rPr lang="en-US" smtClean="0"/>
              <a:t>21</a:t>
            </a:fld>
            <a:endParaRPr lang="en-US"/>
          </a:p>
        </p:txBody>
      </p:sp>
    </p:spTree>
    <p:extLst>
      <p:ext uri="{BB962C8B-B14F-4D97-AF65-F5344CB8AC3E}">
        <p14:creationId xmlns:p14="http://schemas.microsoft.com/office/powerpoint/2010/main" val="1788968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0352C9-2F12-4B5C-AA92-6503F91A6478}" type="slidenum">
              <a:rPr lang="en-US" smtClean="0"/>
              <a:t>2</a:t>
            </a:fld>
            <a:endParaRPr lang="en-US"/>
          </a:p>
        </p:txBody>
      </p:sp>
    </p:spTree>
    <p:extLst>
      <p:ext uri="{BB962C8B-B14F-4D97-AF65-F5344CB8AC3E}">
        <p14:creationId xmlns:p14="http://schemas.microsoft.com/office/powerpoint/2010/main" val="20249849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have already pointed out, the program was implemented at the neighborhood block levels. As we have already discussed, when doing an evaluation, you sometimes have to rely on multiple study designs. In this case, a number of designs were employed. </a:t>
            </a:r>
          </a:p>
          <a:p>
            <a:endParaRPr lang="en-US" dirty="0"/>
          </a:p>
          <a:p>
            <a:r>
              <a:rPr lang="en-US" dirty="0"/>
              <a:t>The first one is </a:t>
            </a:r>
            <a:r>
              <a:rPr lang="en-US" b="1" dirty="0"/>
              <a:t>case-study design</a:t>
            </a:r>
            <a:r>
              <a:rPr lang="en-US" dirty="0"/>
              <a:t>, where the neighborhood watch captains were interviewed.</a:t>
            </a:r>
          </a:p>
          <a:p>
            <a:endParaRPr lang="en-US" dirty="0"/>
          </a:p>
          <a:p>
            <a:r>
              <a:rPr lang="en-US" dirty="0"/>
              <a:t>In the second phase, reported burglaries were compared between the neighborhoods that received the program and those that did not. </a:t>
            </a:r>
            <a:r>
              <a:rPr lang="en-US" b="1" dirty="0"/>
              <a:t>This was a comparative time-series design</a:t>
            </a:r>
            <a:r>
              <a:rPr lang="en-US" dirty="0"/>
              <a:t>. This is typically stronger than a case study design.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addition, reported burglaries were compared before and after city-wide program implementation.</a:t>
            </a:r>
            <a:r>
              <a:rPr lang="en-US" baseline="0" dirty="0"/>
              <a:t> </a:t>
            </a:r>
            <a:r>
              <a:rPr lang="en-US" dirty="0"/>
              <a:t>In this case, a </a:t>
            </a:r>
            <a:r>
              <a:rPr lang="en-US" b="1" dirty="0"/>
              <a:t>single time-series design </a:t>
            </a:r>
            <a:r>
              <a:rPr lang="en-US" dirty="0"/>
              <a:t>was employed to compare before and after program implementation citywide.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Remember this program was initially started in one section of the city, but then it was expanded city wide, so they had to evaluate the effect of the citywide implementation as well.  </a:t>
            </a:r>
          </a:p>
        </p:txBody>
      </p:sp>
      <p:sp>
        <p:nvSpPr>
          <p:cNvPr id="4" name="Slide Number Placeholder 3"/>
          <p:cNvSpPr>
            <a:spLocks noGrp="1"/>
          </p:cNvSpPr>
          <p:nvPr>
            <p:ph type="sldNum" sz="quarter" idx="10"/>
          </p:nvPr>
        </p:nvSpPr>
        <p:spPr/>
        <p:txBody>
          <a:bodyPr/>
          <a:lstStyle/>
          <a:p>
            <a:fld id="{620352C9-2F12-4B5C-AA92-6503F91A6478}" type="slidenum">
              <a:rPr lang="en-US" smtClean="0"/>
              <a:t>22</a:t>
            </a:fld>
            <a:endParaRPr lang="en-US"/>
          </a:p>
        </p:txBody>
      </p:sp>
    </p:spTree>
    <p:extLst>
      <p:ext uri="{BB962C8B-B14F-4D97-AF65-F5344CB8AC3E}">
        <p14:creationId xmlns:p14="http://schemas.microsoft.com/office/powerpoint/2010/main" val="36346666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shows you the trend of burglaries in the entire city from 1974 through 1980. </a:t>
            </a:r>
          </a:p>
          <a:p>
            <a:r>
              <a:rPr lang="en-US" dirty="0"/>
              <a:t>The first part shows when there was no program and it shows a steady increase in the number of burglaries in the city. </a:t>
            </a:r>
          </a:p>
          <a:p>
            <a:endParaRPr lang="en-US" dirty="0"/>
          </a:p>
          <a:p>
            <a:r>
              <a:rPr lang="en-US" dirty="0"/>
              <a:t>One thing you can take a way from this first part of the graph is the classic example of what usually prompts an action/policy implementation. The politicians were no doubt under pressure to do something about this menace. </a:t>
            </a:r>
          </a:p>
          <a:p>
            <a:endParaRPr lang="en-US" dirty="0"/>
          </a:p>
          <a:p>
            <a:r>
              <a:rPr lang="en-US" dirty="0"/>
              <a:t>For a period of 4 months between April and August of 1976, the police implemented neighborhood watch program then shortly after that they added team policing to the intervention. There after they cancelled the neighborhood watch program but maintained the team policing program. Then they finally cancelled the team policing program and re-introduced the neighborhood watch program.</a:t>
            </a:r>
          </a:p>
          <a:p>
            <a:endParaRPr lang="en-US" dirty="0"/>
          </a:p>
          <a:p>
            <a:r>
              <a:rPr lang="en-US" dirty="0"/>
              <a:t>You can only imagine the heated internal discussion and debate in the police department. This is a classic example of what happens in many agencies, where you have different people with competing interests arguing about the direction of an agency. You end up sometimes pulling otherwise effective programs prematurely. </a:t>
            </a:r>
          </a:p>
          <a:p>
            <a:endParaRPr lang="en-US" dirty="0"/>
          </a:p>
          <a:p>
            <a:r>
              <a:rPr lang="en-US" dirty="0"/>
              <a:t>As you can see here, the burglaries declined when the neighborhood watch program was introduced, and then they went down further when community policing was introduced.</a:t>
            </a:r>
          </a:p>
          <a:p>
            <a:endParaRPr lang="en-US" dirty="0"/>
          </a:p>
          <a:p>
            <a:r>
              <a:rPr lang="en-US" dirty="0"/>
              <a:t>A good question is which particular program was responsible for the decline in burglaries.</a:t>
            </a:r>
          </a:p>
          <a:p>
            <a:endParaRPr lang="en-US" dirty="0"/>
          </a:p>
          <a:p>
            <a:r>
              <a:rPr lang="en-US" dirty="0"/>
              <a:t>The problem in this case is that this is a difficult question to answer in this scenario.</a:t>
            </a:r>
          </a:p>
          <a:p>
            <a:endParaRPr lang="en-US" dirty="0"/>
          </a:p>
          <a:p>
            <a:r>
              <a:rPr lang="en-US" dirty="0"/>
              <a:t>When two programs are implemented so closely together in time, it is almost impossible to sort out their contribution to the outcomes. Which one had the most effect?</a:t>
            </a:r>
          </a:p>
          <a:p>
            <a:endParaRPr lang="en-US" dirty="0"/>
          </a:p>
          <a:p>
            <a:r>
              <a:rPr lang="en-US" dirty="0"/>
              <a:t>In essence, one program introduces historical bias toward the other, it becomes an intervening external event that can affect the outcome, so you are not sure whether the outcome is as a direct result of the main program implemented. You can have a rival hypothesis as to what caused an outcome.</a:t>
            </a:r>
          </a:p>
        </p:txBody>
      </p:sp>
      <p:sp>
        <p:nvSpPr>
          <p:cNvPr id="4" name="Slide Number Placeholder 3"/>
          <p:cNvSpPr>
            <a:spLocks noGrp="1"/>
          </p:cNvSpPr>
          <p:nvPr>
            <p:ph type="sldNum" sz="quarter" idx="10"/>
          </p:nvPr>
        </p:nvSpPr>
        <p:spPr/>
        <p:txBody>
          <a:bodyPr/>
          <a:lstStyle/>
          <a:p>
            <a:fld id="{620352C9-2F12-4B5C-AA92-6503F91A6478}" type="slidenum">
              <a:rPr lang="en-US" smtClean="0"/>
              <a:t>23</a:t>
            </a:fld>
            <a:endParaRPr lang="en-US"/>
          </a:p>
        </p:txBody>
      </p:sp>
    </p:spTree>
    <p:extLst>
      <p:ext uri="{BB962C8B-B14F-4D97-AF65-F5344CB8AC3E}">
        <p14:creationId xmlns:p14="http://schemas.microsoft.com/office/powerpoint/2010/main" val="3703017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0352C9-2F12-4B5C-AA92-6503F91A6478}" type="slidenum">
              <a:rPr lang="en-US" smtClean="0"/>
              <a:t>25</a:t>
            </a:fld>
            <a:endParaRPr lang="en-US"/>
          </a:p>
        </p:txBody>
      </p:sp>
    </p:spTree>
    <p:extLst>
      <p:ext uri="{BB962C8B-B14F-4D97-AF65-F5344CB8AC3E}">
        <p14:creationId xmlns:p14="http://schemas.microsoft.com/office/powerpoint/2010/main" val="298911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0352C9-2F12-4B5C-AA92-6503F91A6478}" type="slidenum">
              <a:rPr lang="en-US" smtClean="0"/>
              <a:t>26</a:t>
            </a:fld>
            <a:endParaRPr lang="en-US"/>
          </a:p>
        </p:txBody>
      </p:sp>
    </p:spTree>
    <p:extLst>
      <p:ext uri="{BB962C8B-B14F-4D97-AF65-F5344CB8AC3E}">
        <p14:creationId xmlns:p14="http://schemas.microsoft.com/office/powerpoint/2010/main" val="18036510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0352C9-2F12-4B5C-AA92-6503F91A6478}" type="slidenum">
              <a:rPr lang="en-US" smtClean="0"/>
              <a:t>27</a:t>
            </a:fld>
            <a:endParaRPr lang="en-US"/>
          </a:p>
        </p:txBody>
      </p:sp>
    </p:spTree>
    <p:extLst>
      <p:ext uri="{BB962C8B-B14F-4D97-AF65-F5344CB8AC3E}">
        <p14:creationId xmlns:p14="http://schemas.microsoft.com/office/powerpoint/2010/main" val="35338668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0352C9-2F12-4B5C-AA92-6503F91A6478}" type="slidenum">
              <a:rPr lang="en-US" smtClean="0"/>
              <a:t>28</a:t>
            </a:fld>
            <a:endParaRPr lang="en-US"/>
          </a:p>
        </p:txBody>
      </p:sp>
    </p:spTree>
    <p:extLst>
      <p:ext uri="{BB962C8B-B14F-4D97-AF65-F5344CB8AC3E}">
        <p14:creationId xmlns:p14="http://schemas.microsoft.com/office/powerpoint/2010/main" val="38179802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there was a 33% decline in the fatality rate between the pre-intervention period and the post-intervention period, this decline was not statistically significant.</a:t>
            </a:r>
          </a:p>
          <a:p>
            <a:endParaRPr lang="en-US" dirty="0"/>
          </a:p>
          <a:p>
            <a:r>
              <a:rPr lang="en-US" dirty="0"/>
              <a:t>Therefore, the decline in fatality rate could not be attributed to the implementation of the training program.</a:t>
            </a:r>
          </a:p>
        </p:txBody>
      </p:sp>
      <p:sp>
        <p:nvSpPr>
          <p:cNvPr id="4" name="Slide Number Placeholder 3"/>
          <p:cNvSpPr>
            <a:spLocks noGrp="1"/>
          </p:cNvSpPr>
          <p:nvPr>
            <p:ph type="sldNum" sz="quarter" idx="10"/>
          </p:nvPr>
        </p:nvSpPr>
        <p:spPr/>
        <p:txBody>
          <a:bodyPr/>
          <a:lstStyle/>
          <a:p>
            <a:fld id="{620352C9-2F12-4B5C-AA92-6503F91A6478}" type="slidenum">
              <a:rPr lang="en-US" smtClean="0"/>
              <a:t>29</a:t>
            </a:fld>
            <a:endParaRPr lang="en-US"/>
          </a:p>
        </p:txBody>
      </p:sp>
    </p:spTree>
    <p:extLst>
      <p:ext uri="{BB962C8B-B14F-4D97-AF65-F5344CB8AC3E}">
        <p14:creationId xmlns:p14="http://schemas.microsoft.com/office/powerpoint/2010/main" val="41963559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0352C9-2F12-4B5C-AA92-6503F91A6478}" type="slidenum">
              <a:rPr lang="en-US" smtClean="0"/>
              <a:t>30</a:t>
            </a:fld>
            <a:endParaRPr lang="en-US"/>
          </a:p>
        </p:txBody>
      </p:sp>
    </p:spTree>
    <p:extLst>
      <p:ext uri="{BB962C8B-B14F-4D97-AF65-F5344CB8AC3E}">
        <p14:creationId xmlns:p14="http://schemas.microsoft.com/office/powerpoint/2010/main" val="32173278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other mining related policies, so and no changes in composition of the study population, so these are not plausible alternative explanation for no positive findings.</a:t>
            </a:r>
          </a:p>
          <a:p>
            <a:endParaRPr lang="en-US" dirty="0"/>
          </a:p>
          <a:p>
            <a:r>
              <a:rPr lang="en-US" dirty="0"/>
              <a:t>We may have to examine, the quality, time, frequency and intensity of the training sessions.</a:t>
            </a:r>
          </a:p>
          <a:p>
            <a:endParaRPr lang="en-US" dirty="0"/>
          </a:p>
          <a:p>
            <a:r>
              <a:rPr lang="en-US" dirty="0"/>
              <a:t>Probably consider process evaluation to document these characteristics and confirm the degree of fidelity of program implementation. Fidelity of program implementation is an important aspect of program/policy evaluation. </a:t>
            </a:r>
          </a:p>
          <a:p>
            <a:endParaRPr lang="en-US" dirty="0"/>
          </a:p>
          <a:p>
            <a:r>
              <a:rPr lang="en-US" dirty="0"/>
              <a:t>An important point to take away from the findings of this study is that policy makers need to consider the opportunities (or obstacles) to evaluating a regulation’s impact prior to its creation and once it is in place.</a:t>
            </a:r>
          </a:p>
        </p:txBody>
      </p:sp>
      <p:sp>
        <p:nvSpPr>
          <p:cNvPr id="4" name="Slide Number Placeholder 3"/>
          <p:cNvSpPr>
            <a:spLocks noGrp="1"/>
          </p:cNvSpPr>
          <p:nvPr>
            <p:ph type="sldNum" sz="quarter" idx="10"/>
          </p:nvPr>
        </p:nvSpPr>
        <p:spPr/>
        <p:txBody>
          <a:bodyPr/>
          <a:lstStyle/>
          <a:p>
            <a:fld id="{620352C9-2F12-4B5C-AA92-6503F91A6478}" type="slidenum">
              <a:rPr lang="en-US" smtClean="0"/>
              <a:t>31</a:t>
            </a:fld>
            <a:endParaRPr lang="en-US"/>
          </a:p>
        </p:txBody>
      </p:sp>
    </p:spTree>
    <p:extLst>
      <p:ext uri="{BB962C8B-B14F-4D97-AF65-F5344CB8AC3E}">
        <p14:creationId xmlns:p14="http://schemas.microsoft.com/office/powerpoint/2010/main" val="25451991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0352C9-2F12-4B5C-AA92-6503F91A6478}" type="slidenum">
              <a:rPr lang="en-US" smtClean="0"/>
              <a:t>32</a:t>
            </a:fld>
            <a:endParaRPr lang="en-US"/>
          </a:p>
        </p:txBody>
      </p:sp>
    </p:spTree>
    <p:extLst>
      <p:ext uri="{BB962C8B-B14F-4D97-AF65-F5344CB8AC3E}">
        <p14:creationId xmlns:p14="http://schemas.microsoft.com/office/powerpoint/2010/main" val="1314265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design, we typically have two group, both intervention and comparison groups. As you recall from our lecture last week, we said</a:t>
            </a:r>
            <a:r>
              <a:rPr lang="en-US" baseline="0" dirty="0"/>
              <a:t> for experimental design, we have an intervention group and a control group. </a:t>
            </a:r>
          </a:p>
          <a:p>
            <a:endParaRPr lang="en-US" baseline="0" dirty="0"/>
          </a:p>
          <a:p>
            <a:r>
              <a:rPr lang="en-US" baseline="0" dirty="0"/>
              <a:t>In quasi-experimental design, </a:t>
            </a:r>
            <a:r>
              <a:rPr lang="en-US" dirty="0"/>
              <a:t>we have an experimental group and comparison group (C), which denotes that is created by a method that is NOT random. </a:t>
            </a:r>
            <a:r>
              <a:rPr lang="en-US" b="1" dirty="0"/>
              <a:t>This is the key difference between an experimental design and a quasi-experimental design.</a:t>
            </a:r>
          </a:p>
          <a:p>
            <a:endParaRPr lang="en-US" dirty="0"/>
          </a:p>
          <a:p>
            <a:r>
              <a:rPr lang="en-US" dirty="0"/>
              <a:t>Once we have two groups that are not assigned randomly, an important question that arises is whether the comparisons are robust or not.</a:t>
            </a:r>
          </a:p>
          <a:p>
            <a:endParaRPr lang="en-US" dirty="0"/>
          </a:p>
          <a:p>
            <a:r>
              <a:rPr lang="en-US" dirty="0"/>
              <a:t> Quasi-experimental designs are typically able to address one or more categories of possible internal validity threats but not all of them. For example, quasi-experimental design</a:t>
            </a:r>
            <a:r>
              <a:rPr lang="en-US" baseline="0" dirty="0"/>
              <a:t> addresses the threat to………..</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20352C9-2F12-4B5C-AA92-6503F91A6478}" type="slidenum">
              <a:rPr lang="en-US" smtClean="0"/>
              <a:t>3</a:t>
            </a:fld>
            <a:endParaRPr lang="en-US"/>
          </a:p>
        </p:txBody>
      </p:sp>
    </p:spTree>
    <p:extLst>
      <p:ext uri="{BB962C8B-B14F-4D97-AF65-F5344CB8AC3E}">
        <p14:creationId xmlns:p14="http://schemas.microsoft.com/office/powerpoint/2010/main" val="2322265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several types of quasi-experimental designs.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The most common quasi-experimental design is the </a:t>
            </a:r>
            <a:r>
              <a:rPr lang="en-US" sz="1200" b="1" i="0" kern="1200" dirty="0">
                <a:solidFill>
                  <a:schemeClr val="tx1"/>
                </a:solidFill>
                <a:effectLst/>
                <a:latin typeface="+mn-lt"/>
                <a:ea typeface="+mn-ea"/>
                <a:cs typeface="+mn-cs"/>
              </a:rPr>
              <a:t>Comparison Group Pre-test/Post-test Design.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design is the same as the classic controlled experimental design except that the subjects cannot be randomly assigned to either the experimental or the control group, or the researcher cannot control which group will get the treatment.</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Another type is the </a:t>
            </a:r>
            <a:r>
              <a:rPr lang="en-US" sz="1200" b="1" i="0" kern="1200" dirty="0">
                <a:solidFill>
                  <a:schemeClr val="tx1"/>
                </a:solidFill>
                <a:effectLst/>
                <a:latin typeface="+mn-lt"/>
                <a:ea typeface="+mn-ea"/>
                <a:cs typeface="+mn-cs"/>
              </a:rPr>
              <a:t>s</a:t>
            </a:r>
            <a:r>
              <a:rPr lang="en-US" b="1" dirty="0"/>
              <a:t>ingle time-series design/Interrupted time-series design</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Yet another one is the </a:t>
            </a:r>
            <a:r>
              <a:rPr lang="en-US" b="1" dirty="0"/>
              <a:t>before-after design</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620352C9-2F12-4B5C-AA92-6503F91A6478}" type="slidenum">
              <a:rPr lang="en-US" smtClean="0"/>
              <a:t>4</a:t>
            </a:fld>
            <a:endParaRPr lang="en-US"/>
          </a:p>
        </p:txBody>
      </p:sp>
    </p:spTree>
    <p:extLst>
      <p:ext uri="{BB962C8B-B14F-4D97-AF65-F5344CB8AC3E}">
        <p14:creationId xmlns:p14="http://schemas.microsoft.com/office/powerpoint/2010/main" val="3514362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important thing to point out when talking about quasi-experimental design is that it exerts non-uniform control over the major threats to internal validity.</a:t>
            </a:r>
          </a:p>
          <a:p>
            <a:endParaRPr lang="en-US" dirty="0"/>
          </a:p>
          <a:p>
            <a:r>
              <a:rPr lang="en-US" dirty="0"/>
              <a:t>Selection and historical bias are always the initial major biases to examine when a quasi experimental design is used.</a:t>
            </a:r>
          </a:p>
          <a:p>
            <a:endParaRPr lang="en-US" dirty="0"/>
          </a:p>
          <a:p>
            <a:r>
              <a:rPr lang="en-US" dirty="0"/>
              <a:t>The initial differences from known, and especially unknown, selection biases make all E and (C) group adjusted post-test comparisons challenging.</a:t>
            </a:r>
          </a:p>
          <a:p>
            <a:endParaRPr lang="en-US" dirty="0"/>
          </a:p>
          <a:p>
            <a:r>
              <a:rPr lang="en-US" dirty="0"/>
              <a:t>Statistical adjustment methods cannot fully adjust for known, and cannot adjust for multiple unknown selection characteristics of participants or matched groups/sites.</a:t>
            </a:r>
          </a:p>
        </p:txBody>
      </p:sp>
      <p:sp>
        <p:nvSpPr>
          <p:cNvPr id="4" name="Slide Number Placeholder 3"/>
          <p:cNvSpPr>
            <a:spLocks noGrp="1"/>
          </p:cNvSpPr>
          <p:nvPr>
            <p:ph type="sldNum" sz="quarter" idx="10"/>
          </p:nvPr>
        </p:nvSpPr>
        <p:spPr/>
        <p:txBody>
          <a:bodyPr/>
          <a:lstStyle/>
          <a:p>
            <a:fld id="{620352C9-2F12-4B5C-AA92-6503F91A6478}" type="slidenum">
              <a:rPr lang="en-US" smtClean="0"/>
              <a:t>5</a:t>
            </a:fld>
            <a:endParaRPr lang="en-US"/>
          </a:p>
        </p:txBody>
      </p:sp>
    </p:spTree>
    <p:extLst>
      <p:ext uri="{BB962C8B-B14F-4D97-AF65-F5344CB8AC3E}">
        <p14:creationId xmlns:p14="http://schemas.microsoft.com/office/powerpoint/2010/main" val="3099691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advantages of the quasi-experimental design include the fact that it is practical and convenient. In other words, there are situations where we cannot randomize for example, and quasi-experimental designs allow us to get as close as possible to the gold standard of experimental design without necessarily crossing that threshold.</a:t>
            </a:r>
          </a:p>
          <a:p>
            <a:endParaRPr lang="en-US" dirty="0"/>
          </a:p>
          <a:p>
            <a:r>
              <a:rPr lang="en-US" dirty="0"/>
              <a:t>It is also convenient, because in some cases, you can use data that already exists.</a:t>
            </a:r>
          </a:p>
          <a:p>
            <a:endParaRPr lang="en-US" dirty="0"/>
          </a:p>
          <a:p>
            <a:r>
              <a:rPr lang="en-US" dirty="0"/>
              <a:t>Obviously, one of the reasons that we are unable to do experimental design sometime is due to cost and lack of resources. Quasi experimental design is a little less expensive, especially when you can use existing data sources such as administrative data for the evaluation.</a:t>
            </a:r>
          </a:p>
          <a:p>
            <a:endParaRPr lang="en-US" dirty="0"/>
          </a:p>
          <a:p>
            <a:r>
              <a:rPr lang="en-US" dirty="0"/>
              <a:t>One problem with experimental designs sometime is the fact that they occur in very controlled environment to the point that the question of generalizability is often raised. Now, with quasi-experimental design, sometimes they occur in an environment that is as close as possible to the real world, and therefore it may be easier to generalize results, finding. This,</a:t>
            </a:r>
            <a:r>
              <a:rPr lang="en-US" baseline="0" dirty="0"/>
              <a:t> therefore, reduces the threat of ecological validity. </a:t>
            </a:r>
            <a:endParaRPr lang="en-US" dirty="0"/>
          </a:p>
        </p:txBody>
      </p:sp>
      <p:sp>
        <p:nvSpPr>
          <p:cNvPr id="4" name="Slide Number Placeholder 3"/>
          <p:cNvSpPr>
            <a:spLocks noGrp="1"/>
          </p:cNvSpPr>
          <p:nvPr>
            <p:ph type="sldNum" sz="quarter" idx="10"/>
          </p:nvPr>
        </p:nvSpPr>
        <p:spPr/>
        <p:txBody>
          <a:bodyPr/>
          <a:lstStyle/>
          <a:p>
            <a:fld id="{620352C9-2F12-4B5C-AA92-6503F91A6478}" type="slidenum">
              <a:rPr lang="en-US" smtClean="0"/>
              <a:t>6</a:t>
            </a:fld>
            <a:endParaRPr lang="en-US"/>
          </a:p>
        </p:txBody>
      </p:sp>
    </p:spTree>
    <p:extLst>
      <p:ext uri="{BB962C8B-B14F-4D97-AF65-F5344CB8AC3E}">
        <p14:creationId xmlns:p14="http://schemas.microsoft.com/office/powerpoint/2010/main" val="1706821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Constructing control groups by matching</a:t>
            </a:r>
          </a:p>
          <a:p>
            <a:r>
              <a:rPr lang="en-US" dirty="0"/>
              <a:t>One procedure for constructing comparison groups in quasi-experimental design is by using matching. </a:t>
            </a:r>
            <a:r>
              <a:rPr lang="en-US" b="1" dirty="0"/>
              <a:t>Here, we typically specify the intervention group first and then we select the comparison group based on specified characteristics. </a:t>
            </a:r>
            <a:r>
              <a:rPr lang="en-US" dirty="0"/>
              <a:t>This may be done through either individual or aggregate matching. Individual matching is usually preferable to aggregate matching.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One major problem with matching is the fact that after matching on one or two baseline variables, it is usually very difficult to match on a third major characteristic.</a:t>
            </a:r>
          </a:p>
          <a:p>
            <a:endParaRPr lang="en-US" dirty="0"/>
          </a:p>
          <a:p>
            <a:r>
              <a:rPr lang="en-US" dirty="0"/>
              <a:t>For example, two years ago, we conducted an assessment of respiratory conditions of people living in St. Louis County. We matched based on level of education in the census blocks</a:t>
            </a:r>
            <a:r>
              <a:rPr lang="en-US" baseline="0" dirty="0"/>
              <a:t> and proportion of white population in those census tracts.</a:t>
            </a:r>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20352C9-2F12-4B5C-AA92-6503F91A6478}" type="slidenum">
              <a:rPr lang="en-US" smtClean="0"/>
              <a:t>7</a:t>
            </a:fld>
            <a:endParaRPr lang="en-US"/>
          </a:p>
        </p:txBody>
      </p:sp>
    </p:spTree>
    <p:extLst>
      <p:ext uri="{BB962C8B-B14F-4D97-AF65-F5344CB8AC3E}">
        <p14:creationId xmlns:p14="http://schemas.microsoft.com/office/powerpoint/2010/main" val="3668409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Equating groups by statistical procedures</a:t>
            </a:r>
          </a:p>
          <a:p>
            <a:r>
              <a:rPr lang="en-US" dirty="0"/>
              <a:t>Here, outcomes for an intervention group are compared with those of a comparison group. We do this a number of ways:</a:t>
            </a:r>
          </a:p>
          <a:p>
            <a:pPr marL="228600" indent="-228600">
              <a:buAutoNum type="arabicPeriod"/>
            </a:pPr>
            <a:r>
              <a:rPr lang="en-US" dirty="0"/>
              <a:t>Multivariate statistical techniques</a:t>
            </a:r>
          </a:p>
          <a:p>
            <a:pPr marL="228600" indent="-228600">
              <a:buAutoNum type="arabicPeriod"/>
            </a:pPr>
            <a:r>
              <a:rPr lang="en-US" dirty="0"/>
              <a:t>Modeling the determinant of outcomes</a:t>
            </a:r>
          </a:p>
          <a:p>
            <a:pPr marL="228600" indent="-228600">
              <a:buAutoNum type="arabicPeriod"/>
            </a:pPr>
            <a:r>
              <a:rPr lang="en-US" dirty="0"/>
              <a:t>Modeling the determinants of selection</a:t>
            </a:r>
          </a:p>
          <a:p>
            <a:endParaRPr lang="en-US" dirty="0"/>
          </a:p>
          <a:p>
            <a:r>
              <a:rPr lang="en-US" b="1" u="sng" dirty="0"/>
              <a:t>Regression-discontinuity design</a:t>
            </a:r>
          </a:p>
          <a:p>
            <a:r>
              <a:rPr lang="en-US" dirty="0"/>
              <a:t>Regression-discontinuity design is a quasi-experimental design in which selection into intervention or comparison group is based on the observed value on appropriate quantitative scale, with targets scoring above a designated cutting point on that scale assigned to one group and those scoring below assigned to the other. Also called a cutting-point design.</a:t>
            </a:r>
          </a:p>
          <a:p>
            <a:endParaRPr lang="en-US" dirty="0"/>
          </a:p>
          <a:p>
            <a:r>
              <a:rPr lang="en-US" b="1" u="sng" dirty="0"/>
              <a:t>Reflexive controls </a:t>
            </a:r>
          </a:p>
          <a:p>
            <a:r>
              <a:rPr lang="en-US" dirty="0"/>
              <a:t>Here the estimates of program effects come entirely from  information on the targets at two or more points in time, at least one of which is before the exposure to the program.</a:t>
            </a:r>
          </a:p>
          <a:p>
            <a:endParaRPr lang="en-US" dirty="0"/>
          </a:p>
          <a:p>
            <a:r>
              <a:rPr lang="en-US" b="1" dirty="0"/>
              <a:t>The strongest reflexive control design is a time-series design consisting of a number of observations over a time period spanning the intervention</a:t>
            </a:r>
            <a:r>
              <a:rPr lang="en-US" dirty="0"/>
              <a:t>.</a:t>
            </a:r>
          </a:p>
        </p:txBody>
      </p:sp>
      <p:sp>
        <p:nvSpPr>
          <p:cNvPr id="4" name="Slide Number Placeholder 3"/>
          <p:cNvSpPr>
            <a:spLocks noGrp="1"/>
          </p:cNvSpPr>
          <p:nvPr>
            <p:ph type="sldNum" sz="quarter" idx="5"/>
          </p:nvPr>
        </p:nvSpPr>
        <p:spPr/>
        <p:txBody>
          <a:bodyPr/>
          <a:lstStyle/>
          <a:p>
            <a:fld id="{620352C9-2F12-4B5C-AA92-6503F91A6478}" type="slidenum">
              <a:rPr lang="en-US" smtClean="0"/>
              <a:t>10</a:t>
            </a:fld>
            <a:endParaRPr lang="en-US"/>
          </a:p>
        </p:txBody>
      </p:sp>
    </p:spTree>
    <p:extLst>
      <p:ext uri="{BB962C8B-B14F-4D97-AF65-F5344CB8AC3E}">
        <p14:creationId xmlns:p14="http://schemas.microsoft.com/office/powerpoint/2010/main" val="3006735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table here is in page 120 of our text. The table presents the various types of quasi-experimental designs and possible threats to internal validity.</a:t>
            </a:r>
          </a:p>
          <a:p>
            <a:pPr marL="171450" indent="-171450">
              <a:buFont typeface="Arial" panose="020B0604020202020204" pitchFamily="34" charset="0"/>
              <a:buChar char="•"/>
            </a:pPr>
            <a:r>
              <a:rPr lang="en-US" dirty="0"/>
              <a:t>We talked last week about 8/9 possible threats to validity. They are all listed here. </a:t>
            </a:r>
          </a:p>
          <a:p>
            <a:pPr marL="171450" indent="-171450">
              <a:buFont typeface="Arial" panose="020B0604020202020204" pitchFamily="34" charset="0"/>
              <a:buChar char="•"/>
            </a:pPr>
            <a:r>
              <a:rPr lang="en-US" dirty="0"/>
              <a:t>One that we  touched on last week is called the interactive effect threat to validity; here it is the selection-based interactions. And this is the idea that there is a compounding effect brought on by interaction of the different threats to internal validity.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I want to draw your attention to the last column of the table. As you can see, all the designs are affected by this last one. In fact, this threat to internal validity cannot be ruled out even for experimental designs.</a:t>
            </a:r>
          </a:p>
          <a:p>
            <a:pPr marL="171450" indent="-171450">
              <a:buFont typeface="Arial" panose="020B0604020202020204" pitchFamily="34" charset="0"/>
              <a:buChar char="•"/>
            </a:pPr>
            <a:r>
              <a:rPr lang="en-US" dirty="0"/>
              <a:t>It is resolved by making sure that the program implementation is consistent with program theory.</a:t>
            </a:r>
          </a:p>
          <a:p>
            <a:pPr marL="171450" indent="-171450">
              <a:buFont typeface="Arial" panose="020B0604020202020204" pitchFamily="34" charset="0"/>
              <a:buChar char="•"/>
            </a:pPr>
            <a:r>
              <a:rPr lang="en-US" dirty="0"/>
              <a:t>You have to be able to have a plausible explanation as to how cause-and-effect variables are linked time wise.</a:t>
            </a:r>
          </a:p>
          <a:p>
            <a:pPr marL="171450" indent="-171450">
              <a:buFont typeface="Arial" panose="020B0604020202020204" pitchFamily="34" charset="0"/>
              <a:buChar char="•"/>
            </a:pPr>
            <a:r>
              <a:rPr lang="en-US" b="1" dirty="0"/>
              <a:t>Before-after comparison group design and comparative time-series design have the fewest possible threats to internal validity. </a:t>
            </a:r>
          </a:p>
          <a:p>
            <a:pPr marL="171450" indent="-171450">
              <a:buFont typeface="Arial" panose="020B0604020202020204" pitchFamily="34" charset="0"/>
              <a:buChar char="•"/>
            </a:pPr>
            <a:r>
              <a:rPr lang="en-US" dirty="0"/>
              <a:t>These two designs are usually great substitutes for randomized experimental designs.</a:t>
            </a:r>
          </a:p>
          <a:p>
            <a:pPr marL="171450" indent="-171450">
              <a:buFont typeface="Arial" panose="020B0604020202020204" pitchFamily="34" charset="0"/>
              <a:buChar char="•"/>
            </a:pPr>
            <a:r>
              <a:rPr lang="en-US" b="1" dirty="0"/>
              <a:t>The reason why these don’t have too many threats to internal validity is that they can be combined with statistical analysis that compensate for selection threats to internal validity.</a:t>
            </a:r>
          </a:p>
          <a:p>
            <a:pPr marL="171450" indent="-171450">
              <a:buFont typeface="Arial" panose="020B0604020202020204" pitchFamily="34" charset="0"/>
              <a:buChar char="•"/>
            </a:pPr>
            <a:r>
              <a:rPr lang="en-US" dirty="0"/>
              <a:t>The single time series design, also called interrupted time-series design, is next with fewer threats to internal validity. </a:t>
            </a:r>
          </a:p>
          <a:p>
            <a:pPr marL="171450" indent="-171450">
              <a:buFont typeface="Arial" panose="020B0604020202020204" pitchFamily="34" charset="0"/>
              <a:buChar char="•"/>
            </a:pPr>
            <a:r>
              <a:rPr lang="en-US" dirty="0"/>
              <a:t>The</a:t>
            </a:r>
            <a:r>
              <a:rPr lang="en-US" baseline="0" dirty="0"/>
              <a:t> single time series designs</a:t>
            </a:r>
            <a:r>
              <a:rPr lang="en-US" dirty="0"/>
              <a:t> are great because they lend themselves to statistical analysis to determine impact of program or policy intervention; can also be displayed graphically. We will see this shortly.</a:t>
            </a:r>
          </a:p>
          <a:p>
            <a:pPr marL="171450" indent="-171450">
              <a:buFont typeface="Arial" panose="020B0604020202020204" pitchFamily="34" charset="0"/>
              <a:buChar char="•"/>
            </a:pPr>
            <a:r>
              <a:rPr lang="en-US" dirty="0"/>
              <a:t>The static group comparison design is vulnerable to five different threats of internal validity. Of note, this design does not have baseline measurement.</a:t>
            </a:r>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10"/>
          </p:nvPr>
        </p:nvSpPr>
        <p:spPr/>
        <p:txBody>
          <a:bodyPr/>
          <a:lstStyle/>
          <a:p>
            <a:fld id="{620352C9-2F12-4B5C-AA92-6503F91A6478}" type="slidenum">
              <a:rPr lang="en-US" smtClean="0"/>
              <a:t>11</a:t>
            </a:fld>
            <a:endParaRPr lang="en-US"/>
          </a:p>
        </p:txBody>
      </p:sp>
    </p:spTree>
    <p:extLst>
      <p:ext uri="{BB962C8B-B14F-4D97-AF65-F5344CB8AC3E}">
        <p14:creationId xmlns:p14="http://schemas.microsoft.com/office/powerpoint/2010/main" val="37578011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8E44F0B-0047-42D0-9FFB-496E6D0137BB}" type="datetime1">
              <a:rPr lang="en-US" smtClean="0"/>
              <a:t>9/19/2018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AD303EF-CFF2-427C-B310-F244BB88C4A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BB40B1B-C6DF-4B75-9464-DB21ABF696BF}"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303EF-CFF2-427C-B310-F244BB88C4A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7AC6192-9B74-431A-85D4-E816E55EDA1E}"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303EF-CFF2-427C-B310-F244BB88C4A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FF649A9-062C-4725-A548-03D251EA6064}"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303EF-CFF2-427C-B310-F244BB88C4A1}"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fld id="{647CC199-543F-4631-8C46-AC2E1CF61DC2}"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303EF-CFF2-427C-B310-F244BB88C4A1}"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926839B-9163-416C-AB22-E3C474759912}" type="datetime1">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D303EF-CFF2-427C-B310-F244BB88C4A1}"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5BA89D1-A438-4F72-9E43-949B6E349495}" type="datetime1">
              <a:rPr lang="en-US" smtClean="0"/>
              <a:t>9/19/2018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D303EF-CFF2-427C-B310-F244BB88C4A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35110A6-0036-4657-B3D7-8AF338F6B271}" type="datetime1">
              <a:rPr lang="en-US" smtClean="0"/>
              <a:t>9/19/2018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D303EF-CFF2-427C-B310-F244BB88C4A1}"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F890B0-24AD-4A2C-B2CF-7B6A4E83CA1E}" type="datetime1">
              <a:rPr lang="en-US" smtClean="0"/>
              <a:t>9/19/2018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D303EF-CFF2-427C-B310-F244BB88C4A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ADF3FC9E-7701-4C41-8E13-45E599E51E04}" type="datetime1">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D303EF-CFF2-427C-B310-F244BB88C4A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68B6B29-6A2B-4DEC-BAB8-ED631A6B4445}" type="datetime1">
              <a:rPr lang="en-US" smtClean="0"/>
              <a:t>9/19/2018</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AD303EF-CFF2-427C-B310-F244BB88C4A1}"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287C09D-FD8E-41E4-AAD0-95860211CD02}" type="datetime1">
              <a:rPr lang="en-US" smtClean="0"/>
              <a:t>9/19/2018</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AD303EF-CFF2-427C-B310-F244BB88C4A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F17E0F-458D-41B1-BD72-9F05836B894E}"/>
              </a:ext>
            </a:extLst>
          </p:cNvPr>
          <p:cNvSpPr>
            <a:spLocks noGrp="1"/>
          </p:cNvSpPr>
          <p:nvPr>
            <p:ph type="ctrTitle"/>
          </p:nvPr>
        </p:nvSpPr>
        <p:spPr/>
        <p:txBody>
          <a:bodyPr>
            <a:normAutofit fontScale="90000"/>
          </a:bodyPr>
          <a:lstStyle/>
          <a:p>
            <a:pPr algn="ctr"/>
            <a:br>
              <a:rPr lang="en-US" dirty="0"/>
            </a:br>
            <a:r>
              <a:rPr lang="en-US" sz="4400" dirty="0"/>
              <a:t>Program/Policy Evaluation and Assessment</a:t>
            </a:r>
            <a:br>
              <a:rPr lang="en-US" dirty="0"/>
            </a:br>
            <a:br>
              <a:rPr lang="en-US" dirty="0"/>
            </a:br>
            <a:r>
              <a:rPr lang="en-US" sz="4000" dirty="0"/>
              <a:t>Research Design for Program Evaluation: Quasi-Experimental Design</a:t>
            </a:r>
          </a:p>
        </p:txBody>
      </p:sp>
      <p:sp>
        <p:nvSpPr>
          <p:cNvPr id="5" name="Subtitle 4">
            <a:extLst>
              <a:ext uri="{FF2B5EF4-FFF2-40B4-BE49-F238E27FC236}">
                <a16:creationId xmlns:a16="http://schemas.microsoft.com/office/drawing/2014/main" id="{C2491562-62E5-4E5B-AB08-40CFA61E8CAC}"/>
              </a:ext>
            </a:extLst>
          </p:cNvPr>
          <p:cNvSpPr>
            <a:spLocks noGrp="1"/>
          </p:cNvSpPr>
          <p:nvPr>
            <p:ph type="subTitle" idx="1"/>
          </p:nvPr>
        </p:nvSpPr>
        <p:spPr/>
        <p:txBody>
          <a:bodyPr/>
          <a:lstStyle/>
          <a:p>
            <a:r>
              <a:rPr lang="en-US" dirty="0"/>
              <a:t>Nhial T. Tutlam, PhD, MPH</a:t>
            </a:r>
          </a:p>
          <a:p>
            <a:r>
              <a:rPr lang="en-US" dirty="0"/>
              <a:t>September 20, 2018 </a:t>
            </a:r>
          </a:p>
        </p:txBody>
      </p:sp>
      <p:sp>
        <p:nvSpPr>
          <p:cNvPr id="2" name="Slide Number Placeholder 1"/>
          <p:cNvSpPr>
            <a:spLocks noGrp="1"/>
          </p:cNvSpPr>
          <p:nvPr>
            <p:ph type="sldNum" sz="quarter" idx="12"/>
          </p:nvPr>
        </p:nvSpPr>
        <p:spPr/>
        <p:txBody>
          <a:bodyPr/>
          <a:lstStyle/>
          <a:p>
            <a:fld id="{5AD303EF-CFF2-427C-B310-F244BB88C4A1}" type="slidenum">
              <a:rPr lang="en-US" smtClean="0"/>
              <a:t>1</a:t>
            </a:fld>
            <a:endParaRPr lang="en-US"/>
          </a:p>
        </p:txBody>
      </p:sp>
    </p:spTree>
    <p:extLst>
      <p:ext uri="{BB962C8B-B14F-4D97-AF65-F5344CB8AC3E}">
        <p14:creationId xmlns:p14="http://schemas.microsoft.com/office/powerpoint/2010/main" val="19809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6F0A1C-1F02-4526-BAEB-C1DFE101B760}"/>
              </a:ext>
            </a:extLst>
          </p:cNvPr>
          <p:cNvSpPr>
            <a:spLocks noGrp="1"/>
          </p:cNvSpPr>
          <p:nvPr>
            <p:ph idx="1"/>
          </p:nvPr>
        </p:nvSpPr>
        <p:spPr/>
        <p:txBody>
          <a:bodyPr>
            <a:normAutofit lnSpcReduction="10000"/>
          </a:bodyPr>
          <a:lstStyle/>
          <a:p>
            <a:r>
              <a:rPr lang="en-US" dirty="0"/>
              <a:t>Equating groups by statistical procedures</a:t>
            </a:r>
          </a:p>
          <a:p>
            <a:pPr lvl="1"/>
            <a:r>
              <a:rPr lang="en-US" dirty="0"/>
              <a:t>Multivariate statistical techniques</a:t>
            </a:r>
          </a:p>
          <a:p>
            <a:pPr lvl="1"/>
            <a:r>
              <a:rPr lang="en-US" dirty="0"/>
              <a:t>Modeling the determinant of outcomes</a:t>
            </a:r>
          </a:p>
          <a:p>
            <a:pPr lvl="1"/>
            <a:r>
              <a:rPr lang="en-US" dirty="0"/>
              <a:t>Modeling the determinants of selection</a:t>
            </a:r>
          </a:p>
          <a:p>
            <a:endParaRPr lang="en-US" dirty="0"/>
          </a:p>
          <a:p>
            <a:r>
              <a:rPr lang="en-US" dirty="0"/>
              <a:t>Regression-discontinuity design</a:t>
            </a:r>
          </a:p>
          <a:p>
            <a:pPr lvl="1"/>
            <a:r>
              <a:rPr lang="en-US" dirty="0"/>
              <a:t>Also referred to as cutting-point design</a:t>
            </a:r>
          </a:p>
          <a:p>
            <a:endParaRPr lang="en-US" dirty="0"/>
          </a:p>
          <a:p>
            <a:r>
              <a:rPr lang="en-US" dirty="0"/>
              <a:t>Reflexive controls </a:t>
            </a:r>
          </a:p>
          <a:p>
            <a:pPr lvl="1"/>
            <a:r>
              <a:rPr lang="en-US" dirty="0"/>
              <a:t>Simple pre-post studies</a:t>
            </a:r>
          </a:p>
          <a:p>
            <a:pPr lvl="1"/>
            <a:r>
              <a:rPr lang="en-US" dirty="0"/>
              <a:t>Time—Series design</a:t>
            </a:r>
          </a:p>
          <a:p>
            <a:endParaRPr lang="en-US" dirty="0"/>
          </a:p>
        </p:txBody>
      </p:sp>
      <p:sp>
        <p:nvSpPr>
          <p:cNvPr id="3" name="Slide Number Placeholder 2">
            <a:extLst>
              <a:ext uri="{FF2B5EF4-FFF2-40B4-BE49-F238E27FC236}">
                <a16:creationId xmlns:a16="http://schemas.microsoft.com/office/drawing/2014/main" id="{500A74CD-12E0-4169-82C2-7C6D85164D11}"/>
              </a:ext>
            </a:extLst>
          </p:cNvPr>
          <p:cNvSpPr>
            <a:spLocks noGrp="1"/>
          </p:cNvSpPr>
          <p:nvPr>
            <p:ph type="sldNum" sz="quarter" idx="12"/>
          </p:nvPr>
        </p:nvSpPr>
        <p:spPr/>
        <p:txBody>
          <a:bodyPr/>
          <a:lstStyle/>
          <a:p>
            <a:fld id="{5AD303EF-CFF2-427C-B310-F244BB88C4A1}" type="slidenum">
              <a:rPr lang="en-US" smtClean="0"/>
              <a:t>10</a:t>
            </a:fld>
            <a:endParaRPr lang="en-US"/>
          </a:p>
        </p:txBody>
      </p:sp>
      <p:sp>
        <p:nvSpPr>
          <p:cNvPr id="7" name="Title 3">
            <a:extLst>
              <a:ext uri="{FF2B5EF4-FFF2-40B4-BE49-F238E27FC236}">
                <a16:creationId xmlns:a16="http://schemas.microsoft.com/office/drawing/2014/main" id="{CCAC5797-D878-4F84-A802-AF1618F1C2D4}"/>
              </a:ext>
            </a:extLst>
          </p:cNvPr>
          <p:cNvSpPr>
            <a:spLocks noGrp="1"/>
          </p:cNvSpPr>
          <p:nvPr>
            <p:ph type="title"/>
          </p:nvPr>
        </p:nvSpPr>
        <p:spPr>
          <a:xfrm>
            <a:off x="457200" y="274638"/>
            <a:ext cx="8229600" cy="1143000"/>
          </a:xfrm>
        </p:spPr>
        <p:txBody>
          <a:bodyPr>
            <a:noAutofit/>
          </a:bodyPr>
          <a:lstStyle/>
          <a:p>
            <a:r>
              <a:rPr lang="en-US" sz="3400" dirty="0"/>
              <a:t>Techniques for Ensuring Equivalence between groups</a:t>
            </a:r>
          </a:p>
        </p:txBody>
      </p:sp>
    </p:spTree>
    <p:extLst>
      <p:ext uri="{BB962C8B-B14F-4D97-AF65-F5344CB8AC3E}">
        <p14:creationId xmlns:p14="http://schemas.microsoft.com/office/powerpoint/2010/main" val="1277353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025230-D9C0-477D-98CE-A41A8C1E87AB}"/>
              </a:ext>
            </a:extLst>
          </p:cNvPr>
          <p:cNvSpPr>
            <a:spLocks noGrp="1"/>
          </p:cNvSpPr>
          <p:nvPr>
            <p:ph type="sldNum" sz="quarter" idx="12"/>
          </p:nvPr>
        </p:nvSpPr>
        <p:spPr/>
        <p:txBody>
          <a:bodyPr/>
          <a:lstStyle/>
          <a:p>
            <a:fld id="{5AD303EF-CFF2-427C-B310-F244BB88C4A1}" type="slidenum">
              <a:rPr lang="en-US" smtClean="0"/>
              <a:t>11</a:t>
            </a:fld>
            <a:endParaRPr lang="en-US"/>
          </a:p>
        </p:txBody>
      </p:sp>
      <p:pic>
        <p:nvPicPr>
          <p:cNvPr id="5" name="Picture 4">
            <a:extLst>
              <a:ext uri="{FF2B5EF4-FFF2-40B4-BE49-F238E27FC236}">
                <a16:creationId xmlns:a16="http://schemas.microsoft.com/office/drawing/2014/main" id="{400DFD6F-6D18-4BEE-918E-48CABBE6DD02}"/>
              </a:ext>
            </a:extLst>
          </p:cNvPr>
          <p:cNvPicPr>
            <a:picLocks noChangeAspect="1"/>
          </p:cNvPicPr>
          <p:nvPr/>
        </p:nvPicPr>
        <p:blipFill>
          <a:blip r:embed="rId3"/>
          <a:stretch>
            <a:fillRect/>
          </a:stretch>
        </p:blipFill>
        <p:spPr>
          <a:xfrm>
            <a:off x="-20980" y="52718"/>
            <a:ext cx="9164980" cy="6386182"/>
          </a:xfrm>
          <a:prstGeom prst="rect">
            <a:avLst/>
          </a:prstGeom>
        </p:spPr>
      </p:pic>
      <p:sp>
        <p:nvSpPr>
          <p:cNvPr id="8" name="Rectangle 7">
            <a:extLst>
              <a:ext uri="{FF2B5EF4-FFF2-40B4-BE49-F238E27FC236}">
                <a16:creationId xmlns:a16="http://schemas.microsoft.com/office/drawing/2014/main" id="{9F2A0D54-7C2D-46DF-84FD-9DF80FF00EE9}"/>
              </a:ext>
            </a:extLst>
          </p:cNvPr>
          <p:cNvSpPr/>
          <p:nvPr/>
        </p:nvSpPr>
        <p:spPr>
          <a:xfrm>
            <a:off x="304800" y="3962400"/>
            <a:ext cx="85344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A51ED36-332A-4A17-80BE-E0D482E6B0F1}"/>
              </a:ext>
            </a:extLst>
          </p:cNvPr>
          <p:cNvSpPr/>
          <p:nvPr/>
        </p:nvSpPr>
        <p:spPr>
          <a:xfrm>
            <a:off x="304800" y="5715000"/>
            <a:ext cx="85344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5840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7E7E0D-280B-4B2D-82DD-98AFB2EFBC1F}"/>
              </a:ext>
            </a:extLst>
          </p:cNvPr>
          <p:cNvSpPr>
            <a:spLocks noGrp="1"/>
          </p:cNvSpPr>
          <p:nvPr>
            <p:ph idx="1"/>
          </p:nvPr>
        </p:nvSpPr>
        <p:spPr/>
        <p:txBody>
          <a:bodyPr/>
          <a:lstStyle/>
          <a:p>
            <a:r>
              <a:rPr lang="en-US" dirty="0"/>
              <a:t>Research designs used to examine causal relationships</a:t>
            </a:r>
          </a:p>
          <a:p>
            <a:endParaRPr lang="en-US" dirty="0"/>
          </a:p>
          <a:p>
            <a:r>
              <a:rPr lang="en-US" dirty="0"/>
              <a:t>Program evaluation about examining linkages in logic model</a:t>
            </a:r>
          </a:p>
          <a:p>
            <a:endParaRPr lang="en-US" dirty="0"/>
          </a:p>
          <a:p>
            <a:r>
              <a:rPr lang="en-US" dirty="0"/>
              <a:t>Cause-and-effect variables have to be measured using the same unit of analysis</a:t>
            </a:r>
          </a:p>
          <a:p>
            <a:endParaRPr lang="en-US" dirty="0"/>
          </a:p>
          <a:p>
            <a:endParaRPr lang="en-US" dirty="0"/>
          </a:p>
        </p:txBody>
      </p:sp>
      <p:sp>
        <p:nvSpPr>
          <p:cNvPr id="3" name="Slide Number Placeholder 2">
            <a:extLst>
              <a:ext uri="{FF2B5EF4-FFF2-40B4-BE49-F238E27FC236}">
                <a16:creationId xmlns:a16="http://schemas.microsoft.com/office/drawing/2014/main" id="{11C3517D-955A-4FFA-AC1F-F22A9DB89169}"/>
              </a:ext>
            </a:extLst>
          </p:cNvPr>
          <p:cNvSpPr>
            <a:spLocks noGrp="1"/>
          </p:cNvSpPr>
          <p:nvPr>
            <p:ph type="sldNum" sz="quarter" idx="12"/>
          </p:nvPr>
        </p:nvSpPr>
        <p:spPr/>
        <p:txBody>
          <a:bodyPr/>
          <a:lstStyle/>
          <a:p>
            <a:fld id="{5AD303EF-CFF2-427C-B310-F244BB88C4A1}" type="slidenum">
              <a:rPr lang="en-US" smtClean="0"/>
              <a:t>12</a:t>
            </a:fld>
            <a:endParaRPr lang="en-US"/>
          </a:p>
        </p:txBody>
      </p:sp>
      <p:sp>
        <p:nvSpPr>
          <p:cNvPr id="4" name="Title 3">
            <a:extLst>
              <a:ext uri="{FF2B5EF4-FFF2-40B4-BE49-F238E27FC236}">
                <a16:creationId xmlns:a16="http://schemas.microsoft.com/office/drawing/2014/main" id="{59E4E45C-0982-4466-8A36-B3AA9F197940}"/>
              </a:ext>
            </a:extLst>
          </p:cNvPr>
          <p:cNvSpPr>
            <a:spLocks noGrp="1"/>
          </p:cNvSpPr>
          <p:nvPr>
            <p:ph type="title"/>
          </p:nvPr>
        </p:nvSpPr>
        <p:spPr/>
        <p:txBody>
          <a:bodyPr>
            <a:normAutofit fontScale="90000"/>
          </a:bodyPr>
          <a:lstStyle/>
          <a:p>
            <a:r>
              <a:rPr lang="en-US" dirty="0"/>
              <a:t>Testing Causal Linkages in Program Logic Models</a:t>
            </a:r>
          </a:p>
        </p:txBody>
      </p:sp>
    </p:spTree>
    <p:extLst>
      <p:ext uri="{BB962C8B-B14F-4D97-AF65-F5344CB8AC3E}">
        <p14:creationId xmlns:p14="http://schemas.microsoft.com/office/powerpoint/2010/main" val="3384680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82F34BE-5F41-48D5-A47B-51C90AFC3620}"/>
              </a:ext>
            </a:extLst>
          </p:cNvPr>
          <p:cNvSpPr>
            <a:spLocks noGrp="1"/>
          </p:cNvSpPr>
          <p:nvPr>
            <p:ph type="sldNum" sz="quarter" idx="12"/>
          </p:nvPr>
        </p:nvSpPr>
        <p:spPr/>
        <p:txBody>
          <a:bodyPr/>
          <a:lstStyle/>
          <a:p>
            <a:fld id="{5AD303EF-CFF2-427C-B310-F244BB88C4A1}" type="slidenum">
              <a:rPr lang="en-US" smtClean="0"/>
              <a:t>13</a:t>
            </a:fld>
            <a:endParaRPr lang="en-US"/>
          </a:p>
        </p:txBody>
      </p:sp>
      <p:pic>
        <p:nvPicPr>
          <p:cNvPr id="5" name="Picture 4">
            <a:extLst>
              <a:ext uri="{FF2B5EF4-FFF2-40B4-BE49-F238E27FC236}">
                <a16:creationId xmlns:a16="http://schemas.microsoft.com/office/drawing/2014/main" id="{5C7C4EBF-73A6-44E6-99FC-1015A0936E88}"/>
              </a:ext>
            </a:extLst>
          </p:cNvPr>
          <p:cNvPicPr>
            <a:picLocks noChangeAspect="1"/>
          </p:cNvPicPr>
          <p:nvPr/>
        </p:nvPicPr>
        <p:blipFill>
          <a:blip r:embed="rId3"/>
          <a:stretch>
            <a:fillRect/>
          </a:stretch>
        </p:blipFill>
        <p:spPr>
          <a:xfrm>
            <a:off x="0" y="32657"/>
            <a:ext cx="9144000" cy="6139543"/>
          </a:xfrm>
          <a:prstGeom prst="rect">
            <a:avLst/>
          </a:prstGeom>
        </p:spPr>
      </p:pic>
      <p:sp>
        <p:nvSpPr>
          <p:cNvPr id="6" name="Rectangle 5">
            <a:extLst>
              <a:ext uri="{FF2B5EF4-FFF2-40B4-BE49-F238E27FC236}">
                <a16:creationId xmlns:a16="http://schemas.microsoft.com/office/drawing/2014/main" id="{C7347ECE-1223-4D13-97BE-2163FDBF8B42}"/>
              </a:ext>
            </a:extLst>
          </p:cNvPr>
          <p:cNvSpPr/>
          <p:nvPr/>
        </p:nvSpPr>
        <p:spPr>
          <a:xfrm>
            <a:off x="7560128" y="2612571"/>
            <a:ext cx="1279071" cy="8164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9973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7F6C9-AAA3-4425-A643-2453D683C1DD}"/>
              </a:ext>
            </a:extLst>
          </p:cNvPr>
          <p:cNvSpPr>
            <a:spLocks noGrp="1"/>
          </p:cNvSpPr>
          <p:nvPr>
            <p:ph type="sldNum" sz="quarter" idx="12"/>
          </p:nvPr>
        </p:nvSpPr>
        <p:spPr/>
        <p:txBody>
          <a:bodyPr/>
          <a:lstStyle/>
          <a:p>
            <a:fld id="{5AD303EF-CFF2-427C-B310-F244BB88C4A1}" type="slidenum">
              <a:rPr lang="en-US" smtClean="0"/>
              <a:t>14</a:t>
            </a:fld>
            <a:endParaRPr lang="en-US"/>
          </a:p>
        </p:txBody>
      </p:sp>
      <p:pic>
        <p:nvPicPr>
          <p:cNvPr id="5" name="Picture 4">
            <a:extLst>
              <a:ext uri="{FF2B5EF4-FFF2-40B4-BE49-F238E27FC236}">
                <a16:creationId xmlns:a16="http://schemas.microsoft.com/office/drawing/2014/main" id="{5F9A7793-AC7F-41EB-A123-DAAF0A4051CE}"/>
              </a:ext>
            </a:extLst>
          </p:cNvPr>
          <p:cNvPicPr>
            <a:picLocks noChangeAspect="1"/>
          </p:cNvPicPr>
          <p:nvPr/>
        </p:nvPicPr>
        <p:blipFill>
          <a:blip r:embed="rId3"/>
          <a:stretch>
            <a:fillRect/>
          </a:stretch>
        </p:blipFill>
        <p:spPr>
          <a:xfrm>
            <a:off x="0" y="0"/>
            <a:ext cx="9143999" cy="6096000"/>
          </a:xfrm>
          <a:prstGeom prst="rect">
            <a:avLst/>
          </a:prstGeom>
        </p:spPr>
      </p:pic>
    </p:spTree>
    <p:extLst>
      <p:ext uri="{BB962C8B-B14F-4D97-AF65-F5344CB8AC3E}">
        <p14:creationId xmlns:p14="http://schemas.microsoft.com/office/powerpoint/2010/main" val="666207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AEA825B-9DA3-4C9C-B179-F9D445EA2A44}"/>
              </a:ext>
            </a:extLst>
          </p:cNvPr>
          <p:cNvSpPr>
            <a:spLocks noGrp="1"/>
          </p:cNvSpPr>
          <p:nvPr>
            <p:ph idx="1"/>
          </p:nvPr>
        </p:nvSpPr>
        <p:spPr/>
        <p:txBody>
          <a:bodyPr/>
          <a:lstStyle/>
          <a:p>
            <a:r>
              <a:rPr lang="en-US" dirty="0"/>
              <a:t>Why not test whole logic models?</a:t>
            </a:r>
          </a:p>
          <a:p>
            <a:endParaRPr lang="en-US" dirty="0"/>
          </a:p>
          <a:p>
            <a:pPr lvl="1"/>
            <a:r>
              <a:rPr lang="en-US" dirty="0"/>
              <a:t>Lack of adequate resources</a:t>
            </a:r>
          </a:p>
          <a:p>
            <a:pPr lvl="1"/>
            <a:endParaRPr lang="en-US" dirty="0"/>
          </a:p>
          <a:p>
            <a:pPr lvl="1"/>
            <a:r>
              <a:rPr lang="en-US" dirty="0"/>
              <a:t>Lack of control over programs</a:t>
            </a:r>
          </a:p>
          <a:p>
            <a:pPr lvl="1"/>
            <a:endParaRPr lang="en-US" dirty="0"/>
          </a:p>
          <a:p>
            <a:pPr lvl="1"/>
            <a:endParaRPr lang="en-US" dirty="0"/>
          </a:p>
        </p:txBody>
      </p:sp>
      <p:sp>
        <p:nvSpPr>
          <p:cNvPr id="2" name="Slide Number Placeholder 1">
            <a:extLst>
              <a:ext uri="{FF2B5EF4-FFF2-40B4-BE49-F238E27FC236}">
                <a16:creationId xmlns:a16="http://schemas.microsoft.com/office/drawing/2014/main" id="{CCDF7720-71CD-4B5F-8C23-5D5787F36FC4}"/>
              </a:ext>
            </a:extLst>
          </p:cNvPr>
          <p:cNvSpPr>
            <a:spLocks noGrp="1"/>
          </p:cNvSpPr>
          <p:nvPr>
            <p:ph type="sldNum" sz="quarter" idx="12"/>
          </p:nvPr>
        </p:nvSpPr>
        <p:spPr/>
        <p:txBody>
          <a:bodyPr/>
          <a:lstStyle/>
          <a:p>
            <a:fld id="{5AD303EF-CFF2-427C-B310-F244BB88C4A1}" type="slidenum">
              <a:rPr lang="en-US" smtClean="0"/>
              <a:t>15</a:t>
            </a:fld>
            <a:endParaRPr lang="en-US"/>
          </a:p>
        </p:txBody>
      </p:sp>
      <p:sp>
        <p:nvSpPr>
          <p:cNvPr id="5" name="Title 3">
            <a:extLst>
              <a:ext uri="{FF2B5EF4-FFF2-40B4-BE49-F238E27FC236}">
                <a16:creationId xmlns:a16="http://schemas.microsoft.com/office/drawing/2014/main" id="{8AFF4773-0598-4E66-8766-136119FAF176}"/>
              </a:ext>
            </a:extLst>
          </p:cNvPr>
          <p:cNvSpPr>
            <a:spLocks noGrp="1"/>
          </p:cNvSpPr>
          <p:nvPr>
            <p:ph type="title"/>
          </p:nvPr>
        </p:nvSpPr>
        <p:spPr>
          <a:xfrm>
            <a:off x="457200" y="274638"/>
            <a:ext cx="8229600" cy="1143000"/>
          </a:xfrm>
        </p:spPr>
        <p:txBody>
          <a:bodyPr>
            <a:normAutofit fontScale="90000"/>
          </a:bodyPr>
          <a:lstStyle/>
          <a:p>
            <a:r>
              <a:rPr lang="en-US" dirty="0"/>
              <a:t>Testing Causal Linkages in Program Logic Models</a:t>
            </a:r>
          </a:p>
        </p:txBody>
      </p:sp>
    </p:spTree>
    <p:extLst>
      <p:ext uri="{BB962C8B-B14F-4D97-AF65-F5344CB8AC3E}">
        <p14:creationId xmlns:p14="http://schemas.microsoft.com/office/powerpoint/2010/main" val="3585132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6B9C59-4525-4954-8659-2F8C43587E34}"/>
              </a:ext>
            </a:extLst>
          </p:cNvPr>
          <p:cNvSpPr>
            <a:spLocks noGrp="1"/>
          </p:cNvSpPr>
          <p:nvPr>
            <p:ph idx="1"/>
          </p:nvPr>
        </p:nvSpPr>
        <p:spPr/>
        <p:txBody>
          <a:bodyPr/>
          <a:lstStyle/>
          <a:p>
            <a:r>
              <a:rPr lang="en-US" dirty="0"/>
              <a:t>Research design important for credible evaluation</a:t>
            </a:r>
          </a:p>
          <a:p>
            <a:endParaRPr lang="en-US" dirty="0"/>
          </a:p>
          <a:p>
            <a:r>
              <a:rPr lang="en-US" dirty="0"/>
              <a:t>Certain designs allow use of existing data that is used for performance measurement</a:t>
            </a:r>
          </a:p>
          <a:p>
            <a:endParaRPr lang="en-US" dirty="0"/>
          </a:p>
          <a:p>
            <a:r>
              <a:rPr lang="en-US" dirty="0"/>
              <a:t>Outcomes focused on performance measurement require more resources</a:t>
            </a:r>
          </a:p>
        </p:txBody>
      </p:sp>
      <p:sp>
        <p:nvSpPr>
          <p:cNvPr id="3" name="Slide Number Placeholder 2">
            <a:extLst>
              <a:ext uri="{FF2B5EF4-FFF2-40B4-BE49-F238E27FC236}">
                <a16:creationId xmlns:a16="http://schemas.microsoft.com/office/drawing/2014/main" id="{81882B42-4072-4AF3-B085-FB7515B4A47A}"/>
              </a:ext>
            </a:extLst>
          </p:cNvPr>
          <p:cNvSpPr>
            <a:spLocks noGrp="1"/>
          </p:cNvSpPr>
          <p:nvPr>
            <p:ph type="sldNum" sz="quarter" idx="12"/>
          </p:nvPr>
        </p:nvSpPr>
        <p:spPr/>
        <p:txBody>
          <a:bodyPr/>
          <a:lstStyle/>
          <a:p>
            <a:fld id="{5AD303EF-CFF2-427C-B310-F244BB88C4A1}" type="slidenum">
              <a:rPr lang="en-US" smtClean="0"/>
              <a:t>16</a:t>
            </a:fld>
            <a:endParaRPr lang="en-US"/>
          </a:p>
        </p:txBody>
      </p:sp>
      <p:sp>
        <p:nvSpPr>
          <p:cNvPr id="4" name="Title 3">
            <a:extLst>
              <a:ext uri="{FF2B5EF4-FFF2-40B4-BE49-F238E27FC236}">
                <a16:creationId xmlns:a16="http://schemas.microsoft.com/office/drawing/2014/main" id="{37CF4B8F-A519-4949-867C-DF71D132BEAB}"/>
              </a:ext>
            </a:extLst>
          </p:cNvPr>
          <p:cNvSpPr>
            <a:spLocks noGrp="1"/>
          </p:cNvSpPr>
          <p:nvPr>
            <p:ph type="title"/>
          </p:nvPr>
        </p:nvSpPr>
        <p:spPr/>
        <p:txBody>
          <a:bodyPr>
            <a:normAutofit fontScale="90000"/>
          </a:bodyPr>
          <a:lstStyle/>
          <a:p>
            <a:r>
              <a:rPr lang="en-US" dirty="0"/>
              <a:t>Research Design and Performance Measurement</a:t>
            </a:r>
          </a:p>
        </p:txBody>
      </p:sp>
    </p:spTree>
    <p:extLst>
      <p:ext uri="{BB962C8B-B14F-4D97-AF65-F5344CB8AC3E}">
        <p14:creationId xmlns:p14="http://schemas.microsoft.com/office/powerpoint/2010/main" val="2468425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E47520-CE3E-400F-B9FC-7D84485EE510}"/>
              </a:ext>
            </a:extLst>
          </p:cNvPr>
          <p:cNvSpPr>
            <a:spLocks noGrp="1"/>
          </p:cNvSpPr>
          <p:nvPr>
            <p:ph idx="1"/>
          </p:nvPr>
        </p:nvSpPr>
        <p:spPr/>
        <p:txBody>
          <a:bodyPr/>
          <a:lstStyle/>
          <a:p>
            <a:r>
              <a:rPr lang="en-US" dirty="0"/>
              <a:t>The propensity score is the probability of treatment assignment conditional on observed baseline characteristics</a:t>
            </a:r>
          </a:p>
          <a:p>
            <a:endParaRPr lang="en-US" dirty="0"/>
          </a:p>
          <a:p>
            <a:r>
              <a:rPr lang="en-US" dirty="0"/>
              <a:t>Allows us to compare different groups as though they were similar (apples-to-apples)</a:t>
            </a:r>
          </a:p>
          <a:p>
            <a:endParaRPr lang="en-US" dirty="0"/>
          </a:p>
          <a:p>
            <a:r>
              <a:rPr lang="en-US" dirty="0"/>
              <a:t>Done using logistic regression</a:t>
            </a:r>
          </a:p>
          <a:p>
            <a:endParaRPr lang="en-US" dirty="0"/>
          </a:p>
          <a:p>
            <a:endParaRPr lang="en-US" dirty="0"/>
          </a:p>
        </p:txBody>
      </p:sp>
      <p:sp>
        <p:nvSpPr>
          <p:cNvPr id="3" name="Slide Number Placeholder 2">
            <a:extLst>
              <a:ext uri="{FF2B5EF4-FFF2-40B4-BE49-F238E27FC236}">
                <a16:creationId xmlns:a16="http://schemas.microsoft.com/office/drawing/2014/main" id="{0E7C8F93-9595-4D99-9BF5-F95EB9FE8DB1}"/>
              </a:ext>
            </a:extLst>
          </p:cNvPr>
          <p:cNvSpPr>
            <a:spLocks noGrp="1"/>
          </p:cNvSpPr>
          <p:nvPr>
            <p:ph type="sldNum" sz="quarter" idx="12"/>
          </p:nvPr>
        </p:nvSpPr>
        <p:spPr/>
        <p:txBody>
          <a:bodyPr/>
          <a:lstStyle/>
          <a:p>
            <a:fld id="{5AD303EF-CFF2-427C-B310-F244BB88C4A1}" type="slidenum">
              <a:rPr lang="en-US" smtClean="0"/>
              <a:t>17</a:t>
            </a:fld>
            <a:endParaRPr lang="en-US"/>
          </a:p>
        </p:txBody>
      </p:sp>
      <p:sp>
        <p:nvSpPr>
          <p:cNvPr id="4" name="Title 3">
            <a:extLst>
              <a:ext uri="{FF2B5EF4-FFF2-40B4-BE49-F238E27FC236}">
                <a16:creationId xmlns:a16="http://schemas.microsoft.com/office/drawing/2014/main" id="{84DD9463-30DE-478F-A8AC-A0F5882ACC7D}"/>
              </a:ext>
            </a:extLst>
          </p:cNvPr>
          <p:cNvSpPr>
            <a:spLocks noGrp="1"/>
          </p:cNvSpPr>
          <p:nvPr>
            <p:ph type="title"/>
          </p:nvPr>
        </p:nvSpPr>
        <p:spPr/>
        <p:txBody>
          <a:bodyPr/>
          <a:lstStyle/>
          <a:p>
            <a:r>
              <a:rPr lang="en-US" dirty="0"/>
              <a:t>Propensity Score Analysis</a:t>
            </a:r>
          </a:p>
        </p:txBody>
      </p:sp>
    </p:spTree>
    <p:extLst>
      <p:ext uri="{BB962C8B-B14F-4D97-AF65-F5344CB8AC3E}">
        <p14:creationId xmlns:p14="http://schemas.microsoft.com/office/powerpoint/2010/main" val="2960053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8F8019A-7DF7-4983-AE2B-CC765C3C929E}"/>
              </a:ext>
            </a:extLst>
          </p:cNvPr>
          <p:cNvSpPr>
            <a:spLocks noGrp="1"/>
          </p:cNvSpPr>
          <p:nvPr>
            <p:ph idx="1"/>
          </p:nvPr>
        </p:nvSpPr>
        <p:spPr/>
        <p:txBody>
          <a:bodyPr>
            <a:normAutofit fontScale="92500" lnSpcReduction="20000"/>
          </a:bodyPr>
          <a:lstStyle/>
          <a:p>
            <a:r>
              <a:rPr lang="en-US" dirty="0"/>
              <a:t>Have no explicit comparison group in design</a:t>
            </a:r>
          </a:p>
          <a:p>
            <a:endParaRPr lang="en-US" dirty="0"/>
          </a:p>
          <a:p>
            <a:r>
              <a:rPr lang="en-US" dirty="0"/>
              <a:t>No program vs non-program group</a:t>
            </a:r>
          </a:p>
          <a:p>
            <a:endParaRPr lang="en-US" dirty="0"/>
          </a:p>
          <a:p>
            <a:r>
              <a:rPr lang="en-US" dirty="0"/>
              <a:t>No before-after comparison</a:t>
            </a:r>
          </a:p>
          <a:p>
            <a:endParaRPr lang="en-US" dirty="0"/>
          </a:p>
          <a:p>
            <a:r>
              <a:rPr lang="en-US" dirty="0"/>
              <a:t>Construct internal comparisons</a:t>
            </a:r>
          </a:p>
          <a:p>
            <a:pPr lvl="1"/>
            <a:r>
              <a:rPr lang="en-US" dirty="0"/>
              <a:t>Dosage comparisons</a:t>
            </a:r>
          </a:p>
          <a:p>
            <a:pPr lvl="1"/>
            <a:endParaRPr lang="en-US" dirty="0"/>
          </a:p>
          <a:p>
            <a:r>
              <a:rPr lang="en-US" dirty="0"/>
              <a:t>Divide people into subgroups</a:t>
            </a:r>
          </a:p>
          <a:p>
            <a:endParaRPr lang="en-US" dirty="0"/>
          </a:p>
          <a:p>
            <a:r>
              <a:rPr lang="en-US" dirty="0"/>
              <a:t>Referred to as</a:t>
            </a:r>
            <a:r>
              <a:rPr lang="en-US" b="1" u="sng" dirty="0"/>
              <a:t> implicit or case study designs</a:t>
            </a:r>
          </a:p>
          <a:p>
            <a:endParaRPr lang="en-US" dirty="0"/>
          </a:p>
          <a:p>
            <a:endParaRPr lang="en-US" dirty="0"/>
          </a:p>
        </p:txBody>
      </p:sp>
      <p:sp>
        <p:nvSpPr>
          <p:cNvPr id="3" name="Slide Number Placeholder 2">
            <a:extLst>
              <a:ext uri="{FF2B5EF4-FFF2-40B4-BE49-F238E27FC236}">
                <a16:creationId xmlns:a16="http://schemas.microsoft.com/office/drawing/2014/main" id="{AF2B151C-30D2-48ED-A635-8D1691A368CA}"/>
              </a:ext>
            </a:extLst>
          </p:cNvPr>
          <p:cNvSpPr>
            <a:spLocks noGrp="1"/>
          </p:cNvSpPr>
          <p:nvPr>
            <p:ph type="sldNum" sz="quarter" idx="12"/>
          </p:nvPr>
        </p:nvSpPr>
        <p:spPr/>
        <p:txBody>
          <a:bodyPr/>
          <a:lstStyle/>
          <a:p>
            <a:fld id="{5AD303EF-CFF2-427C-B310-F244BB88C4A1}" type="slidenum">
              <a:rPr lang="en-US" smtClean="0"/>
              <a:t>18</a:t>
            </a:fld>
            <a:endParaRPr lang="en-US"/>
          </a:p>
        </p:txBody>
      </p:sp>
      <p:sp>
        <p:nvSpPr>
          <p:cNvPr id="4" name="Title 3">
            <a:extLst>
              <a:ext uri="{FF2B5EF4-FFF2-40B4-BE49-F238E27FC236}">
                <a16:creationId xmlns:a16="http://schemas.microsoft.com/office/drawing/2014/main" id="{F3BCF894-CD20-4AB7-8452-4AB6F110119B}"/>
              </a:ext>
            </a:extLst>
          </p:cNvPr>
          <p:cNvSpPr>
            <a:spLocks noGrp="1"/>
          </p:cNvSpPr>
          <p:nvPr>
            <p:ph type="title"/>
          </p:nvPr>
        </p:nvSpPr>
        <p:spPr/>
        <p:txBody>
          <a:bodyPr/>
          <a:lstStyle/>
          <a:p>
            <a:r>
              <a:rPr lang="en-US" dirty="0"/>
              <a:t>Non-Experimental Designs</a:t>
            </a:r>
          </a:p>
        </p:txBody>
      </p:sp>
    </p:spTree>
    <p:extLst>
      <p:ext uri="{BB962C8B-B14F-4D97-AF65-F5344CB8AC3E}">
        <p14:creationId xmlns:p14="http://schemas.microsoft.com/office/powerpoint/2010/main" val="16111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B1E5591-A473-46ED-99B1-6AE580CC0417}"/>
              </a:ext>
            </a:extLst>
          </p:cNvPr>
          <p:cNvSpPr>
            <a:spLocks noGrp="1"/>
          </p:cNvSpPr>
          <p:nvPr>
            <p:ph idx="1"/>
          </p:nvPr>
        </p:nvSpPr>
        <p:spPr/>
        <p:txBody>
          <a:bodyPr>
            <a:normAutofit fontScale="92500" lnSpcReduction="10000"/>
          </a:bodyPr>
          <a:lstStyle/>
          <a:p>
            <a:r>
              <a:rPr lang="en-US" dirty="0"/>
              <a:t>Single time series design</a:t>
            </a:r>
          </a:p>
          <a:p>
            <a:pPr lvl="1"/>
            <a:r>
              <a:rPr lang="en-US" dirty="0"/>
              <a:t>000000X000000</a:t>
            </a:r>
          </a:p>
          <a:p>
            <a:pPr lvl="1"/>
            <a:endParaRPr lang="en-US" dirty="0"/>
          </a:p>
          <a:p>
            <a:r>
              <a:rPr lang="en-US" dirty="0"/>
              <a:t>Comparative time series design</a:t>
            </a:r>
          </a:p>
          <a:p>
            <a:pPr lvl="1"/>
            <a:r>
              <a:rPr lang="en-US" dirty="0"/>
              <a:t>000000X000000</a:t>
            </a:r>
          </a:p>
          <a:p>
            <a:pPr lvl="1"/>
            <a:r>
              <a:rPr lang="en-US" dirty="0"/>
              <a:t>000000  000000</a:t>
            </a:r>
          </a:p>
          <a:p>
            <a:endParaRPr lang="en-US" dirty="0"/>
          </a:p>
          <a:p>
            <a:r>
              <a:rPr lang="en-US" dirty="0"/>
              <a:t>Requires availability and accessibility of existing data</a:t>
            </a:r>
          </a:p>
          <a:p>
            <a:endParaRPr lang="en-US" dirty="0"/>
          </a:p>
          <a:p>
            <a:r>
              <a:rPr lang="en-US" dirty="0"/>
              <a:t>Ideal design for dissemination-effectiveness evaluation</a:t>
            </a:r>
          </a:p>
        </p:txBody>
      </p:sp>
      <p:sp>
        <p:nvSpPr>
          <p:cNvPr id="3" name="Slide Number Placeholder 2">
            <a:extLst>
              <a:ext uri="{FF2B5EF4-FFF2-40B4-BE49-F238E27FC236}">
                <a16:creationId xmlns:a16="http://schemas.microsoft.com/office/drawing/2014/main" id="{28D9D8BA-37C0-40E8-A7AC-71653F672988}"/>
              </a:ext>
            </a:extLst>
          </p:cNvPr>
          <p:cNvSpPr>
            <a:spLocks noGrp="1"/>
          </p:cNvSpPr>
          <p:nvPr>
            <p:ph type="sldNum" sz="quarter" idx="12"/>
          </p:nvPr>
        </p:nvSpPr>
        <p:spPr/>
        <p:txBody>
          <a:bodyPr/>
          <a:lstStyle/>
          <a:p>
            <a:fld id="{5AD303EF-CFF2-427C-B310-F244BB88C4A1}" type="slidenum">
              <a:rPr lang="en-US" smtClean="0"/>
              <a:t>19</a:t>
            </a:fld>
            <a:endParaRPr lang="en-US"/>
          </a:p>
        </p:txBody>
      </p:sp>
      <p:sp>
        <p:nvSpPr>
          <p:cNvPr id="4" name="Title 3">
            <a:extLst>
              <a:ext uri="{FF2B5EF4-FFF2-40B4-BE49-F238E27FC236}">
                <a16:creationId xmlns:a16="http://schemas.microsoft.com/office/drawing/2014/main" id="{91492534-FBD7-4BAD-987F-ACB486C52CC3}"/>
              </a:ext>
            </a:extLst>
          </p:cNvPr>
          <p:cNvSpPr>
            <a:spLocks noGrp="1"/>
          </p:cNvSpPr>
          <p:nvPr>
            <p:ph type="title"/>
          </p:nvPr>
        </p:nvSpPr>
        <p:spPr/>
        <p:txBody>
          <a:bodyPr/>
          <a:lstStyle/>
          <a:p>
            <a:r>
              <a:rPr lang="en-US" dirty="0"/>
              <a:t>Time Series Design</a:t>
            </a:r>
          </a:p>
        </p:txBody>
      </p:sp>
    </p:spTree>
    <p:extLst>
      <p:ext uri="{BB962C8B-B14F-4D97-AF65-F5344CB8AC3E}">
        <p14:creationId xmlns:p14="http://schemas.microsoft.com/office/powerpoint/2010/main" val="3304314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1A95F3-C19F-4099-97DC-3A4D0C9A026E}"/>
              </a:ext>
            </a:extLst>
          </p:cNvPr>
          <p:cNvSpPr>
            <a:spLocks noGrp="1"/>
          </p:cNvSpPr>
          <p:nvPr>
            <p:ph idx="1"/>
          </p:nvPr>
        </p:nvSpPr>
        <p:spPr>
          <a:xfrm>
            <a:off x="457200" y="1143000"/>
            <a:ext cx="8229600" cy="4525963"/>
          </a:xfrm>
        </p:spPr>
        <p:txBody>
          <a:bodyPr>
            <a:normAutofit fontScale="92500"/>
          </a:bodyPr>
          <a:lstStyle/>
          <a:p>
            <a:r>
              <a:rPr lang="en-US" dirty="0"/>
              <a:t>There are three main categories of design:</a:t>
            </a:r>
          </a:p>
          <a:p>
            <a:pPr lvl="1"/>
            <a:r>
              <a:rPr lang="en-US" b="1" u="sng" dirty="0"/>
              <a:t>Experimental:</a:t>
            </a:r>
          </a:p>
          <a:p>
            <a:pPr lvl="2"/>
            <a:r>
              <a:rPr lang="en-US" dirty="0"/>
              <a:t>Includes random assignment to an experimental E and control C group. </a:t>
            </a:r>
          </a:p>
          <a:p>
            <a:pPr lvl="2"/>
            <a:endParaRPr lang="en-US" dirty="0"/>
          </a:p>
          <a:p>
            <a:pPr lvl="1"/>
            <a:r>
              <a:rPr lang="en-US" b="1" u="sng" dirty="0"/>
              <a:t>Quasi-Experimental:</a:t>
            </a:r>
          </a:p>
          <a:p>
            <a:pPr lvl="2"/>
            <a:r>
              <a:rPr lang="en-US" dirty="0"/>
              <a:t>Includes an experimental E group and a comparison (C) group created by methods other than random assignment</a:t>
            </a:r>
          </a:p>
          <a:p>
            <a:pPr lvl="2"/>
            <a:endParaRPr lang="en-US" dirty="0"/>
          </a:p>
          <a:p>
            <a:pPr lvl="1"/>
            <a:r>
              <a:rPr lang="en-US" b="1" u="sng" dirty="0"/>
              <a:t>Non-Experimental/Observational/Pre-Experimental:</a:t>
            </a:r>
          </a:p>
          <a:p>
            <a:pPr lvl="2"/>
            <a:r>
              <a:rPr lang="en-US" dirty="0"/>
              <a:t>Includes one group of participants with baseline and follow up observations</a:t>
            </a:r>
          </a:p>
          <a:p>
            <a:pPr lvl="1"/>
            <a:endParaRPr lang="en-US" dirty="0"/>
          </a:p>
          <a:p>
            <a:pPr lvl="1"/>
            <a:endParaRPr lang="en-US" dirty="0"/>
          </a:p>
          <a:p>
            <a:pPr lvl="1"/>
            <a:endParaRPr lang="en-US" dirty="0"/>
          </a:p>
        </p:txBody>
      </p:sp>
      <p:sp>
        <p:nvSpPr>
          <p:cNvPr id="3" name="Title 2">
            <a:extLst>
              <a:ext uri="{FF2B5EF4-FFF2-40B4-BE49-F238E27FC236}">
                <a16:creationId xmlns:a16="http://schemas.microsoft.com/office/drawing/2014/main" id="{8FD3D1E2-1F62-49BD-BAED-819C3C77FC58}"/>
              </a:ext>
            </a:extLst>
          </p:cNvPr>
          <p:cNvSpPr>
            <a:spLocks noGrp="1"/>
          </p:cNvSpPr>
          <p:nvPr>
            <p:ph type="title"/>
          </p:nvPr>
        </p:nvSpPr>
        <p:spPr/>
        <p:txBody>
          <a:bodyPr/>
          <a:lstStyle/>
          <a:p>
            <a:r>
              <a:rPr lang="en-US" dirty="0"/>
              <a:t>Categories of Evaluation Design</a:t>
            </a:r>
          </a:p>
        </p:txBody>
      </p:sp>
      <p:sp>
        <p:nvSpPr>
          <p:cNvPr id="4" name="Slide Number Placeholder 3"/>
          <p:cNvSpPr>
            <a:spLocks noGrp="1"/>
          </p:cNvSpPr>
          <p:nvPr>
            <p:ph type="sldNum" sz="quarter" idx="12"/>
          </p:nvPr>
        </p:nvSpPr>
        <p:spPr/>
        <p:txBody>
          <a:bodyPr/>
          <a:lstStyle/>
          <a:p>
            <a:fld id="{5AD303EF-CFF2-427C-B310-F244BB88C4A1}" type="slidenum">
              <a:rPr lang="en-US" smtClean="0"/>
              <a:t>2</a:t>
            </a:fld>
            <a:endParaRPr lang="en-US"/>
          </a:p>
        </p:txBody>
      </p:sp>
    </p:spTree>
    <p:extLst>
      <p:ext uri="{BB962C8B-B14F-4D97-AF65-F5344CB8AC3E}">
        <p14:creationId xmlns:p14="http://schemas.microsoft.com/office/powerpoint/2010/main" val="659252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D80AA2-C4AD-40DA-9224-B5BCFE89F41E}"/>
              </a:ext>
            </a:extLst>
          </p:cNvPr>
          <p:cNvSpPr>
            <a:spLocks noGrp="1"/>
          </p:cNvSpPr>
          <p:nvPr>
            <p:ph idx="1"/>
          </p:nvPr>
        </p:nvSpPr>
        <p:spPr/>
        <p:txBody>
          <a:bodyPr>
            <a:normAutofit fontScale="92500" lnSpcReduction="10000"/>
          </a:bodyPr>
          <a:lstStyle/>
          <a:p>
            <a:r>
              <a:rPr lang="en-US" sz="3000" dirty="0"/>
              <a:t>Design can be considered if a program:</a:t>
            </a:r>
          </a:p>
          <a:p>
            <a:pPr lvl="1"/>
            <a:r>
              <a:rPr lang="en-US" sz="2600" dirty="0"/>
              <a:t>Routine data monitoring exists</a:t>
            </a:r>
          </a:p>
          <a:p>
            <a:pPr lvl="1"/>
            <a:endParaRPr lang="en-US" sz="2600" dirty="0"/>
          </a:p>
          <a:p>
            <a:pPr lvl="1"/>
            <a:r>
              <a:rPr lang="en-US" sz="2600" dirty="0"/>
              <a:t>Establish validity and reliability of measurements</a:t>
            </a:r>
          </a:p>
          <a:p>
            <a:pPr lvl="1"/>
            <a:endParaRPr lang="en-US" sz="2600" dirty="0"/>
          </a:p>
          <a:p>
            <a:pPr lvl="1"/>
            <a:r>
              <a:rPr lang="en-US" sz="2600" dirty="0"/>
              <a:t>Periodicity-pattern of the impact or outcomes being measured</a:t>
            </a:r>
          </a:p>
          <a:p>
            <a:pPr lvl="1"/>
            <a:endParaRPr lang="en-US" sz="2600" dirty="0"/>
          </a:p>
          <a:p>
            <a:pPr lvl="1"/>
            <a:r>
              <a:rPr lang="en-US" sz="2600" dirty="0"/>
              <a:t>Measured at multiple time points</a:t>
            </a:r>
          </a:p>
          <a:p>
            <a:pPr lvl="1"/>
            <a:endParaRPr lang="en-US" sz="2600" dirty="0"/>
          </a:p>
          <a:p>
            <a:pPr lvl="1"/>
            <a:r>
              <a:rPr lang="en-US" sz="2600" dirty="0"/>
              <a:t>Implemented at specific time and end at specific time</a:t>
            </a:r>
          </a:p>
        </p:txBody>
      </p:sp>
      <p:sp>
        <p:nvSpPr>
          <p:cNvPr id="3" name="Slide Number Placeholder 2">
            <a:extLst>
              <a:ext uri="{FF2B5EF4-FFF2-40B4-BE49-F238E27FC236}">
                <a16:creationId xmlns:a16="http://schemas.microsoft.com/office/drawing/2014/main" id="{947D97AF-692B-4CEA-904E-6B4F764C3201}"/>
              </a:ext>
            </a:extLst>
          </p:cNvPr>
          <p:cNvSpPr>
            <a:spLocks noGrp="1"/>
          </p:cNvSpPr>
          <p:nvPr>
            <p:ph type="sldNum" sz="quarter" idx="12"/>
          </p:nvPr>
        </p:nvSpPr>
        <p:spPr/>
        <p:txBody>
          <a:bodyPr/>
          <a:lstStyle/>
          <a:p>
            <a:fld id="{5AD303EF-CFF2-427C-B310-F244BB88C4A1}" type="slidenum">
              <a:rPr lang="en-US" smtClean="0"/>
              <a:t>20</a:t>
            </a:fld>
            <a:endParaRPr lang="en-US"/>
          </a:p>
        </p:txBody>
      </p:sp>
      <p:sp>
        <p:nvSpPr>
          <p:cNvPr id="5" name="Title 3">
            <a:extLst>
              <a:ext uri="{FF2B5EF4-FFF2-40B4-BE49-F238E27FC236}">
                <a16:creationId xmlns:a16="http://schemas.microsoft.com/office/drawing/2014/main" id="{0AB97ED9-19CA-4F81-B9F8-CA6FB85F82F4}"/>
              </a:ext>
            </a:extLst>
          </p:cNvPr>
          <p:cNvSpPr>
            <a:spLocks noGrp="1"/>
          </p:cNvSpPr>
          <p:nvPr>
            <p:ph type="title"/>
          </p:nvPr>
        </p:nvSpPr>
        <p:spPr>
          <a:xfrm>
            <a:off x="457200" y="274638"/>
            <a:ext cx="8229600" cy="1143000"/>
          </a:xfrm>
        </p:spPr>
        <p:txBody>
          <a:bodyPr/>
          <a:lstStyle/>
          <a:p>
            <a:r>
              <a:rPr lang="en-US" dirty="0"/>
              <a:t>Time Series Design</a:t>
            </a:r>
          </a:p>
        </p:txBody>
      </p:sp>
    </p:spTree>
    <p:extLst>
      <p:ext uri="{BB962C8B-B14F-4D97-AF65-F5344CB8AC3E}">
        <p14:creationId xmlns:p14="http://schemas.microsoft.com/office/powerpoint/2010/main" val="837382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9B044B-935E-4A79-8286-3732D600400B}"/>
              </a:ext>
            </a:extLst>
          </p:cNvPr>
          <p:cNvSpPr>
            <a:spLocks noGrp="1"/>
          </p:cNvSpPr>
          <p:nvPr>
            <p:ph idx="1"/>
          </p:nvPr>
        </p:nvSpPr>
        <p:spPr/>
        <p:txBody>
          <a:bodyPr/>
          <a:lstStyle/>
          <a:p>
            <a:r>
              <a:rPr lang="en-US" dirty="0"/>
              <a:t>Program intended to reduce reported burglaries</a:t>
            </a:r>
          </a:p>
          <a:p>
            <a:endParaRPr lang="en-US" dirty="0"/>
          </a:p>
          <a:p>
            <a:r>
              <a:rPr lang="en-US" dirty="0"/>
              <a:t>Burglaries tracked over time at neighborhood and city wide levels</a:t>
            </a:r>
          </a:p>
          <a:p>
            <a:endParaRPr lang="en-US" dirty="0"/>
          </a:p>
          <a:p>
            <a:r>
              <a:rPr lang="en-US" dirty="0"/>
              <a:t>Block captains surveyed</a:t>
            </a:r>
          </a:p>
          <a:p>
            <a:endParaRPr lang="en-US" dirty="0"/>
          </a:p>
          <a:p>
            <a:r>
              <a:rPr lang="en-US" dirty="0"/>
              <a:t>Environmental factors were measured</a:t>
            </a:r>
          </a:p>
          <a:p>
            <a:endParaRPr lang="en-US" dirty="0"/>
          </a:p>
          <a:p>
            <a:endParaRPr lang="en-US" dirty="0"/>
          </a:p>
        </p:txBody>
      </p:sp>
      <p:sp>
        <p:nvSpPr>
          <p:cNvPr id="3" name="Slide Number Placeholder 2">
            <a:extLst>
              <a:ext uri="{FF2B5EF4-FFF2-40B4-BE49-F238E27FC236}">
                <a16:creationId xmlns:a16="http://schemas.microsoft.com/office/drawing/2014/main" id="{A3B0F745-AC08-4543-9D98-F802399E0CAC}"/>
              </a:ext>
            </a:extLst>
          </p:cNvPr>
          <p:cNvSpPr>
            <a:spLocks noGrp="1"/>
          </p:cNvSpPr>
          <p:nvPr>
            <p:ph type="sldNum" sz="quarter" idx="12"/>
          </p:nvPr>
        </p:nvSpPr>
        <p:spPr/>
        <p:txBody>
          <a:bodyPr/>
          <a:lstStyle/>
          <a:p>
            <a:fld id="{5AD303EF-CFF2-427C-B310-F244BB88C4A1}" type="slidenum">
              <a:rPr lang="en-US" smtClean="0"/>
              <a:t>21</a:t>
            </a:fld>
            <a:endParaRPr lang="en-US"/>
          </a:p>
        </p:txBody>
      </p:sp>
      <p:sp>
        <p:nvSpPr>
          <p:cNvPr id="4" name="Title 3">
            <a:extLst>
              <a:ext uri="{FF2B5EF4-FFF2-40B4-BE49-F238E27FC236}">
                <a16:creationId xmlns:a16="http://schemas.microsoft.com/office/drawing/2014/main" id="{852B3413-6F29-4750-8593-A85701D1C317}"/>
              </a:ext>
            </a:extLst>
          </p:cNvPr>
          <p:cNvSpPr>
            <a:spLocks noGrp="1"/>
          </p:cNvSpPr>
          <p:nvPr>
            <p:ph type="title"/>
          </p:nvPr>
        </p:nvSpPr>
        <p:spPr/>
        <p:txBody>
          <a:bodyPr>
            <a:normAutofit fontScale="90000"/>
          </a:bodyPr>
          <a:lstStyle/>
          <a:p>
            <a:r>
              <a:rPr lang="en-US" dirty="0"/>
              <a:t>The York Watch Neighborhood Watch Program:</a:t>
            </a:r>
          </a:p>
        </p:txBody>
      </p:sp>
    </p:spTree>
    <p:extLst>
      <p:ext uri="{BB962C8B-B14F-4D97-AF65-F5344CB8AC3E}">
        <p14:creationId xmlns:p14="http://schemas.microsoft.com/office/powerpoint/2010/main" val="313774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9F25EB-BE62-482B-A2FC-AE58FAF45050}"/>
              </a:ext>
            </a:extLst>
          </p:cNvPr>
          <p:cNvSpPr>
            <a:spLocks noGrp="1"/>
          </p:cNvSpPr>
          <p:nvPr>
            <p:ph idx="1"/>
          </p:nvPr>
        </p:nvSpPr>
        <p:spPr/>
        <p:txBody>
          <a:bodyPr>
            <a:normAutofit fontScale="85000" lnSpcReduction="20000"/>
          </a:bodyPr>
          <a:lstStyle/>
          <a:p>
            <a:r>
              <a:rPr lang="en-US" dirty="0"/>
              <a:t>Program implemented at the level of neighborhood block watch</a:t>
            </a:r>
          </a:p>
          <a:p>
            <a:pPr lvl="1"/>
            <a:r>
              <a:rPr lang="en-US" b="1" i="1" dirty="0"/>
              <a:t>Case-study design</a:t>
            </a:r>
          </a:p>
          <a:p>
            <a:pPr lvl="2"/>
            <a:r>
              <a:rPr lang="en-US" dirty="0"/>
              <a:t>Captains interviewed</a:t>
            </a:r>
          </a:p>
          <a:p>
            <a:endParaRPr lang="en-US" dirty="0"/>
          </a:p>
          <a:p>
            <a:r>
              <a:rPr lang="en-US" dirty="0"/>
              <a:t>Reported burglaries compared between neighborhoods</a:t>
            </a:r>
          </a:p>
          <a:p>
            <a:pPr lvl="1"/>
            <a:r>
              <a:rPr lang="en-US" b="1" i="1" dirty="0"/>
              <a:t>Comparative time-series design </a:t>
            </a:r>
          </a:p>
          <a:p>
            <a:pPr lvl="2"/>
            <a:r>
              <a:rPr lang="en-US" dirty="0"/>
              <a:t>000000X000000</a:t>
            </a:r>
          </a:p>
          <a:p>
            <a:pPr lvl="2"/>
            <a:r>
              <a:rPr lang="en-US" dirty="0"/>
              <a:t>000000  000000</a:t>
            </a:r>
          </a:p>
          <a:p>
            <a:endParaRPr lang="en-US" dirty="0"/>
          </a:p>
          <a:p>
            <a:r>
              <a:rPr lang="en-US" dirty="0"/>
              <a:t>Reported burglaries were compared before and after city-wide program implementation </a:t>
            </a:r>
          </a:p>
          <a:p>
            <a:pPr lvl="1"/>
            <a:r>
              <a:rPr lang="en-US" b="1" i="1" dirty="0"/>
              <a:t>Single time-series design</a:t>
            </a:r>
          </a:p>
          <a:p>
            <a:pPr lvl="2"/>
            <a:r>
              <a:rPr lang="en-US" dirty="0"/>
              <a:t>000000X000000</a:t>
            </a:r>
          </a:p>
          <a:p>
            <a:pPr lvl="2"/>
            <a:endParaRPr lang="en-US" b="1" i="1" dirty="0"/>
          </a:p>
          <a:p>
            <a:endParaRPr lang="en-US" dirty="0"/>
          </a:p>
        </p:txBody>
      </p:sp>
      <p:sp>
        <p:nvSpPr>
          <p:cNvPr id="3" name="Slide Number Placeholder 2">
            <a:extLst>
              <a:ext uri="{FF2B5EF4-FFF2-40B4-BE49-F238E27FC236}">
                <a16:creationId xmlns:a16="http://schemas.microsoft.com/office/drawing/2014/main" id="{9D02A695-F0E8-45DD-A352-590A8203BC6F}"/>
              </a:ext>
            </a:extLst>
          </p:cNvPr>
          <p:cNvSpPr>
            <a:spLocks noGrp="1"/>
          </p:cNvSpPr>
          <p:nvPr>
            <p:ph type="sldNum" sz="quarter" idx="12"/>
          </p:nvPr>
        </p:nvSpPr>
        <p:spPr/>
        <p:txBody>
          <a:bodyPr/>
          <a:lstStyle/>
          <a:p>
            <a:fld id="{5AD303EF-CFF2-427C-B310-F244BB88C4A1}" type="slidenum">
              <a:rPr lang="en-US" smtClean="0"/>
              <a:t>22</a:t>
            </a:fld>
            <a:endParaRPr lang="en-US"/>
          </a:p>
        </p:txBody>
      </p:sp>
      <p:sp>
        <p:nvSpPr>
          <p:cNvPr id="5" name="Title 3">
            <a:extLst>
              <a:ext uri="{FF2B5EF4-FFF2-40B4-BE49-F238E27FC236}">
                <a16:creationId xmlns:a16="http://schemas.microsoft.com/office/drawing/2014/main" id="{ECAED7D2-630A-42E5-9D04-032BEB66A5EB}"/>
              </a:ext>
            </a:extLst>
          </p:cNvPr>
          <p:cNvSpPr>
            <a:spLocks noGrp="1"/>
          </p:cNvSpPr>
          <p:nvPr>
            <p:ph type="title"/>
          </p:nvPr>
        </p:nvSpPr>
        <p:spPr>
          <a:xfrm>
            <a:off x="457200" y="274638"/>
            <a:ext cx="8229600" cy="1143000"/>
          </a:xfrm>
        </p:spPr>
        <p:txBody>
          <a:bodyPr>
            <a:normAutofit fontScale="90000"/>
          </a:bodyPr>
          <a:lstStyle/>
          <a:p>
            <a:r>
              <a:rPr lang="en-US" dirty="0"/>
              <a:t>The York Watch Neighborhood Watch Program:</a:t>
            </a:r>
          </a:p>
        </p:txBody>
      </p:sp>
    </p:spTree>
    <p:extLst>
      <p:ext uri="{BB962C8B-B14F-4D97-AF65-F5344CB8AC3E}">
        <p14:creationId xmlns:p14="http://schemas.microsoft.com/office/powerpoint/2010/main" val="3804019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02A695-F0E8-45DD-A352-590A8203BC6F}"/>
              </a:ext>
            </a:extLst>
          </p:cNvPr>
          <p:cNvSpPr>
            <a:spLocks noGrp="1"/>
          </p:cNvSpPr>
          <p:nvPr>
            <p:ph type="sldNum" sz="quarter" idx="12"/>
          </p:nvPr>
        </p:nvSpPr>
        <p:spPr/>
        <p:txBody>
          <a:bodyPr/>
          <a:lstStyle/>
          <a:p>
            <a:fld id="{5AD303EF-CFF2-427C-B310-F244BB88C4A1}" type="slidenum">
              <a:rPr lang="en-US" smtClean="0"/>
              <a:t>23</a:t>
            </a:fld>
            <a:endParaRPr lang="en-US"/>
          </a:p>
        </p:txBody>
      </p:sp>
      <p:pic>
        <p:nvPicPr>
          <p:cNvPr id="4" name="Picture 3">
            <a:extLst>
              <a:ext uri="{FF2B5EF4-FFF2-40B4-BE49-F238E27FC236}">
                <a16:creationId xmlns:a16="http://schemas.microsoft.com/office/drawing/2014/main" id="{ECFDA11D-8CF7-4F8C-880C-BB99E835A5D2}"/>
              </a:ext>
            </a:extLst>
          </p:cNvPr>
          <p:cNvPicPr>
            <a:picLocks noChangeAspect="1"/>
          </p:cNvPicPr>
          <p:nvPr/>
        </p:nvPicPr>
        <p:blipFill>
          <a:blip r:embed="rId3"/>
          <a:stretch>
            <a:fillRect/>
          </a:stretch>
        </p:blipFill>
        <p:spPr>
          <a:xfrm>
            <a:off x="224994" y="152400"/>
            <a:ext cx="8637815" cy="5639373"/>
          </a:xfrm>
          <a:prstGeom prst="rect">
            <a:avLst/>
          </a:prstGeom>
        </p:spPr>
      </p:pic>
    </p:spTree>
    <p:extLst>
      <p:ext uri="{BB962C8B-B14F-4D97-AF65-F5344CB8AC3E}">
        <p14:creationId xmlns:p14="http://schemas.microsoft.com/office/powerpoint/2010/main" val="534178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563306-8604-4E0C-BEF3-B4A81D3402BD}"/>
              </a:ext>
            </a:extLst>
          </p:cNvPr>
          <p:cNvSpPr>
            <a:spLocks noGrp="1"/>
          </p:cNvSpPr>
          <p:nvPr>
            <p:ph type="ctrTitle"/>
          </p:nvPr>
        </p:nvSpPr>
        <p:spPr/>
        <p:txBody>
          <a:bodyPr/>
          <a:lstStyle/>
          <a:p>
            <a:pPr algn="ctr"/>
            <a:r>
              <a:rPr lang="en-US" dirty="0"/>
              <a:t>Case Study</a:t>
            </a:r>
          </a:p>
        </p:txBody>
      </p:sp>
      <p:sp>
        <p:nvSpPr>
          <p:cNvPr id="2" name="Slide Number Placeholder 1">
            <a:extLst>
              <a:ext uri="{FF2B5EF4-FFF2-40B4-BE49-F238E27FC236}">
                <a16:creationId xmlns:a16="http://schemas.microsoft.com/office/drawing/2014/main" id="{EE829D21-BBD1-4DFC-9369-4752CFD53EE2}"/>
              </a:ext>
            </a:extLst>
          </p:cNvPr>
          <p:cNvSpPr>
            <a:spLocks noGrp="1"/>
          </p:cNvSpPr>
          <p:nvPr>
            <p:ph type="sldNum" sz="quarter" idx="12"/>
          </p:nvPr>
        </p:nvSpPr>
        <p:spPr/>
        <p:txBody>
          <a:bodyPr/>
          <a:lstStyle/>
          <a:p>
            <a:fld id="{5AD303EF-CFF2-427C-B310-F244BB88C4A1}" type="slidenum">
              <a:rPr lang="en-US" smtClean="0"/>
              <a:t>24</a:t>
            </a:fld>
            <a:endParaRPr lang="en-US"/>
          </a:p>
        </p:txBody>
      </p:sp>
    </p:spTree>
    <p:extLst>
      <p:ext uri="{BB962C8B-B14F-4D97-AF65-F5344CB8AC3E}">
        <p14:creationId xmlns:p14="http://schemas.microsoft.com/office/powerpoint/2010/main" val="641146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077145-475A-4383-ADBE-F766E32980F3}"/>
              </a:ext>
            </a:extLst>
          </p:cNvPr>
          <p:cNvSpPr>
            <a:spLocks noGrp="1"/>
          </p:cNvSpPr>
          <p:nvPr>
            <p:ph idx="1"/>
          </p:nvPr>
        </p:nvSpPr>
        <p:spPr/>
        <p:txBody>
          <a:bodyPr/>
          <a:lstStyle/>
          <a:p>
            <a:r>
              <a:rPr lang="en-US" dirty="0"/>
              <a:t>C. Montfort and R. Windsor, “An Impact evaluation of Federal Mine Safety Training Regulation and Policies on Fatality and Injury Rates Among US Stone, Sand and Gravel Workers: An Interrupted Time-Series Analysis,: </a:t>
            </a:r>
            <a:r>
              <a:rPr lang="en-US" i="1" dirty="0"/>
              <a:t>American Journal of Public Health </a:t>
            </a:r>
            <a:r>
              <a:rPr lang="en-US" dirty="0"/>
              <a:t>(August 2010)</a:t>
            </a:r>
          </a:p>
          <a:p>
            <a:endParaRPr lang="en-US" dirty="0"/>
          </a:p>
        </p:txBody>
      </p:sp>
      <p:sp>
        <p:nvSpPr>
          <p:cNvPr id="3" name="Slide Number Placeholder 2">
            <a:extLst>
              <a:ext uri="{FF2B5EF4-FFF2-40B4-BE49-F238E27FC236}">
                <a16:creationId xmlns:a16="http://schemas.microsoft.com/office/drawing/2014/main" id="{F68CAF53-637D-4202-AA30-5199FAE47133}"/>
              </a:ext>
            </a:extLst>
          </p:cNvPr>
          <p:cNvSpPr>
            <a:spLocks noGrp="1"/>
          </p:cNvSpPr>
          <p:nvPr>
            <p:ph type="sldNum" sz="quarter" idx="12"/>
          </p:nvPr>
        </p:nvSpPr>
        <p:spPr/>
        <p:txBody>
          <a:bodyPr/>
          <a:lstStyle/>
          <a:p>
            <a:fld id="{5AD303EF-CFF2-427C-B310-F244BB88C4A1}" type="slidenum">
              <a:rPr lang="en-US" smtClean="0"/>
              <a:t>25</a:t>
            </a:fld>
            <a:endParaRPr lang="en-US"/>
          </a:p>
        </p:txBody>
      </p:sp>
      <p:sp>
        <p:nvSpPr>
          <p:cNvPr id="4" name="Title 3">
            <a:extLst>
              <a:ext uri="{FF2B5EF4-FFF2-40B4-BE49-F238E27FC236}">
                <a16:creationId xmlns:a16="http://schemas.microsoft.com/office/drawing/2014/main" id="{5BFD77A5-2E54-459B-8B56-8F381D2E9263}"/>
              </a:ext>
            </a:extLst>
          </p:cNvPr>
          <p:cNvSpPr>
            <a:spLocks noGrp="1"/>
          </p:cNvSpPr>
          <p:nvPr>
            <p:ph type="title"/>
          </p:nvPr>
        </p:nvSpPr>
        <p:spPr/>
        <p:txBody>
          <a:bodyPr>
            <a:noAutofit/>
          </a:bodyPr>
          <a:lstStyle/>
          <a:p>
            <a:r>
              <a:rPr lang="en-US" sz="3000" dirty="0"/>
              <a:t>Time Series Design for a National Occupational Health Policy-Program</a:t>
            </a:r>
          </a:p>
        </p:txBody>
      </p:sp>
    </p:spTree>
    <p:extLst>
      <p:ext uri="{BB962C8B-B14F-4D97-AF65-F5344CB8AC3E}">
        <p14:creationId xmlns:p14="http://schemas.microsoft.com/office/powerpoint/2010/main" val="3898209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84F68B-B82A-46B1-A24F-7A58A627435B}"/>
              </a:ext>
            </a:extLst>
          </p:cNvPr>
          <p:cNvSpPr>
            <a:spLocks noGrp="1"/>
          </p:cNvSpPr>
          <p:nvPr>
            <p:ph idx="1"/>
          </p:nvPr>
        </p:nvSpPr>
        <p:spPr/>
        <p:txBody>
          <a:bodyPr>
            <a:normAutofit/>
          </a:bodyPr>
          <a:lstStyle/>
          <a:p>
            <a:r>
              <a:rPr lang="en-US" dirty="0"/>
              <a:t>The Mine Safety Administration instituted new mandatory 24 hours of training for new employees in 1979</a:t>
            </a:r>
          </a:p>
          <a:p>
            <a:endParaRPr lang="en-US" dirty="0"/>
          </a:p>
          <a:p>
            <a:r>
              <a:rPr lang="en-US" dirty="0"/>
              <a:t>Experienced employees were to receive 8 hours training annually</a:t>
            </a:r>
          </a:p>
          <a:p>
            <a:endParaRPr lang="en-US" dirty="0"/>
          </a:p>
          <a:p>
            <a:r>
              <a:rPr lang="en-US" dirty="0"/>
              <a:t>No well-designed evaluations of the effectiveness of the taring</a:t>
            </a:r>
          </a:p>
          <a:p>
            <a:endParaRPr lang="en-US" dirty="0"/>
          </a:p>
          <a:p>
            <a:endParaRPr lang="en-US" dirty="0"/>
          </a:p>
          <a:p>
            <a:endParaRPr lang="en-US" dirty="0"/>
          </a:p>
        </p:txBody>
      </p:sp>
      <p:sp>
        <p:nvSpPr>
          <p:cNvPr id="3" name="Slide Number Placeholder 2">
            <a:extLst>
              <a:ext uri="{FF2B5EF4-FFF2-40B4-BE49-F238E27FC236}">
                <a16:creationId xmlns:a16="http://schemas.microsoft.com/office/drawing/2014/main" id="{6BE8D76D-F511-4387-8567-0C275D2EEB50}"/>
              </a:ext>
            </a:extLst>
          </p:cNvPr>
          <p:cNvSpPr>
            <a:spLocks noGrp="1"/>
          </p:cNvSpPr>
          <p:nvPr>
            <p:ph type="sldNum" sz="quarter" idx="12"/>
          </p:nvPr>
        </p:nvSpPr>
        <p:spPr/>
        <p:txBody>
          <a:bodyPr/>
          <a:lstStyle/>
          <a:p>
            <a:fld id="{5AD303EF-CFF2-427C-B310-F244BB88C4A1}" type="slidenum">
              <a:rPr lang="en-US" smtClean="0"/>
              <a:t>26</a:t>
            </a:fld>
            <a:endParaRPr lang="en-US"/>
          </a:p>
        </p:txBody>
      </p:sp>
      <p:sp>
        <p:nvSpPr>
          <p:cNvPr id="4" name="Title 3">
            <a:extLst>
              <a:ext uri="{FF2B5EF4-FFF2-40B4-BE49-F238E27FC236}">
                <a16:creationId xmlns:a16="http://schemas.microsoft.com/office/drawing/2014/main" id="{B352E597-6D6E-401E-952A-47E6D5267849}"/>
              </a:ext>
            </a:extLst>
          </p:cNvPr>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6199264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667873-9C9C-4EDE-85B8-C48EFF223876}"/>
              </a:ext>
            </a:extLst>
          </p:cNvPr>
          <p:cNvSpPr>
            <a:spLocks noGrp="1"/>
          </p:cNvSpPr>
          <p:nvPr>
            <p:ph idx="1"/>
          </p:nvPr>
        </p:nvSpPr>
        <p:spPr/>
        <p:txBody>
          <a:bodyPr>
            <a:normAutofit fontScale="92500" lnSpcReduction="20000"/>
          </a:bodyPr>
          <a:lstStyle/>
          <a:p>
            <a:r>
              <a:rPr lang="en-US" dirty="0"/>
              <a:t>This evaluation designed to assess the impact of the policy on injury and fatality rates in the US</a:t>
            </a:r>
          </a:p>
          <a:p>
            <a:endParaRPr lang="en-US" dirty="0"/>
          </a:p>
          <a:p>
            <a:r>
              <a:rPr lang="en-US" dirty="0"/>
              <a:t>Congress mandated new rules be issued by 9/20/1999, and take effect by 10/1/2000</a:t>
            </a:r>
          </a:p>
          <a:p>
            <a:endParaRPr lang="en-US" dirty="0"/>
          </a:p>
          <a:p>
            <a:r>
              <a:rPr lang="en-US" dirty="0"/>
              <a:t>Time period of interest Jan 1995 – Dec 2006</a:t>
            </a:r>
          </a:p>
          <a:p>
            <a:endParaRPr lang="en-US" dirty="0"/>
          </a:p>
          <a:p>
            <a:r>
              <a:rPr lang="en-US" dirty="0"/>
              <a:t>Pre-intervention evaluation-analysis period: </a:t>
            </a:r>
          </a:p>
          <a:p>
            <a:pPr lvl="1"/>
            <a:r>
              <a:rPr lang="en-US" dirty="0"/>
              <a:t>Jauary1995 to October 2000</a:t>
            </a:r>
          </a:p>
          <a:p>
            <a:pPr lvl="1"/>
            <a:endParaRPr lang="en-US" dirty="0"/>
          </a:p>
          <a:p>
            <a:r>
              <a:rPr lang="en-US" dirty="0"/>
              <a:t>Post-intervention analysis intervention period:</a:t>
            </a:r>
          </a:p>
          <a:p>
            <a:pPr lvl="1"/>
            <a:r>
              <a:rPr lang="en-US" dirty="0"/>
              <a:t>October 2000 to December 2006</a:t>
            </a:r>
          </a:p>
          <a:p>
            <a:endParaRPr lang="en-US" dirty="0"/>
          </a:p>
        </p:txBody>
      </p:sp>
      <p:sp>
        <p:nvSpPr>
          <p:cNvPr id="3" name="Slide Number Placeholder 2">
            <a:extLst>
              <a:ext uri="{FF2B5EF4-FFF2-40B4-BE49-F238E27FC236}">
                <a16:creationId xmlns:a16="http://schemas.microsoft.com/office/drawing/2014/main" id="{8C156FD3-8B8A-471D-AFE4-8BF28041C968}"/>
              </a:ext>
            </a:extLst>
          </p:cNvPr>
          <p:cNvSpPr>
            <a:spLocks noGrp="1"/>
          </p:cNvSpPr>
          <p:nvPr>
            <p:ph type="sldNum" sz="quarter" idx="12"/>
          </p:nvPr>
        </p:nvSpPr>
        <p:spPr/>
        <p:txBody>
          <a:bodyPr/>
          <a:lstStyle/>
          <a:p>
            <a:fld id="{5AD303EF-CFF2-427C-B310-F244BB88C4A1}" type="slidenum">
              <a:rPr lang="en-US" smtClean="0"/>
              <a:t>27</a:t>
            </a:fld>
            <a:endParaRPr lang="en-US"/>
          </a:p>
        </p:txBody>
      </p:sp>
      <p:sp>
        <p:nvSpPr>
          <p:cNvPr id="4" name="Title 3">
            <a:extLst>
              <a:ext uri="{FF2B5EF4-FFF2-40B4-BE49-F238E27FC236}">
                <a16:creationId xmlns:a16="http://schemas.microsoft.com/office/drawing/2014/main" id="{BD396B05-6485-47D6-A6CE-7E76E51E96B4}"/>
              </a:ext>
            </a:extLst>
          </p:cNvPr>
          <p:cNvSpPr>
            <a:spLocks noGrp="1"/>
          </p:cNvSpPr>
          <p:nvPr>
            <p:ph type="title"/>
          </p:nvPr>
        </p:nvSpPr>
        <p:spPr/>
        <p:txBody>
          <a:bodyPr/>
          <a:lstStyle/>
          <a:p>
            <a:r>
              <a:rPr lang="en-US" dirty="0"/>
              <a:t>Methods</a:t>
            </a:r>
          </a:p>
        </p:txBody>
      </p:sp>
    </p:spTree>
    <p:extLst>
      <p:ext uri="{BB962C8B-B14F-4D97-AF65-F5344CB8AC3E}">
        <p14:creationId xmlns:p14="http://schemas.microsoft.com/office/powerpoint/2010/main" val="715606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68016DC-B422-4F6C-96F6-C623279B87CB}"/>
              </a:ext>
            </a:extLst>
          </p:cNvPr>
          <p:cNvSpPr>
            <a:spLocks noGrp="1"/>
          </p:cNvSpPr>
          <p:nvPr>
            <p:ph idx="1"/>
          </p:nvPr>
        </p:nvSpPr>
        <p:spPr/>
        <p:txBody>
          <a:bodyPr/>
          <a:lstStyle/>
          <a:p>
            <a:r>
              <a:rPr lang="en-US" dirty="0"/>
              <a:t>An Interrupted time series (TSD)</a:t>
            </a:r>
          </a:p>
          <a:p>
            <a:endParaRPr lang="en-US" dirty="0"/>
          </a:p>
          <a:p>
            <a:r>
              <a:rPr lang="en-US" dirty="0"/>
              <a:t>Based on models for sequential observation over time to evaluate the impact of the policy</a:t>
            </a:r>
          </a:p>
          <a:p>
            <a:endParaRPr lang="en-US" dirty="0"/>
          </a:p>
          <a:p>
            <a:r>
              <a:rPr lang="en-US" dirty="0"/>
              <a:t>With time-series data, analyses account for the correlation between proximal observations</a:t>
            </a:r>
          </a:p>
          <a:p>
            <a:endParaRPr lang="en-US" dirty="0"/>
          </a:p>
          <a:p>
            <a:endParaRPr lang="en-US" dirty="0"/>
          </a:p>
        </p:txBody>
      </p:sp>
      <p:sp>
        <p:nvSpPr>
          <p:cNvPr id="3" name="Slide Number Placeholder 2">
            <a:extLst>
              <a:ext uri="{FF2B5EF4-FFF2-40B4-BE49-F238E27FC236}">
                <a16:creationId xmlns:a16="http://schemas.microsoft.com/office/drawing/2014/main" id="{040AFBA3-2529-41E4-B511-8A01476C2DB0}"/>
              </a:ext>
            </a:extLst>
          </p:cNvPr>
          <p:cNvSpPr>
            <a:spLocks noGrp="1"/>
          </p:cNvSpPr>
          <p:nvPr>
            <p:ph type="sldNum" sz="quarter" idx="12"/>
          </p:nvPr>
        </p:nvSpPr>
        <p:spPr/>
        <p:txBody>
          <a:bodyPr/>
          <a:lstStyle/>
          <a:p>
            <a:fld id="{5AD303EF-CFF2-427C-B310-F244BB88C4A1}" type="slidenum">
              <a:rPr lang="en-US" smtClean="0"/>
              <a:t>28</a:t>
            </a:fld>
            <a:endParaRPr lang="en-US"/>
          </a:p>
        </p:txBody>
      </p:sp>
      <p:sp>
        <p:nvSpPr>
          <p:cNvPr id="4" name="Title 3">
            <a:extLst>
              <a:ext uri="{FF2B5EF4-FFF2-40B4-BE49-F238E27FC236}">
                <a16:creationId xmlns:a16="http://schemas.microsoft.com/office/drawing/2014/main" id="{FDEC06F7-4CC7-4F39-B96B-53926029FC92}"/>
              </a:ext>
            </a:extLst>
          </p:cNvPr>
          <p:cNvSpPr>
            <a:spLocks noGrp="1"/>
          </p:cNvSpPr>
          <p:nvPr>
            <p:ph type="title"/>
          </p:nvPr>
        </p:nvSpPr>
        <p:spPr/>
        <p:txBody>
          <a:bodyPr/>
          <a:lstStyle/>
          <a:p>
            <a:r>
              <a:rPr lang="en-US" dirty="0"/>
              <a:t>Evaluation Design</a:t>
            </a:r>
          </a:p>
        </p:txBody>
      </p:sp>
    </p:spTree>
    <p:extLst>
      <p:ext uri="{BB962C8B-B14F-4D97-AF65-F5344CB8AC3E}">
        <p14:creationId xmlns:p14="http://schemas.microsoft.com/office/powerpoint/2010/main" val="1075750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61C17F-8F20-4F57-B792-7316940B1056}"/>
              </a:ext>
            </a:extLst>
          </p:cNvPr>
          <p:cNvSpPr>
            <a:spLocks noGrp="1"/>
          </p:cNvSpPr>
          <p:nvPr>
            <p:ph idx="1"/>
          </p:nvPr>
        </p:nvSpPr>
        <p:spPr/>
        <p:txBody>
          <a:bodyPr>
            <a:normAutofit lnSpcReduction="10000"/>
          </a:bodyPr>
          <a:lstStyle/>
          <a:p>
            <a:r>
              <a:rPr lang="en-US" dirty="0"/>
              <a:t>Quarterly fatality rates</a:t>
            </a:r>
          </a:p>
          <a:p>
            <a:pPr lvl="1"/>
            <a:r>
              <a:rPr lang="en-US" dirty="0"/>
              <a:t>January 1, 1995 to Dec 31, 2006: 259 fatalities</a:t>
            </a:r>
          </a:p>
          <a:p>
            <a:pPr lvl="1"/>
            <a:endParaRPr lang="en-US" dirty="0"/>
          </a:p>
          <a:p>
            <a:pPr lvl="1"/>
            <a:r>
              <a:rPr lang="en-US" dirty="0"/>
              <a:t>Pre-intervention period (25 quarters): 160 fatalities</a:t>
            </a:r>
          </a:p>
          <a:p>
            <a:pPr lvl="2"/>
            <a:r>
              <a:rPr lang="en-US" dirty="0"/>
              <a:t>Fatality rate = 0.025 per 200,000 employee hours</a:t>
            </a:r>
          </a:p>
          <a:p>
            <a:pPr lvl="1"/>
            <a:endParaRPr lang="en-US" dirty="0"/>
          </a:p>
          <a:p>
            <a:pPr lvl="1"/>
            <a:r>
              <a:rPr lang="en-US" dirty="0"/>
              <a:t>Post-intervention period (23 quarters): 99 fatalities</a:t>
            </a:r>
          </a:p>
          <a:p>
            <a:pPr lvl="2"/>
            <a:r>
              <a:rPr lang="en-US" dirty="0"/>
              <a:t>Fatality rate = =.017 per 200,000 employee hours</a:t>
            </a:r>
          </a:p>
          <a:p>
            <a:pPr lvl="2"/>
            <a:endParaRPr lang="en-US" dirty="0"/>
          </a:p>
          <a:p>
            <a:pPr lvl="1"/>
            <a:r>
              <a:rPr lang="en-US" dirty="0"/>
              <a:t>Represented a decline of 33%</a:t>
            </a:r>
          </a:p>
          <a:p>
            <a:pPr lvl="1"/>
            <a:endParaRPr lang="en-US" dirty="0"/>
          </a:p>
          <a:p>
            <a:pPr lvl="1"/>
            <a:r>
              <a:rPr lang="en-US" dirty="0"/>
              <a:t>But NOT statistically significant</a:t>
            </a:r>
          </a:p>
        </p:txBody>
      </p:sp>
      <p:sp>
        <p:nvSpPr>
          <p:cNvPr id="3" name="Slide Number Placeholder 2">
            <a:extLst>
              <a:ext uri="{FF2B5EF4-FFF2-40B4-BE49-F238E27FC236}">
                <a16:creationId xmlns:a16="http://schemas.microsoft.com/office/drawing/2014/main" id="{3CCBC316-8D63-48CE-A220-9516C91E90C1}"/>
              </a:ext>
            </a:extLst>
          </p:cNvPr>
          <p:cNvSpPr>
            <a:spLocks noGrp="1"/>
          </p:cNvSpPr>
          <p:nvPr>
            <p:ph type="sldNum" sz="quarter" idx="12"/>
          </p:nvPr>
        </p:nvSpPr>
        <p:spPr/>
        <p:txBody>
          <a:bodyPr/>
          <a:lstStyle/>
          <a:p>
            <a:fld id="{5AD303EF-CFF2-427C-B310-F244BB88C4A1}" type="slidenum">
              <a:rPr lang="en-US" smtClean="0"/>
              <a:t>29</a:t>
            </a:fld>
            <a:endParaRPr lang="en-US"/>
          </a:p>
        </p:txBody>
      </p:sp>
      <p:sp>
        <p:nvSpPr>
          <p:cNvPr id="4" name="Title 3">
            <a:extLst>
              <a:ext uri="{FF2B5EF4-FFF2-40B4-BE49-F238E27FC236}">
                <a16:creationId xmlns:a16="http://schemas.microsoft.com/office/drawing/2014/main" id="{58F4D414-C0BF-47DE-B162-F8FBD174CBB7}"/>
              </a:ext>
            </a:extLst>
          </p:cNvPr>
          <p:cNvSpPr>
            <a:spLocks noGrp="1"/>
          </p:cNvSpPr>
          <p:nvPr>
            <p:ph type="title"/>
          </p:nvPr>
        </p:nvSpPr>
        <p:spPr/>
        <p:txBody>
          <a:bodyPr/>
          <a:lstStyle/>
          <a:p>
            <a:r>
              <a:rPr lang="en-US" dirty="0"/>
              <a:t>Results</a:t>
            </a:r>
          </a:p>
        </p:txBody>
      </p:sp>
    </p:spTree>
    <p:extLst>
      <p:ext uri="{BB962C8B-B14F-4D97-AF65-F5344CB8AC3E}">
        <p14:creationId xmlns:p14="http://schemas.microsoft.com/office/powerpoint/2010/main" val="974568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84DBC7-8B1A-4E64-BF3A-7871AD20C2C7}"/>
              </a:ext>
            </a:extLst>
          </p:cNvPr>
          <p:cNvSpPr>
            <a:spLocks noGrp="1"/>
          </p:cNvSpPr>
          <p:nvPr>
            <p:ph idx="1"/>
          </p:nvPr>
        </p:nvSpPr>
        <p:spPr/>
        <p:txBody>
          <a:bodyPr>
            <a:normAutofit fontScale="92500" lnSpcReduction="20000"/>
          </a:bodyPr>
          <a:lstStyle/>
          <a:p>
            <a:r>
              <a:rPr lang="en-US" dirty="0"/>
              <a:t>Comparing two groups: intervention and comparison groups</a:t>
            </a:r>
          </a:p>
          <a:p>
            <a:endParaRPr lang="en-US" dirty="0"/>
          </a:p>
          <a:p>
            <a:r>
              <a:rPr lang="en-US" dirty="0"/>
              <a:t>People/units of analysis are not selected randomly</a:t>
            </a:r>
          </a:p>
          <a:p>
            <a:endParaRPr lang="en-US" dirty="0"/>
          </a:p>
          <a:p>
            <a:r>
              <a:rPr lang="en-US" dirty="0"/>
              <a:t>Are comparisons robust?</a:t>
            </a:r>
          </a:p>
          <a:p>
            <a:endParaRPr lang="en-US" dirty="0"/>
          </a:p>
          <a:p>
            <a:r>
              <a:rPr lang="en-US" dirty="0"/>
              <a:t>Threats to internal validity?</a:t>
            </a:r>
          </a:p>
          <a:p>
            <a:endParaRPr lang="en-US" dirty="0"/>
          </a:p>
          <a:p>
            <a:r>
              <a:rPr lang="en-US" dirty="0"/>
              <a:t>Not all quasi-experimental designs have comparison groups</a:t>
            </a:r>
          </a:p>
          <a:p>
            <a:pPr marL="109728" indent="0">
              <a:buNone/>
            </a:pPr>
            <a:endParaRPr lang="en-US" dirty="0"/>
          </a:p>
          <a:p>
            <a:pPr marL="109728" indent="0">
              <a:buNone/>
            </a:pPr>
            <a:endParaRPr lang="en-US" dirty="0"/>
          </a:p>
          <a:p>
            <a:endParaRPr lang="en-US" dirty="0"/>
          </a:p>
          <a:p>
            <a:endParaRPr lang="en-US" dirty="0"/>
          </a:p>
        </p:txBody>
      </p:sp>
      <p:sp>
        <p:nvSpPr>
          <p:cNvPr id="3" name="Title 2">
            <a:extLst>
              <a:ext uri="{FF2B5EF4-FFF2-40B4-BE49-F238E27FC236}">
                <a16:creationId xmlns:a16="http://schemas.microsoft.com/office/drawing/2014/main" id="{6820C7B0-477C-4364-84DB-035039111431}"/>
              </a:ext>
            </a:extLst>
          </p:cNvPr>
          <p:cNvSpPr>
            <a:spLocks noGrp="1"/>
          </p:cNvSpPr>
          <p:nvPr>
            <p:ph type="title"/>
          </p:nvPr>
        </p:nvSpPr>
        <p:spPr/>
        <p:txBody>
          <a:bodyPr>
            <a:normAutofit fontScale="90000"/>
          </a:bodyPr>
          <a:lstStyle/>
          <a:p>
            <a:r>
              <a:rPr lang="en-US" dirty="0"/>
              <a:t>What is Quasi-Experimental Design</a:t>
            </a:r>
          </a:p>
        </p:txBody>
      </p:sp>
      <p:sp>
        <p:nvSpPr>
          <p:cNvPr id="4" name="Slide Number Placeholder 3"/>
          <p:cNvSpPr>
            <a:spLocks noGrp="1"/>
          </p:cNvSpPr>
          <p:nvPr>
            <p:ph type="sldNum" sz="quarter" idx="12"/>
          </p:nvPr>
        </p:nvSpPr>
        <p:spPr/>
        <p:txBody>
          <a:bodyPr/>
          <a:lstStyle/>
          <a:p>
            <a:fld id="{5AD303EF-CFF2-427C-B310-F244BB88C4A1}" type="slidenum">
              <a:rPr lang="en-US" smtClean="0"/>
              <a:t>3</a:t>
            </a:fld>
            <a:endParaRPr lang="en-US"/>
          </a:p>
        </p:txBody>
      </p:sp>
    </p:spTree>
    <p:extLst>
      <p:ext uri="{BB962C8B-B14F-4D97-AF65-F5344CB8AC3E}">
        <p14:creationId xmlns:p14="http://schemas.microsoft.com/office/powerpoint/2010/main" val="17061747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AD303EF-CFF2-427C-B310-F244BB88C4A1}" type="slidenum">
              <a:rPr lang="en-US" smtClean="0"/>
              <a:t>30</a:t>
            </a:fld>
            <a:endParaRPr lang="en-US"/>
          </a:p>
        </p:txBody>
      </p:sp>
      <p:pic>
        <p:nvPicPr>
          <p:cNvPr id="5" name="Picture 4"/>
          <p:cNvPicPr>
            <a:picLocks noChangeAspect="1"/>
          </p:cNvPicPr>
          <p:nvPr/>
        </p:nvPicPr>
        <p:blipFill>
          <a:blip r:embed="rId3"/>
          <a:stretch>
            <a:fillRect/>
          </a:stretch>
        </p:blipFill>
        <p:spPr>
          <a:xfrm>
            <a:off x="28074" y="381000"/>
            <a:ext cx="8925950" cy="5257801"/>
          </a:xfrm>
          <a:prstGeom prst="rect">
            <a:avLst/>
          </a:prstGeom>
        </p:spPr>
      </p:pic>
    </p:spTree>
    <p:extLst>
      <p:ext uri="{BB962C8B-B14F-4D97-AF65-F5344CB8AC3E}">
        <p14:creationId xmlns:p14="http://schemas.microsoft.com/office/powerpoint/2010/main" val="10335733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1C9201-95FD-463B-958D-3421BEDCFBD5}"/>
              </a:ext>
            </a:extLst>
          </p:cNvPr>
          <p:cNvSpPr>
            <a:spLocks noGrp="1"/>
          </p:cNvSpPr>
          <p:nvPr>
            <p:ph idx="1"/>
          </p:nvPr>
        </p:nvSpPr>
        <p:spPr/>
        <p:txBody>
          <a:bodyPr>
            <a:normAutofit fontScale="92500" lnSpcReduction="20000"/>
          </a:bodyPr>
          <a:lstStyle/>
          <a:p>
            <a:r>
              <a:rPr lang="en-US" dirty="0"/>
              <a:t>The time-series and regression analysis provided mixed results</a:t>
            </a:r>
          </a:p>
          <a:p>
            <a:pPr lvl="1"/>
            <a:r>
              <a:rPr lang="en-US" dirty="0"/>
              <a:t>No statistically significant results in less severe injuries</a:t>
            </a:r>
          </a:p>
          <a:p>
            <a:pPr lvl="1"/>
            <a:r>
              <a:rPr lang="en-US" dirty="0"/>
              <a:t>Identified statistically significant results in rate of permanently disabling injuries</a:t>
            </a:r>
          </a:p>
          <a:p>
            <a:endParaRPr lang="en-US" dirty="0"/>
          </a:p>
          <a:p>
            <a:r>
              <a:rPr lang="en-US" dirty="0"/>
              <a:t>There is need to consider alternative plausible explanations</a:t>
            </a:r>
          </a:p>
          <a:p>
            <a:pPr lvl="1"/>
            <a:r>
              <a:rPr lang="en-US" dirty="0"/>
              <a:t>Historical bias</a:t>
            </a:r>
          </a:p>
          <a:p>
            <a:pPr lvl="1"/>
            <a:r>
              <a:rPr lang="en-US" dirty="0"/>
              <a:t>Selection bias</a:t>
            </a:r>
          </a:p>
          <a:p>
            <a:pPr lvl="1"/>
            <a:endParaRPr lang="en-US" dirty="0"/>
          </a:p>
          <a:p>
            <a:r>
              <a:rPr lang="en-US" dirty="0"/>
              <a:t>Explore other reasons why there was no effect from the training</a:t>
            </a:r>
          </a:p>
        </p:txBody>
      </p:sp>
      <p:sp>
        <p:nvSpPr>
          <p:cNvPr id="3" name="Slide Number Placeholder 2">
            <a:extLst>
              <a:ext uri="{FF2B5EF4-FFF2-40B4-BE49-F238E27FC236}">
                <a16:creationId xmlns:a16="http://schemas.microsoft.com/office/drawing/2014/main" id="{21B96C78-4E09-4E89-AD24-95387DFF53C0}"/>
              </a:ext>
            </a:extLst>
          </p:cNvPr>
          <p:cNvSpPr>
            <a:spLocks noGrp="1"/>
          </p:cNvSpPr>
          <p:nvPr>
            <p:ph type="sldNum" sz="quarter" idx="12"/>
          </p:nvPr>
        </p:nvSpPr>
        <p:spPr/>
        <p:txBody>
          <a:bodyPr/>
          <a:lstStyle/>
          <a:p>
            <a:fld id="{5AD303EF-CFF2-427C-B310-F244BB88C4A1}" type="slidenum">
              <a:rPr lang="en-US" smtClean="0"/>
              <a:t>31</a:t>
            </a:fld>
            <a:endParaRPr lang="en-US"/>
          </a:p>
        </p:txBody>
      </p:sp>
      <p:sp>
        <p:nvSpPr>
          <p:cNvPr id="4" name="Title 3">
            <a:extLst>
              <a:ext uri="{FF2B5EF4-FFF2-40B4-BE49-F238E27FC236}">
                <a16:creationId xmlns:a16="http://schemas.microsoft.com/office/drawing/2014/main" id="{A8283E1B-FA88-482A-9A3E-95D395F820E9}"/>
              </a:ext>
            </a:extLst>
          </p:cNvPr>
          <p:cNvSpPr>
            <a:spLocks noGrp="1"/>
          </p:cNvSpPr>
          <p:nvPr>
            <p:ph type="title"/>
          </p:nvPr>
        </p:nvSpPr>
        <p:spPr/>
        <p:txBody>
          <a:bodyPr/>
          <a:lstStyle/>
          <a:p>
            <a:r>
              <a:rPr lang="en-US" dirty="0"/>
              <a:t>Discussion</a:t>
            </a:r>
          </a:p>
        </p:txBody>
      </p:sp>
    </p:spTree>
    <p:extLst>
      <p:ext uri="{BB962C8B-B14F-4D97-AF65-F5344CB8AC3E}">
        <p14:creationId xmlns:p14="http://schemas.microsoft.com/office/powerpoint/2010/main" val="3363657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BE267BB-977B-4E6B-B678-98DA13C8B7C8}"/>
              </a:ext>
            </a:extLst>
          </p:cNvPr>
          <p:cNvSpPr>
            <a:spLocks noGrp="1"/>
          </p:cNvSpPr>
          <p:nvPr>
            <p:ph idx="1"/>
          </p:nvPr>
        </p:nvSpPr>
        <p:spPr/>
        <p:txBody>
          <a:bodyPr/>
          <a:lstStyle/>
          <a:p>
            <a:r>
              <a:rPr lang="en-US" dirty="0"/>
              <a:t>Discuss question 6 in the text book</a:t>
            </a:r>
          </a:p>
        </p:txBody>
      </p:sp>
      <p:sp>
        <p:nvSpPr>
          <p:cNvPr id="2" name="Slide Number Placeholder 1">
            <a:extLst>
              <a:ext uri="{FF2B5EF4-FFF2-40B4-BE49-F238E27FC236}">
                <a16:creationId xmlns:a16="http://schemas.microsoft.com/office/drawing/2014/main" id="{DE6941E3-271F-42FA-B3AB-4BC715877B9F}"/>
              </a:ext>
            </a:extLst>
          </p:cNvPr>
          <p:cNvSpPr>
            <a:spLocks noGrp="1"/>
          </p:cNvSpPr>
          <p:nvPr>
            <p:ph type="sldNum" sz="quarter" idx="12"/>
          </p:nvPr>
        </p:nvSpPr>
        <p:spPr/>
        <p:txBody>
          <a:bodyPr/>
          <a:lstStyle/>
          <a:p>
            <a:fld id="{5AD303EF-CFF2-427C-B310-F244BB88C4A1}" type="slidenum">
              <a:rPr lang="en-US" smtClean="0"/>
              <a:t>32</a:t>
            </a:fld>
            <a:endParaRPr lang="en-US"/>
          </a:p>
        </p:txBody>
      </p:sp>
      <p:sp>
        <p:nvSpPr>
          <p:cNvPr id="3" name="Title 2">
            <a:extLst>
              <a:ext uri="{FF2B5EF4-FFF2-40B4-BE49-F238E27FC236}">
                <a16:creationId xmlns:a16="http://schemas.microsoft.com/office/drawing/2014/main" id="{2D958A6D-4572-4EB4-8E73-173136989E56}"/>
              </a:ext>
            </a:extLst>
          </p:cNvPr>
          <p:cNvSpPr>
            <a:spLocks noGrp="1"/>
          </p:cNvSpPr>
          <p:nvPr>
            <p:ph type="title"/>
          </p:nvPr>
        </p:nvSpPr>
        <p:spPr/>
        <p:txBody>
          <a:bodyPr/>
          <a:lstStyle/>
          <a:p>
            <a:r>
              <a:rPr lang="en-US" dirty="0"/>
              <a:t>Discussion Question</a:t>
            </a:r>
          </a:p>
        </p:txBody>
      </p:sp>
    </p:spTree>
    <p:extLst>
      <p:ext uri="{BB962C8B-B14F-4D97-AF65-F5344CB8AC3E}">
        <p14:creationId xmlns:p14="http://schemas.microsoft.com/office/powerpoint/2010/main" val="3269761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B72C5B-05FE-4C6E-B65B-7A6B9541AA74}"/>
              </a:ext>
            </a:extLst>
          </p:cNvPr>
          <p:cNvSpPr>
            <a:spLocks noGrp="1"/>
          </p:cNvSpPr>
          <p:nvPr>
            <p:ph idx="1"/>
          </p:nvPr>
        </p:nvSpPr>
        <p:spPr/>
        <p:txBody>
          <a:bodyPr/>
          <a:lstStyle/>
          <a:p>
            <a:r>
              <a:rPr lang="en-US" dirty="0"/>
              <a:t>Before-after comparison group design</a:t>
            </a:r>
          </a:p>
          <a:p>
            <a:endParaRPr lang="en-US" dirty="0"/>
          </a:p>
          <a:p>
            <a:r>
              <a:rPr lang="en-US" dirty="0"/>
              <a:t>Single time-series design/Interrupted time-series design</a:t>
            </a:r>
          </a:p>
          <a:p>
            <a:endParaRPr lang="en-US" dirty="0"/>
          </a:p>
          <a:p>
            <a:r>
              <a:rPr lang="en-US" dirty="0"/>
              <a:t>Before-after design</a:t>
            </a:r>
          </a:p>
        </p:txBody>
      </p:sp>
      <p:sp>
        <p:nvSpPr>
          <p:cNvPr id="3" name="Slide Number Placeholder 2">
            <a:extLst>
              <a:ext uri="{FF2B5EF4-FFF2-40B4-BE49-F238E27FC236}">
                <a16:creationId xmlns:a16="http://schemas.microsoft.com/office/drawing/2014/main" id="{92EE2FD2-9836-48AA-BF88-363976B972E6}"/>
              </a:ext>
            </a:extLst>
          </p:cNvPr>
          <p:cNvSpPr>
            <a:spLocks noGrp="1"/>
          </p:cNvSpPr>
          <p:nvPr>
            <p:ph type="sldNum" sz="quarter" idx="12"/>
          </p:nvPr>
        </p:nvSpPr>
        <p:spPr/>
        <p:txBody>
          <a:bodyPr/>
          <a:lstStyle/>
          <a:p>
            <a:fld id="{5AD303EF-CFF2-427C-B310-F244BB88C4A1}" type="slidenum">
              <a:rPr lang="en-US" smtClean="0"/>
              <a:t>4</a:t>
            </a:fld>
            <a:endParaRPr lang="en-US"/>
          </a:p>
        </p:txBody>
      </p:sp>
      <p:sp>
        <p:nvSpPr>
          <p:cNvPr id="4" name="Title 3">
            <a:extLst>
              <a:ext uri="{FF2B5EF4-FFF2-40B4-BE49-F238E27FC236}">
                <a16:creationId xmlns:a16="http://schemas.microsoft.com/office/drawing/2014/main" id="{134E580D-1A53-44F8-958F-D9A967A69659}"/>
              </a:ext>
            </a:extLst>
          </p:cNvPr>
          <p:cNvSpPr>
            <a:spLocks noGrp="1"/>
          </p:cNvSpPr>
          <p:nvPr>
            <p:ph type="title"/>
          </p:nvPr>
        </p:nvSpPr>
        <p:spPr/>
        <p:txBody>
          <a:bodyPr>
            <a:normAutofit fontScale="90000"/>
          </a:bodyPr>
          <a:lstStyle/>
          <a:p>
            <a:r>
              <a:rPr lang="en-US" dirty="0"/>
              <a:t>Types of Quasi-Experimental Designs</a:t>
            </a:r>
          </a:p>
        </p:txBody>
      </p:sp>
    </p:spTree>
    <p:extLst>
      <p:ext uri="{BB962C8B-B14F-4D97-AF65-F5344CB8AC3E}">
        <p14:creationId xmlns:p14="http://schemas.microsoft.com/office/powerpoint/2010/main" val="2586400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2CB427-E9C4-4DCD-B598-16ED127F48A0}"/>
              </a:ext>
            </a:extLst>
          </p:cNvPr>
          <p:cNvSpPr>
            <a:spLocks noGrp="1"/>
          </p:cNvSpPr>
          <p:nvPr>
            <p:ph idx="1"/>
          </p:nvPr>
        </p:nvSpPr>
        <p:spPr/>
        <p:txBody>
          <a:bodyPr/>
          <a:lstStyle/>
          <a:p>
            <a:r>
              <a:rPr lang="en-US" dirty="0"/>
              <a:t>Selection  </a:t>
            </a:r>
          </a:p>
          <a:p>
            <a:endParaRPr lang="en-US" dirty="0"/>
          </a:p>
          <a:p>
            <a:r>
              <a:rPr lang="en-US" dirty="0"/>
              <a:t>Historical</a:t>
            </a:r>
          </a:p>
        </p:txBody>
      </p:sp>
      <p:sp>
        <p:nvSpPr>
          <p:cNvPr id="3" name="Slide Number Placeholder 2">
            <a:extLst>
              <a:ext uri="{FF2B5EF4-FFF2-40B4-BE49-F238E27FC236}">
                <a16:creationId xmlns:a16="http://schemas.microsoft.com/office/drawing/2014/main" id="{103F60E3-8ED6-4225-B86F-39173EADCA52}"/>
              </a:ext>
            </a:extLst>
          </p:cNvPr>
          <p:cNvSpPr>
            <a:spLocks noGrp="1"/>
          </p:cNvSpPr>
          <p:nvPr>
            <p:ph type="sldNum" sz="quarter" idx="12"/>
          </p:nvPr>
        </p:nvSpPr>
        <p:spPr/>
        <p:txBody>
          <a:bodyPr/>
          <a:lstStyle/>
          <a:p>
            <a:fld id="{5AD303EF-CFF2-427C-B310-F244BB88C4A1}" type="slidenum">
              <a:rPr lang="en-US" smtClean="0"/>
              <a:t>5</a:t>
            </a:fld>
            <a:endParaRPr lang="en-US"/>
          </a:p>
        </p:txBody>
      </p:sp>
      <p:sp>
        <p:nvSpPr>
          <p:cNvPr id="4" name="Title 3">
            <a:extLst>
              <a:ext uri="{FF2B5EF4-FFF2-40B4-BE49-F238E27FC236}">
                <a16:creationId xmlns:a16="http://schemas.microsoft.com/office/drawing/2014/main" id="{4EB84C6F-D183-4023-960D-03AC7E83651C}"/>
              </a:ext>
            </a:extLst>
          </p:cNvPr>
          <p:cNvSpPr>
            <a:spLocks noGrp="1"/>
          </p:cNvSpPr>
          <p:nvPr>
            <p:ph type="title"/>
          </p:nvPr>
        </p:nvSpPr>
        <p:spPr/>
        <p:txBody>
          <a:bodyPr>
            <a:normAutofit fontScale="90000"/>
          </a:bodyPr>
          <a:lstStyle/>
          <a:p>
            <a:r>
              <a:rPr lang="en-US" dirty="0"/>
              <a:t>Quasi-Experimental Design Biases</a:t>
            </a:r>
          </a:p>
        </p:txBody>
      </p:sp>
    </p:spTree>
    <p:extLst>
      <p:ext uri="{BB962C8B-B14F-4D97-AF65-F5344CB8AC3E}">
        <p14:creationId xmlns:p14="http://schemas.microsoft.com/office/powerpoint/2010/main" val="1198454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1157C4-C692-4702-A751-0B3302238C3C}"/>
              </a:ext>
            </a:extLst>
          </p:cNvPr>
          <p:cNvSpPr>
            <a:spLocks noGrp="1"/>
          </p:cNvSpPr>
          <p:nvPr>
            <p:ph idx="1"/>
          </p:nvPr>
        </p:nvSpPr>
        <p:spPr/>
        <p:txBody>
          <a:bodyPr/>
          <a:lstStyle/>
          <a:p>
            <a:r>
              <a:rPr lang="en-US" dirty="0"/>
              <a:t>Practicality and convenience </a:t>
            </a:r>
          </a:p>
          <a:p>
            <a:endParaRPr lang="en-US" dirty="0"/>
          </a:p>
          <a:p>
            <a:r>
              <a:rPr lang="en-US" dirty="0"/>
              <a:t>Cost</a:t>
            </a:r>
          </a:p>
          <a:p>
            <a:endParaRPr lang="en-US" dirty="0"/>
          </a:p>
          <a:p>
            <a:r>
              <a:rPr lang="en-US" dirty="0"/>
              <a:t>Reduce the threat of ecological validity</a:t>
            </a:r>
          </a:p>
          <a:p>
            <a:pPr lvl="1"/>
            <a:r>
              <a:rPr lang="en-US" dirty="0"/>
              <a:t>Are your results generalizable</a:t>
            </a:r>
          </a:p>
          <a:p>
            <a:endParaRPr lang="en-US" dirty="0"/>
          </a:p>
        </p:txBody>
      </p:sp>
      <p:sp>
        <p:nvSpPr>
          <p:cNvPr id="3" name="Slide Number Placeholder 2">
            <a:extLst>
              <a:ext uri="{FF2B5EF4-FFF2-40B4-BE49-F238E27FC236}">
                <a16:creationId xmlns:a16="http://schemas.microsoft.com/office/drawing/2014/main" id="{4832588F-440F-4B8E-B384-DA587D586A5B}"/>
              </a:ext>
            </a:extLst>
          </p:cNvPr>
          <p:cNvSpPr>
            <a:spLocks noGrp="1"/>
          </p:cNvSpPr>
          <p:nvPr>
            <p:ph type="sldNum" sz="quarter" idx="12"/>
          </p:nvPr>
        </p:nvSpPr>
        <p:spPr/>
        <p:txBody>
          <a:bodyPr/>
          <a:lstStyle/>
          <a:p>
            <a:fld id="{5AD303EF-CFF2-427C-B310-F244BB88C4A1}" type="slidenum">
              <a:rPr lang="en-US" smtClean="0"/>
              <a:t>6</a:t>
            </a:fld>
            <a:endParaRPr lang="en-US"/>
          </a:p>
        </p:txBody>
      </p:sp>
      <p:sp>
        <p:nvSpPr>
          <p:cNvPr id="4" name="Title 3">
            <a:extLst>
              <a:ext uri="{FF2B5EF4-FFF2-40B4-BE49-F238E27FC236}">
                <a16:creationId xmlns:a16="http://schemas.microsoft.com/office/drawing/2014/main" id="{1E50BDF1-D900-4EF3-A486-715C18098878}"/>
              </a:ext>
            </a:extLst>
          </p:cNvPr>
          <p:cNvSpPr>
            <a:spLocks noGrp="1"/>
          </p:cNvSpPr>
          <p:nvPr>
            <p:ph type="title"/>
          </p:nvPr>
        </p:nvSpPr>
        <p:spPr/>
        <p:txBody>
          <a:bodyPr/>
          <a:lstStyle/>
          <a:p>
            <a:r>
              <a:rPr lang="en-US" dirty="0"/>
              <a:t>Advantage</a:t>
            </a:r>
          </a:p>
        </p:txBody>
      </p:sp>
    </p:spTree>
    <p:extLst>
      <p:ext uri="{BB962C8B-B14F-4D97-AF65-F5344CB8AC3E}">
        <p14:creationId xmlns:p14="http://schemas.microsoft.com/office/powerpoint/2010/main" val="686096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F882D5-11BF-494C-BF46-3334725256EF}"/>
              </a:ext>
            </a:extLst>
          </p:cNvPr>
          <p:cNvSpPr>
            <a:spLocks noGrp="1"/>
          </p:cNvSpPr>
          <p:nvPr>
            <p:ph idx="1"/>
          </p:nvPr>
        </p:nvSpPr>
        <p:spPr/>
        <p:txBody>
          <a:bodyPr/>
          <a:lstStyle/>
          <a:p>
            <a:r>
              <a:rPr lang="en-US" dirty="0"/>
              <a:t>Constructing comparison groups by matching</a:t>
            </a:r>
          </a:p>
          <a:p>
            <a:pPr lvl="1"/>
            <a:r>
              <a:rPr lang="en-US" dirty="0"/>
              <a:t>Intervention group typically specified first, then a comparison group is constructed</a:t>
            </a:r>
          </a:p>
          <a:p>
            <a:pPr lvl="1"/>
            <a:endParaRPr lang="en-US" dirty="0"/>
          </a:p>
          <a:p>
            <a:pPr lvl="1"/>
            <a:r>
              <a:rPr lang="en-US" dirty="0"/>
              <a:t>Comparison group matched on selected characteristics</a:t>
            </a:r>
          </a:p>
          <a:p>
            <a:pPr lvl="1"/>
            <a:endParaRPr lang="en-US" dirty="0"/>
          </a:p>
          <a:p>
            <a:pPr lvl="2"/>
            <a:r>
              <a:rPr lang="en-US" dirty="0"/>
              <a:t>Example: Matching of Landfill group and comparison group in St. Louis County </a:t>
            </a:r>
          </a:p>
          <a:p>
            <a:endParaRPr lang="en-US" dirty="0"/>
          </a:p>
          <a:p>
            <a:pPr marL="109728" indent="0">
              <a:buNone/>
            </a:pPr>
            <a:endParaRPr lang="en-US" dirty="0"/>
          </a:p>
        </p:txBody>
      </p:sp>
      <p:sp>
        <p:nvSpPr>
          <p:cNvPr id="3" name="Slide Number Placeholder 2">
            <a:extLst>
              <a:ext uri="{FF2B5EF4-FFF2-40B4-BE49-F238E27FC236}">
                <a16:creationId xmlns:a16="http://schemas.microsoft.com/office/drawing/2014/main" id="{6467F828-4CFD-4C9E-85C8-6551E1370B75}"/>
              </a:ext>
            </a:extLst>
          </p:cNvPr>
          <p:cNvSpPr>
            <a:spLocks noGrp="1"/>
          </p:cNvSpPr>
          <p:nvPr>
            <p:ph type="sldNum" sz="quarter" idx="12"/>
          </p:nvPr>
        </p:nvSpPr>
        <p:spPr/>
        <p:txBody>
          <a:bodyPr/>
          <a:lstStyle/>
          <a:p>
            <a:fld id="{5AD303EF-CFF2-427C-B310-F244BB88C4A1}" type="slidenum">
              <a:rPr lang="en-US" smtClean="0"/>
              <a:t>7</a:t>
            </a:fld>
            <a:endParaRPr lang="en-US"/>
          </a:p>
        </p:txBody>
      </p:sp>
      <p:sp>
        <p:nvSpPr>
          <p:cNvPr id="4" name="Title 3">
            <a:extLst>
              <a:ext uri="{FF2B5EF4-FFF2-40B4-BE49-F238E27FC236}">
                <a16:creationId xmlns:a16="http://schemas.microsoft.com/office/drawing/2014/main" id="{82D11732-3048-49CF-AFC7-267A136A50CC}"/>
              </a:ext>
            </a:extLst>
          </p:cNvPr>
          <p:cNvSpPr>
            <a:spLocks noGrp="1"/>
          </p:cNvSpPr>
          <p:nvPr>
            <p:ph type="title"/>
          </p:nvPr>
        </p:nvSpPr>
        <p:spPr/>
        <p:txBody>
          <a:bodyPr>
            <a:noAutofit/>
          </a:bodyPr>
          <a:lstStyle/>
          <a:p>
            <a:r>
              <a:rPr lang="en-US" sz="3400" dirty="0"/>
              <a:t>Techniques for Ensuring Equivalence between groups</a:t>
            </a:r>
          </a:p>
        </p:txBody>
      </p:sp>
    </p:spTree>
    <p:extLst>
      <p:ext uri="{BB962C8B-B14F-4D97-AF65-F5344CB8AC3E}">
        <p14:creationId xmlns:p14="http://schemas.microsoft.com/office/powerpoint/2010/main" val="2231786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8A9FA9E-7E1E-4FAE-92D0-5E6BAC260EDC}"/>
              </a:ext>
            </a:extLst>
          </p:cNvPr>
          <p:cNvSpPr>
            <a:spLocks noGrp="1"/>
          </p:cNvSpPr>
          <p:nvPr>
            <p:ph type="sldNum" sz="quarter" idx="12"/>
          </p:nvPr>
        </p:nvSpPr>
        <p:spPr/>
        <p:txBody>
          <a:bodyPr/>
          <a:lstStyle/>
          <a:p>
            <a:fld id="{5AD303EF-CFF2-427C-B310-F244BB88C4A1}" type="slidenum">
              <a:rPr lang="en-US" smtClean="0"/>
              <a:t>8</a:t>
            </a:fld>
            <a:endParaRPr lang="en-US"/>
          </a:p>
        </p:txBody>
      </p:sp>
      <p:pic>
        <p:nvPicPr>
          <p:cNvPr id="5" name="Picture 4">
            <a:extLst>
              <a:ext uri="{FF2B5EF4-FFF2-40B4-BE49-F238E27FC236}">
                <a16:creationId xmlns:a16="http://schemas.microsoft.com/office/drawing/2014/main" id="{4FC6F8C7-39DA-4787-8A5E-D6ECF5BA2D3E}"/>
              </a:ext>
            </a:extLst>
          </p:cNvPr>
          <p:cNvPicPr>
            <a:picLocks noChangeAspect="1"/>
          </p:cNvPicPr>
          <p:nvPr/>
        </p:nvPicPr>
        <p:blipFill>
          <a:blip r:embed="rId2"/>
          <a:stretch>
            <a:fillRect/>
          </a:stretch>
        </p:blipFill>
        <p:spPr>
          <a:xfrm>
            <a:off x="99160" y="256256"/>
            <a:ext cx="8663840" cy="5534944"/>
          </a:xfrm>
          <a:prstGeom prst="rect">
            <a:avLst/>
          </a:prstGeom>
        </p:spPr>
      </p:pic>
      <p:sp>
        <p:nvSpPr>
          <p:cNvPr id="6" name="TextBox 5">
            <a:extLst>
              <a:ext uri="{FF2B5EF4-FFF2-40B4-BE49-F238E27FC236}">
                <a16:creationId xmlns:a16="http://schemas.microsoft.com/office/drawing/2014/main" id="{044446BC-7D1F-4FF3-8D15-527909CB7C8F}"/>
              </a:ext>
            </a:extLst>
          </p:cNvPr>
          <p:cNvSpPr txBox="1"/>
          <p:nvPr/>
        </p:nvSpPr>
        <p:spPr>
          <a:xfrm>
            <a:off x="2743200" y="6038612"/>
            <a:ext cx="6143028" cy="369332"/>
          </a:xfrm>
          <a:prstGeom prst="rect">
            <a:avLst/>
          </a:prstGeom>
          <a:noFill/>
        </p:spPr>
        <p:txBody>
          <a:bodyPr wrap="none" rtlCol="0">
            <a:spAutoFit/>
          </a:bodyPr>
          <a:lstStyle/>
          <a:p>
            <a:r>
              <a:rPr lang="en-US" dirty="0"/>
              <a:t>Source: St. Louis County Department of Public Health</a:t>
            </a:r>
          </a:p>
        </p:txBody>
      </p:sp>
      <p:sp>
        <p:nvSpPr>
          <p:cNvPr id="7" name="Rectangle 6">
            <a:extLst>
              <a:ext uri="{FF2B5EF4-FFF2-40B4-BE49-F238E27FC236}">
                <a16:creationId xmlns:a16="http://schemas.microsoft.com/office/drawing/2014/main" id="{EFBC5BFD-7C9C-41EC-B428-8C86C8B95781}"/>
              </a:ext>
            </a:extLst>
          </p:cNvPr>
          <p:cNvSpPr/>
          <p:nvPr/>
        </p:nvSpPr>
        <p:spPr>
          <a:xfrm>
            <a:off x="1371600" y="2057400"/>
            <a:ext cx="6217920" cy="10058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22960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8A6EB0-2D99-491B-B387-CD3101543D82}"/>
              </a:ext>
            </a:extLst>
          </p:cNvPr>
          <p:cNvSpPr>
            <a:spLocks noGrp="1"/>
          </p:cNvSpPr>
          <p:nvPr>
            <p:ph type="sldNum" sz="quarter" idx="12"/>
          </p:nvPr>
        </p:nvSpPr>
        <p:spPr/>
        <p:txBody>
          <a:bodyPr/>
          <a:lstStyle/>
          <a:p>
            <a:fld id="{5AD303EF-CFF2-427C-B310-F244BB88C4A1}" type="slidenum">
              <a:rPr lang="en-US" smtClean="0"/>
              <a:t>9</a:t>
            </a:fld>
            <a:endParaRPr lang="en-US"/>
          </a:p>
        </p:txBody>
      </p:sp>
      <p:pic>
        <p:nvPicPr>
          <p:cNvPr id="3" name="Picture 2">
            <a:extLst>
              <a:ext uri="{FF2B5EF4-FFF2-40B4-BE49-F238E27FC236}">
                <a16:creationId xmlns:a16="http://schemas.microsoft.com/office/drawing/2014/main" id="{77E4B9BD-08EA-4133-AB0F-9E8044529848}"/>
              </a:ext>
            </a:extLst>
          </p:cNvPr>
          <p:cNvPicPr>
            <a:picLocks noChangeAspect="1"/>
          </p:cNvPicPr>
          <p:nvPr/>
        </p:nvPicPr>
        <p:blipFill>
          <a:blip r:embed="rId2"/>
          <a:stretch>
            <a:fillRect/>
          </a:stretch>
        </p:blipFill>
        <p:spPr>
          <a:xfrm>
            <a:off x="1524000" y="0"/>
            <a:ext cx="6172200" cy="6324600"/>
          </a:xfrm>
          <a:prstGeom prst="rect">
            <a:avLst/>
          </a:prstGeom>
        </p:spPr>
      </p:pic>
    </p:spTree>
    <p:extLst>
      <p:ext uri="{BB962C8B-B14F-4D97-AF65-F5344CB8AC3E}">
        <p14:creationId xmlns:p14="http://schemas.microsoft.com/office/powerpoint/2010/main" val="14651729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Week 3 Research Design for Program Evaluation New</Template>
  <TotalTime>1808</TotalTime>
  <Words>4234</Words>
  <Application>Microsoft Office PowerPoint</Application>
  <PresentationFormat>On-screen Show (4:3)</PresentationFormat>
  <Paragraphs>446</Paragraphs>
  <Slides>32</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Lucida Sans Unicode</vt:lpstr>
      <vt:lpstr>Verdana</vt:lpstr>
      <vt:lpstr>Wingdings 2</vt:lpstr>
      <vt:lpstr>Wingdings 3</vt:lpstr>
      <vt:lpstr>Concourse</vt:lpstr>
      <vt:lpstr> Program/Policy Evaluation and Assessment  Research Design for Program Evaluation: Quasi-Experimental Design</vt:lpstr>
      <vt:lpstr>Categories of Evaluation Design</vt:lpstr>
      <vt:lpstr>What is Quasi-Experimental Design</vt:lpstr>
      <vt:lpstr>Types of Quasi-Experimental Designs</vt:lpstr>
      <vt:lpstr>Quasi-Experimental Design Biases</vt:lpstr>
      <vt:lpstr>Advantage</vt:lpstr>
      <vt:lpstr>Techniques for Ensuring Equivalence between groups</vt:lpstr>
      <vt:lpstr>PowerPoint Presentation</vt:lpstr>
      <vt:lpstr>PowerPoint Presentation</vt:lpstr>
      <vt:lpstr>Techniques for Ensuring Equivalence between groups</vt:lpstr>
      <vt:lpstr>PowerPoint Presentation</vt:lpstr>
      <vt:lpstr>Testing Causal Linkages in Program Logic Models</vt:lpstr>
      <vt:lpstr>PowerPoint Presentation</vt:lpstr>
      <vt:lpstr>PowerPoint Presentation</vt:lpstr>
      <vt:lpstr>Testing Causal Linkages in Program Logic Models</vt:lpstr>
      <vt:lpstr>Research Design and Performance Measurement</vt:lpstr>
      <vt:lpstr>Propensity Score Analysis</vt:lpstr>
      <vt:lpstr>Non-Experimental Designs</vt:lpstr>
      <vt:lpstr>Time Series Design</vt:lpstr>
      <vt:lpstr>Time Series Design</vt:lpstr>
      <vt:lpstr>The York Watch Neighborhood Watch Program:</vt:lpstr>
      <vt:lpstr>The York Watch Neighborhood Watch Program:</vt:lpstr>
      <vt:lpstr>PowerPoint Presentation</vt:lpstr>
      <vt:lpstr>Case Study</vt:lpstr>
      <vt:lpstr>Time Series Design for a National Occupational Health Policy-Program</vt:lpstr>
      <vt:lpstr>Introduction</vt:lpstr>
      <vt:lpstr>Methods</vt:lpstr>
      <vt:lpstr>Evaluation Design</vt:lpstr>
      <vt:lpstr>Results</vt:lpstr>
      <vt:lpstr>PowerPoint Presentation</vt:lpstr>
      <vt:lpstr>Discussion</vt:lpstr>
      <vt:lpstr>Discussion Question</vt:lpstr>
    </vt:vector>
  </TitlesOfParts>
  <Company>Saint Louis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Program/Policy Evaluation and Assessment  Research Design for Program Evaluation: Experimental Design</dc:title>
  <dc:creator>Nhial Tutlam</dc:creator>
  <cp:lastModifiedBy>Nhial Tutlam</cp:lastModifiedBy>
  <cp:revision>150</cp:revision>
  <cp:lastPrinted>2018-09-19T22:31:32Z</cp:lastPrinted>
  <dcterms:created xsi:type="dcterms:W3CDTF">2017-09-17T05:35:49Z</dcterms:created>
  <dcterms:modified xsi:type="dcterms:W3CDTF">2018-09-20T05:20:59Z</dcterms:modified>
</cp:coreProperties>
</file>