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handoutMasterIdLst>
    <p:handoutMasterId r:id="rId52"/>
  </p:handoutMasterIdLst>
  <p:sldIdLst>
    <p:sldId id="272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73" r:id="rId13"/>
    <p:sldId id="294" r:id="rId14"/>
    <p:sldId id="296" r:id="rId15"/>
    <p:sldId id="274" r:id="rId16"/>
    <p:sldId id="275" r:id="rId17"/>
    <p:sldId id="297" r:id="rId18"/>
    <p:sldId id="298" r:id="rId19"/>
    <p:sldId id="299" r:id="rId20"/>
    <p:sldId id="300" r:id="rId21"/>
    <p:sldId id="301" r:id="rId22"/>
    <p:sldId id="302" r:id="rId23"/>
    <p:sldId id="276" r:id="rId24"/>
    <p:sldId id="306" r:id="rId25"/>
    <p:sldId id="303" r:id="rId26"/>
    <p:sldId id="304" r:id="rId27"/>
    <p:sldId id="307" r:id="rId28"/>
    <p:sldId id="308" r:id="rId29"/>
    <p:sldId id="309" r:id="rId30"/>
    <p:sldId id="310" r:id="rId31"/>
    <p:sldId id="305" r:id="rId32"/>
    <p:sldId id="311" r:id="rId33"/>
    <p:sldId id="312" r:id="rId34"/>
    <p:sldId id="313" r:id="rId35"/>
    <p:sldId id="314" r:id="rId36"/>
    <p:sldId id="316" r:id="rId37"/>
    <p:sldId id="315" r:id="rId38"/>
    <p:sldId id="317" r:id="rId39"/>
    <p:sldId id="318" r:id="rId40"/>
    <p:sldId id="319" r:id="rId41"/>
    <p:sldId id="277" r:id="rId42"/>
    <p:sldId id="320" r:id="rId43"/>
    <p:sldId id="290" r:id="rId44"/>
    <p:sldId id="291" r:id="rId45"/>
    <p:sldId id="292" r:id="rId46"/>
    <p:sldId id="293" r:id="rId47"/>
    <p:sldId id="322" r:id="rId48"/>
    <p:sldId id="279" r:id="rId49"/>
    <p:sldId id="323" r:id="rId5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5110" autoAdjust="0"/>
  </p:normalViewPr>
  <p:slideViewPr>
    <p:cSldViewPr>
      <p:cViewPr varScale="1">
        <p:scale>
          <a:sx n="86" d="100"/>
          <a:sy n="86" d="100"/>
        </p:scale>
        <p:origin x="138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5CD97A-1E4B-4289-86B7-AB9C53B4BF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5D4613-CA8A-452B-9F07-82ED2185AF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B2818-996E-4F23-9A6C-10C733FEF3C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0DF68-8140-4821-A131-F5817F787D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6F599-C08A-44D8-A239-5582939A71C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CBC7E-3D85-4B43-A537-4BF4294E4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55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3EEA908-3283-448A-B1C2-84ACCC234D6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3B40CC9-28DE-48A2-A13C-492F18FDD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B0C08831-73EC-4EEC-AE19-75DC379309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A8A224CF-954F-4D13-A8EE-094DD59FEE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EA94180B-2A36-4780-B38C-4987C8470D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70007" indent="-2960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5747" indent="-236179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61340" indent="-236179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5315" indent="-236179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01201" indent="-236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67088" indent="-236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32975" indent="-236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98862" indent="-236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CEB770A-286F-4DA3-8ED6-DB7AFB137AE1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43010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BC002EE-0B1E-4ADA-AB0C-5E5B89B68C46}" type="datetime1">
              <a:rPr lang="en-US" smtClean="0"/>
              <a:t>11/29/2018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20FFCB8-D69E-4924-85FA-6A921DB33C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1B28-50A7-43D4-B1C4-AB1E37C56ABA}" type="datetime1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FCB8-D69E-4924-85FA-6A921DB33C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7168-8D3A-4320-83C3-171E502A313D}" type="datetime1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FCB8-D69E-4924-85FA-6A921DB33C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7290-8769-4335-876E-7420E7B10499}" type="datetime1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FCB8-D69E-4924-85FA-6A921DB33C7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C63C-2F9F-4B4B-92D8-15F9B83C2FCF}" type="datetime1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FCB8-D69E-4924-85FA-6A921DB33C7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09D1-4082-4471-8E9A-D6DB7F34C995}" type="datetime1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FCB8-D69E-4924-85FA-6A921DB33C7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9DDC-0302-4486-8BA0-9B2A08DA4BBB}" type="datetime1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FCB8-D69E-4924-85FA-6A921DB33C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391F-7C00-4B12-98A6-0B7029E80266}" type="datetime1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FCB8-D69E-4924-85FA-6A921DB33C7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CCB7-18C2-4E43-B4B3-E0BCAFB340EF}" type="datetime1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FCB8-D69E-4924-85FA-6A921DB33C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00478279-8402-4874-A2AE-176AA09D8756}" type="datetime1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FCB8-D69E-4924-85FA-6A921DB33C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C8C2262-0FE9-44AA-8E6A-BFE35230EDB9}" type="datetime1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20FFCB8-D69E-4924-85FA-6A921DB33C7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3B22D31-6273-43D6-96C5-876D0FB4AB12}" type="datetime1">
              <a:rPr lang="en-US" smtClean="0"/>
              <a:t>11/29/2018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20FFCB8-D69E-4924-85FA-6A921DB33C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D251A3-0833-432A-A2A5-715AD1FE43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>
              <a:defRPr/>
            </a:pPr>
            <a:br>
              <a:rPr lang="en-US" dirty="0"/>
            </a:br>
            <a:r>
              <a:rPr lang="en-US" sz="4400" dirty="0"/>
              <a:t>Program/Policy Evaluation and Assessment</a:t>
            </a:r>
            <a:br>
              <a:rPr lang="en-US" dirty="0"/>
            </a:br>
            <a:br>
              <a:rPr lang="en-US" dirty="0"/>
            </a:br>
            <a:r>
              <a:rPr lang="en-US" sz="4000" dirty="0"/>
              <a:t>Concepts and Issues in Economic Evaluation</a:t>
            </a:r>
          </a:p>
        </p:txBody>
      </p:sp>
      <p:sp>
        <p:nvSpPr>
          <p:cNvPr id="11267" name="Subtitle 4">
            <a:extLst>
              <a:ext uri="{FF2B5EF4-FFF2-40B4-BE49-F238E27FC236}">
                <a16:creationId xmlns:a16="http://schemas.microsoft.com/office/drawing/2014/main" id="{C3AF715F-A740-4E8D-B963-D7FC2C1DB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/>
            <a:r>
              <a:rPr lang="en-US" altLang="en-US" dirty="0"/>
              <a:t>Nhial T. Tutlam, PhD, MPH</a:t>
            </a:r>
          </a:p>
          <a:p>
            <a:pPr marR="0"/>
            <a:r>
              <a:rPr lang="en-US" altLang="en-US" dirty="0"/>
              <a:t>November 29, 2018 </a:t>
            </a:r>
          </a:p>
        </p:txBody>
      </p:sp>
      <p:sp>
        <p:nvSpPr>
          <p:cNvPr id="11268" name="Slide Number Placeholder 1">
            <a:extLst>
              <a:ext uri="{FF2B5EF4-FFF2-40B4-BE49-F238E27FC236}">
                <a16:creationId xmlns:a16="http://schemas.microsoft.com/office/drawing/2014/main" id="{40E6762C-08AF-48DA-B409-AAEFFAE6C2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8B4B2E5-9451-4D51-9273-1E6209B39CFF}" type="slidenum">
              <a:rPr lang="en-US" altLang="en-US" sz="1000" smtClean="0">
                <a:solidFill>
                  <a:srgbClr val="FFFFFF"/>
                </a:solidFill>
              </a:rPr>
              <a:pPr/>
              <a:t>1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790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3D3797-FA62-4E72-AD44-09E869993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/>
              <a:t>The attribution Issue</a:t>
            </a:r>
            <a:endParaRPr lang="en-US" dirty="0"/>
          </a:p>
          <a:p>
            <a:pPr lvl="1"/>
            <a:r>
              <a:rPr lang="en-US" dirty="0"/>
              <a:t>Establishing causality is as relevant to economic evaluation as it is in regular program evaluation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Levin and McEwan (2001) emphasize importance of establishing causality before linking costs with observed outcomes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After resolving the attribution problem, then the ratio of the cost per program outcome would be a summary measure of the cost-effectiveness of that program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0CFC44-0E9F-4F79-827C-E061113F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FCB8-D69E-4924-85FA-6A921DB33C7B}" type="slidenum">
              <a:rPr lang="en-US" smtClean="0"/>
              <a:t>10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F55A5C-95C7-479C-80D5-9F6A610E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Connecting Economic Evaluation with Program Evaluation: Program Complexity and Outcome Attribution</a:t>
            </a:r>
          </a:p>
        </p:txBody>
      </p:sp>
    </p:spTree>
    <p:extLst>
      <p:ext uri="{BB962C8B-B14F-4D97-AF65-F5344CB8AC3E}">
        <p14:creationId xmlns:p14="http://schemas.microsoft.com/office/powerpoint/2010/main" val="3645140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3D3797-FA62-4E72-AD44-09E869993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The Attribution Issue</a:t>
            </a:r>
          </a:p>
          <a:p>
            <a:pPr lvl="1"/>
            <a:r>
              <a:rPr lang="en-US" b="1" i="1" dirty="0"/>
              <a:t>Example: The York Crime Prevention Program</a:t>
            </a:r>
            <a:endParaRPr lang="en-US" dirty="0"/>
          </a:p>
          <a:p>
            <a:pPr lvl="2"/>
            <a:r>
              <a:rPr lang="en-US" dirty="0"/>
              <a:t>Difficulties of developing a valid measure of the construct “burglaries committed”</a:t>
            </a:r>
          </a:p>
          <a:p>
            <a:pPr lvl="3"/>
            <a:r>
              <a:rPr lang="en-US" dirty="0"/>
              <a:t>Used “burglaries reported to the police”</a:t>
            </a:r>
          </a:p>
          <a:p>
            <a:pPr lvl="3"/>
            <a:endParaRPr lang="en-US" dirty="0"/>
          </a:p>
          <a:p>
            <a:pPr lvl="2"/>
            <a:r>
              <a:rPr lang="en-US" dirty="0"/>
              <a:t>Assessing cost-effectiveness: ratio of program cost per reduced burglaries (cost per burglary avoided) 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Problem: assumes avoided burglaries only due to program efforts; economic improvements can confound this finding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0CFC44-0E9F-4F79-827C-E061113F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FCB8-D69E-4924-85FA-6A921DB33C7B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F55A5C-95C7-479C-80D5-9F6A610E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Connecting Economic Evaluation with Program Evaluation: Program Complexity and Outcome Attribution</a:t>
            </a:r>
          </a:p>
        </p:txBody>
      </p:sp>
    </p:spTree>
    <p:extLst>
      <p:ext uri="{BB962C8B-B14F-4D97-AF65-F5344CB8AC3E}">
        <p14:creationId xmlns:p14="http://schemas.microsoft.com/office/powerpoint/2010/main" val="3132848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7393BF-B11D-4A00-A3B8-5E5058A99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in the cycle, economic evaluation can occur as programs are being proposed or designed</a:t>
            </a:r>
          </a:p>
          <a:p>
            <a:endParaRPr lang="en-US" dirty="0"/>
          </a:p>
          <a:p>
            <a:r>
              <a:rPr lang="en-US" dirty="0"/>
              <a:t>These are </a:t>
            </a:r>
            <a:r>
              <a:rPr lang="en-US" b="1" u="sng" dirty="0"/>
              <a:t>ex ante analysis</a:t>
            </a:r>
          </a:p>
          <a:p>
            <a:pPr lvl="1"/>
            <a:r>
              <a:rPr lang="en-US" dirty="0"/>
              <a:t>Occur as potential program or policy alternatives are being compared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Typically use existing theoretical models or experiences to predict future costs and benefits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E04998-41D0-45F7-A805-A79F9BAD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FCB8-D69E-4924-85FA-6A921DB33C7B}" type="slidenum">
              <a:rPr lang="en-US" smtClean="0"/>
              <a:t>12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6497E8-5495-465E-BE06-02A9CEE7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Economic Evaluation in the Performance Management Cycle</a:t>
            </a:r>
          </a:p>
        </p:txBody>
      </p:sp>
    </p:spTree>
    <p:extLst>
      <p:ext uri="{BB962C8B-B14F-4D97-AF65-F5344CB8AC3E}">
        <p14:creationId xmlns:p14="http://schemas.microsoft.com/office/powerpoint/2010/main" val="2063109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7393BF-B11D-4A00-A3B8-5E5058A99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Economic evaluation can also be conducted late in the cycle after the program has been implemented or after completion</a:t>
            </a:r>
          </a:p>
          <a:p>
            <a:endParaRPr lang="en-US" dirty="0"/>
          </a:p>
          <a:p>
            <a:r>
              <a:rPr lang="en-US" dirty="0"/>
              <a:t>These are </a:t>
            </a:r>
            <a:r>
              <a:rPr lang="en-US" b="1" u="sng" dirty="0"/>
              <a:t>ex post analysis</a:t>
            </a:r>
          </a:p>
          <a:p>
            <a:pPr lvl="1"/>
            <a:r>
              <a:rPr lang="en-US" dirty="0"/>
              <a:t>Conducted at the assessment and reporting phase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Based on actual costs and benefits accruing to a program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Depend, in part, on ability to assess the extent to which the policy or program caused observed outcomes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E04998-41D0-45F7-A805-A79F9BAD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FCB8-D69E-4924-85FA-6A921DB33C7B}" type="slidenum">
              <a:rPr lang="en-US" smtClean="0"/>
              <a:t>13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6497E8-5495-465E-BE06-02A9CEE7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Economic Evaluation in the Performance Management Cycle</a:t>
            </a:r>
          </a:p>
        </p:txBody>
      </p:sp>
    </p:spTree>
    <p:extLst>
      <p:ext uri="{BB962C8B-B14F-4D97-AF65-F5344CB8AC3E}">
        <p14:creationId xmlns:p14="http://schemas.microsoft.com/office/powerpoint/2010/main" val="1492692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B5DF4C-C847-45B7-ACDD-5060B81B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FCB8-D69E-4924-85FA-6A921DB33C7B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78DDC7-04DA-49E8-A314-58DCF1435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22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71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E71C8F-6A6B-4FC8-95B0-8C85AF954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There are </a:t>
            </a:r>
            <a:r>
              <a:rPr lang="en-US" b="1" u="sng" dirty="0"/>
              <a:t>three main </a:t>
            </a:r>
            <a:r>
              <a:rPr lang="en-US" dirty="0"/>
              <a:t>types of economic analysis:</a:t>
            </a:r>
          </a:p>
          <a:p>
            <a:pPr lvl="1"/>
            <a:r>
              <a:rPr lang="en-US" dirty="0"/>
              <a:t>Cost-benefit analysis (CBA)</a:t>
            </a:r>
          </a:p>
          <a:p>
            <a:pPr lvl="1"/>
            <a:r>
              <a:rPr lang="en-US" dirty="0"/>
              <a:t>Cost-effectiveness analysis (CEA)</a:t>
            </a:r>
          </a:p>
          <a:p>
            <a:pPr lvl="1"/>
            <a:r>
              <a:rPr lang="en-US" dirty="0"/>
              <a:t>Cost-utility analysis (CUA)</a:t>
            </a:r>
          </a:p>
          <a:p>
            <a:pPr lvl="1"/>
            <a:endParaRPr lang="en-US" dirty="0"/>
          </a:p>
          <a:p>
            <a:r>
              <a:rPr lang="en-US" dirty="0"/>
              <a:t>With all these types, the costs of the program are monetized, but for each the benefits are quantified differently</a:t>
            </a:r>
          </a:p>
          <a:p>
            <a:pPr lvl="1"/>
            <a:r>
              <a:rPr lang="en-US" dirty="0"/>
              <a:t>CBA: both cost and resulting benefits to society used to determine whether there is a Net Social Benefit (NSB)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CEA: cost per unit of a single non-monetized outcome calculated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CUA: cost per unit of a measure of multi-component utility are calculated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4293D6-94F7-41CD-BC33-11322C8B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FCB8-D69E-4924-85FA-6A921DB33C7B}" type="slidenum">
              <a:rPr lang="en-US" smtClean="0"/>
              <a:t>15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351803-6B02-4F67-A5B1-6303D53E4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Economic Evaluation</a:t>
            </a:r>
          </a:p>
        </p:txBody>
      </p:sp>
    </p:spTree>
    <p:extLst>
      <p:ext uri="{BB962C8B-B14F-4D97-AF65-F5344CB8AC3E}">
        <p14:creationId xmlns:p14="http://schemas.microsoft.com/office/powerpoint/2010/main" val="2496176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8A3318-F054-4AFF-8D58-F995D8048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Conceptually most comprehensive and demanding to conduct</a:t>
            </a:r>
          </a:p>
          <a:p>
            <a:endParaRPr lang="en-US" dirty="0"/>
          </a:p>
          <a:p>
            <a:r>
              <a:rPr lang="en-US" b="1" dirty="0"/>
              <a:t>CBA can tell us whether the social benefits of an intervention exceed its social costs</a:t>
            </a:r>
          </a:p>
          <a:p>
            <a:endParaRPr lang="en-US" dirty="0"/>
          </a:p>
          <a:p>
            <a:r>
              <a:rPr lang="en-US" dirty="0"/>
              <a:t>The efficiency criterion aims to maximize social utility</a:t>
            </a:r>
          </a:p>
          <a:p>
            <a:endParaRPr lang="en-US" dirty="0"/>
          </a:p>
          <a:p>
            <a:r>
              <a:rPr lang="en-US" b="1" dirty="0"/>
              <a:t>Because it monetizes both the cost and benefits</a:t>
            </a:r>
            <a:r>
              <a:rPr lang="en-US" dirty="0"/>
              <a:t>, can be used to choose between mutually exclusive alternatives, and to rank and prioritize projects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ABEBCD-E9BD-428D-AB56-EA29A1C9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FCB8-D69E-4924-85FA-6A921DB33C7B}" type="slidenum">
              <a:rPr lang="en-US" smtClean="0"/>
              <a:t>16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B6E9F0-D4DC-44F4-9BAA-38924B87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Cost-Benefit Analysis (CBA)</a:t>
            </a:r>
          </a:p>
        </p:txBody>
      </p:sp>
    </p:spTree>
    <p:extLst>
      <p:ext uri="{BB962C8B-B14F-4D97-AF65-F5344CB8AC3E}">
        <p14:creationId xmlns:p14="http://schemas.microsoft.com/office/powerpoint/2010/main" val="4190067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8A3318-F054-4AFF-8D58-F995D8048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Usually conducted by economist or under the supervision of economist</a:t>
            </a:r>
          </a:p>
          <a:p>
            <a:endParaRPr lang="en-US" dirty="0"/>
          </a:p>
          <a:p>
            <a:r>
              <a:rPr lang="en-US" dirty="0"/>
              <a:t>Informed by review of the methodological literature and literature on comparable evaluation</a:t>
            </a:r>
          </a:p>
          <a:p>
            <a:endParaRPr lang="en-US" dirty="0"/>
          </a:p>
          <a:p>
            <a:r>
              <a:rPr lang="en-US" dirty="0"/>
              <a:t>Routinely used in environmental and infrastructure studies</a:t>
            </a:r>
          </a:p>
          <a:p>
            <a:endParaRPr lang="en-US" dirty="0"/>
          </a:p>
          <a:p>
            <a:r>
              <a:rPr lang="en-US" dirty="0"/>
              <a:t>A project or intervention is deemed acceptable if its social benefits exceed its social costs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ABEBCD-E9BD-428D-AB56-EA29A1C9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FCB8-D69E-4924-85FA-6A921DB33C7B}" type="slidenum">
              <a:rPr lang="en-US" smtClean="0"/>
              <a:t>17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B6E9F0-D4DC-44F4-9BAA-38924B87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Cost-Benefit Analysis (CBA)</a:t>
            </a:r>
          </a:p>
        </p:txBody>
      </p:sp>
    </p:spTree>
    <p:extLst>
      <p:ext uri="{BB962C8B-B14F-4D97-AF65-F5344CB8AC3E}">
        <p14:creationId xmlns:p14="http://schemas.microsoft.com/office/powerpoint/2010/main" val="2707599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8A3318-F054-4AFF-8D58-F995D8048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CBA is conducted to estimate the value or relative value of an intervention to society</a:t>
            </a:r>
          </a:p>
          <a:p>
            <a:endParaRPr lang="en-US" dirty="0"/>
          </a:p>
          <a:p>
            <a:r>
              <a:rPr lang="en-US" dirty="0"/>
              <a:t>While one may be focused on government revenues and expenditures only, costs and benefits to all members of society are included</a:t>
            </a:r>
          </a:p>
          <a:p>
            <a:endParaRPr lang="en-US" dirty="0"/>
          </a:p>
          <a:p>
            <a:r>
              <a:rPr lang="en-US" dirty="0"/>
              <a:t>These include </a:t>
            </a:r>
            <a:r>
              <a:rPr lang="en-US" b="1" i="1" u="sng" dirty="0"/>
              <a:t>intangibles</a:t>
            </a:r>
            <a:r>
              <a:rPr lang="en-US" dirty="0"/>
              <a:t> and </a:t>
            </a:r>
            <a:r>
              <a:rPr lang="en-US" b="1" i="1" u="sng" dirty="0"/>
              <a:t>externalities</a:t>
            </a:r>
            <a:r>
              <a:rPr lang="en-US" dirty="0"/>
              <a:t>:</a:t>
            </a:r>
          </a:p>
          <a:p>
            <a:pPr lvl="1"/>
            <a:r>
              <a:rPr lang="en-US" b="1" i="1" u="sng" dirty="0"/>
              <a:t>Intangibles</a:t>
            </a:r>
            <a:r>
              <a:rPr lang="en-US" dirty="0"/>
              <a:t>: include loss of alternative uses such as loss of recreational opportunities for parks</a:t>
            </a:r>
          </a:p>
          <a:p>
            <a:pPr lvl="1"/>
            <a:endParaRPr lang="en-US" dirty="0"/>
          </a:p>
          <a:p>
            <a:pPr lvl="1"/>
            <a:r>
              <a:rPr lang="en-US" b="1" i="1" u="sng" dirty="0"/>
              <a:t>Externalities</a:t>
            </a:r>
            <a:r>
              <a:rPr lang="en-US" dirty="0"/>
              <a:t>: social value of (cost or benefit) a good or bad outcome that is a by-product of economic activity</a:t>
            </a:r>
          </a:p>
          <a:p>
            <a:pPr lvl="3"/>
            <a:r>
              <a:rPr lang="en-US" dirty="0"/>
              <a:t>Not reflected in market price</a:t>
            </a:r>
          </a:p>
          <a:p>
            <a:pPr lvl="3"/>
            <a:r>
              <a:rPr lang="en-US" dirty="0"/>
              <a:t>Affects parties other than those engaged in the activity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ABEBCD-E9BD-428D-AB56-EA29A1C9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FCB8-D69E-4924-85FA-6A921DB33C7B}" type="slidenum">
              <a:rPr lang="en-US" smtClean="0"/>
              <a:t>18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B6E9F0-D4DC-44F4-9BAA-38924B87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Cost-Benefit Analysis (CBA)</a:t>
            </a:r>
          </a:p>
        </p:txBody>
      </p:sp>
    </p:spTree>
    <p:extLst>
      <p:ext uri="{BB962C8B-B14F-4D97-AF65-F5344CB8AC3E}">
        <p14:creationId xmlns:p14="http://schemas.microsoft.com/office/powerpoint/2010/main" val="1554362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8A3318-F054-4AFF-8D58-F995D8048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 economic evaluations taking on a social (jurisdictional) perspective, fees and charges for a program or intervention that are </a:t>
            </a:r>
            <a:r>
              <a:rPr lang="en-US" b="1" u="sng" dirty="0"/>
              <a:t>paid by residents </a:t>
            </a:r>
            <a:r>
              <a:rPr lang="en-US" dirty="0"/>
              <a:t>to a government agency </a:t>
            </a:r>
            <a:r>
              <a:rPr lang="en-US" b="1" u="sng" dirty="0"/>
              <a:t>are not considered benefits</a:t>
            </a:r>
          </a:p>
          <a:p>
            <a:endParaRPr lang="en-US" dirty="0"/>
          </a:p>
          <a:p>
            <a:r>
              <a:rPr lang="en-US" dirty="0"/>
              <a:t>However, fees and charges collected from nonresidents are considered benefits</a:t>
            </a:r>
          </a:p>
          <a:p>
            <a:endParaRPr lang="en-US" dirty="0"/>
          </a:p>
          <a:p>
            <a:r>
              <a:rPr lang="en-US" dirty="0"/>
              <a:t>An economic evaluation that is fully grounded in welfare economics seeks to measure the </a:t>
            </a:r>
            <a:r>
              <a:rPr lang="en-US" b="1" u="sng" dirty="0"/>
              <a:t>aggregate social value </a:t>
            </a:r>
            <a:r>
              <a:rPr lang="en-US" dirty="0"/>
              <a:t>of the costs and benefits of an intervention and not just to a particular government agency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ABEBCD-E9BD-428D-AB56-EA29A1C9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FCB8-D69E-4924-85FA-6A921DB33C7B}" type="slidenum">
              <a:rPr lang="en-US" smtClean="0"/>
              <a:t>19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B6E9F0-D4DC-44F4-9BAA-38924B87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Cost-Benefit Analysis (CBA)</a:t>
            </a:r>
          </a:p>
        </p:txBody>
      </p:sp>
    </p:spTree>
    <p:extLst>
      <p:ext uri="{BB962C8B-B14F-4D97-AF65-F5344CB8AC3E}">
        <p14:creationId xmlns:p14="http://schemas.microsoft.com/office/powerpoint/2010/main" val="286103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80722F-D06E-4480-AA1A-D7DDCAC1A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does economic evaluation differ from typical program evaluation?</a:t>
            </a:r>
          </a:p>
          <a:p>
            <a:pPr lvl="1"/>
            <a:r>
              <a:rPr lang="en-US" b="1" i="1" dirty="0"/>
              <a:t>Program evaluation</a:t>
            </a:r>
            <a:r>
              <a:rPr lang="en-US" dirty="0"/>
              <a:t>: focuses on </a:t>
            </a:r>
            <a:r>
              <a:rPr lang="en-US" b="1" u="sng" dirty="0"/>
              <a:t>how well the actual results/outcomes of a program compare with intended outcomes </a:t>
            </a:r>
            <a:r>
              <a:rPr lang="en-US" dirty="0"/>
              <a:t>and whether those outcomes can be attributed to the program</a:t>
            </a:r>
          </a:p>
          <a:p>
            <a:pPr lvl="1"/>
            <a:endParaRPr lang="en-US" b="1" i="1" dirty="0"/>
          </a:p>
          <a:p>
            <a:pPr lvl="1"/>
            <a:r>
              <a:rPr lang="en-US" b="1" i="1" dirty="0"/>
              <a:t>Economic evaluation</a:t>
            </a:r>
            <a:r>
              <a:rPr lang="en-US" dirty="0"/>
              <a:t>: explicitly </a:t>
            </a:r>
            <a:r>
              <a:rPr lang="en-US" b="1" u="sng" dirty="0"/>
              <a:t>compares costs and benefits</a:t>
            </a:r>
            <a:r>
              <a:rPr lang="en-US" dirty="0"/>
              <a:t>, using economic efficiency criterion </a:t>
            </a:r>
          </a:p>
          <a:p>
            <a:pPr lvl="3"/>
            <a:r>
              <a:rPr lang="en-US" b="1" u="sng" dirty="0"/>
              <a:t>Economic Efficiency</a:t>
            </a:r>
            <a:r>
              <a:rPr lang="en-US" b="1" dirty="0"/>
              <a:t>: </a:t>
            </a:r>
            <a:r>
              <a:rPr lang="en-US" dirty="0"/>
              <a:t>the net social value of  a project or program, estimated by subtracting the </a:t>
            </a:r>
            <a:r>
              <a:rPr lang="en-US" b="1" dirty="0">
                <a:solidFill>
                  <a:srgbClr val="FF0000"/>
                </a:solidFill>
              </a:rPr>
              <a:t>discounted social cost </a:t>
            </a:r>
            <a:r>
              <a:rPr lang="en-US" dirty="0"/>
              <a:t>from the </a:t>
            </a:r>
            <a:r>
              <a:rPr lang="en-US" b="1" dirty="0">
                <a:solidFill>
                  <a:srgbClr val="FF0000"/>
                </a:solidFill>
              </a:rPr>
              <a:t>discounted social benefit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F9612C-4D7D-40E4-A69B-AB0D4D769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FCB8-D69E-4924-85FA-6A921DB33C7B}" type="slidenum">
              <a:rPr lang="en-US" smtClean="0"/>
              <a:t>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F1D9BE-2963-4E8B-8B25-288ADA9C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27431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8A3318-F054-4AFF-8D58-F995D8048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is widespread confusion between CBA and economic impact analysis (EIA)</a:t>
            </a:r>
          </a:p>
          <a:p>
            <a:endParaRPr lang="en-US" dirty="0"/>
          </a:p>
          <a:p>
            <a:r>
              <a:rPr lang="en-US" dirty="0"/>
              <a:t>While the objective of CBA is not to estimate the </a:t>
            </a:r>
            <a:r>
              <a:rPr lang="en-US" b="1" u="sng" dirty="0"/>
              <a:t>net social benefits (NSBs) </a:t>
            </a:r>
            <a:r>
              <a:rPr lang="en-US" dirty="0"/>
              <a:t>of an investment, the objective of EIA is to estimate the </a:t>
            </a:r>
            <a:r>
              <a:rPr lang="en-US" b="1" u="sng" dirty="0"/>
              <a:t>impact of an investment</a:t>
            </a:r>
            <a:r>
              <a:rPr lang="en-US" dirty="0"/>
              <a:t> on the gross domestic product (GDP) of an economy</a:t>
            </a:r>
          </a:p>
          <a:p>
            <a:pPr lvl="2"/>
            <a:r>
              <a:rPr lang="en-US" dirty="0"/>
              <a:t>NSB and GDP are not equivalent concepts</a:t>
            </a:r>
          </a:p>
          <a:p>
            <a:pPr lvl="2"/>
            <a:endParaRPr lang="en-US" dirty="0"/>
          </a:p>
          <a:p>
            <a:r>
              <a:rPr lang="en-US" dirty="0"/>
              <a:t>EIAs tends to overestimate benefits compared with CBAs, a reflection of the inadequacy of GDP as a measure of social welfare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ABEBCD-E9BD-428D-AB56-EA29A1C9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FCB8-D69E-4924-85FA-6A921DB33C7B}" type="slidenum">
              <a:rPr lang="en-US" smtClean="0"/>
              <a:t>20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B6E9F0-D4DC-44F4-9BAA-38924B87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Cost-Benefit Analysis (CBA)</a:t>
            </a:r>
          </a:p>
        </p:txBody>
      </p:sp>
    </p:spTree>
    <p:extLst>
      <p:ext uri="{BB962C8B-B14F-4D97-AF65-F5344CB8AC3E}">
        <p14:creationId xmlns:p14="http://schemas.microsoft.com/office/powerpoint/2010/main" val="2865487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8A3318-F054-4AFF-8D58-F995D8048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i="1" u="sng" dirty="0"/>
              <a:t>Standing</a:t>
            </a:r>
          </a:p>
          <a:p>
            <a:pPr lvl="1"/>
            <a:r>
              <a:rPr lang="en-US" dirty="0"/>
              <a:t>In economic evaluation, the status determining whether the preferences of an individual or members of a group are included or excluded in estimates of social value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At the beginning of a CBA or other types of economic evaluation, the decision of who has </a:t>
            </a:r>
            <a:r>
              <a:rPr lang="en-US" b="1" i="1" u="sng" dirty="0"/>
              <a:t>standing</a:t>
            </a:r>
            <a:r>
              <a:rPr lang="en-US" dirty="0"/>
              <a:t> has to be made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Agency bottom-line perspectives are sometimes used in CEAs, meaning the </a:t>
            </a:r>
            <a:r>
              <a:rPr lang="en-US" b="1" i="1" u="sng" dirty="0"/>
              <a:t>agency is the only “person” with standing </a:t>
            </a:r>
            <a:r>
              <a:rPr lang="en-US" dirty="0"/>
              <a:t>in he analysis</a:t>
            </a:r>
          </a:p>
          <a:p>
            <a:pPr lvl="3"/>
            <a:r>
              <a:rPr lang="en-US" dirty="0"/>
              <a:t>Only appropriate if non-agency costs and benefits are very small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While the idea of including all residents of a jurisdiction or nation may seem simple conceptually, it can be confusing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ABEBCD-E9BD-428D-AB56-EA29A1C9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FCB8-D69E-4924-85FA-6A921DB33C7B}" type="slidenum">
              <a:rPr lang="en-US" smtClean="0"/>
              <a:t>21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B6E9F0-D4DC-44F4-9BAA-38924B87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Cost-Benefit Analysis (CBA)</a:t>
            </a:r>
          </a:p>
        </p:txBody>
      </p:sp>
    </p:spTree>
    <p:extLst>
      <p:ext uri="{BB962C8B-B14F-4D97-AF65-F5344CB8AC3E}">
        <p14:creationId xmlns:p14="http://schemas.microsoft.com/office/powerpoint/2010/main" val="786091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B16661-1696-40CE-8FE0-FC5A0A09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FCB8-D69E-4924-85FA-6A921DB33C7B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B72572-D499-4DB1-B6F5-927BD49F8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191982"/>
              </p:ext>
            </p:extLst>
          </p:nvPr>
        </p:nvGraphicFramePr>
        <p:xfrm>
          <a:off x="76201" y="84931"/>
          <a:ext cx="8915401" cy="5886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551">
                  <a:extLst>
                    <a:ext uri="{9D8B030D-6E8A-4147-A177-3AD203B41FA5}">
                      <a16:colId xmlns:a16="http://schemas.microsoft.com/office/drawing/2014/main" val="2016973492"/>
                    </a:ext>
                  </a:extLst>
                </a:gridCol>
                <a:gridCol w="1244898">
                  <a:extLst>
                    <a:ext uri="{9D8B030D-6E8A-4147-A177-3AD203B41FA5}">
                      <a16:colId xmlns:a16="http://schemas.microsoft.com/office/drawing/2014/main" val="2474655099"/>
                    </a:ext>
                  </a:extLst>
                </a:gridCol>
                <a:gridCol w="1789542">
                  <a:extLst>
                    <a:ext uri="{9D8B030D-6E8A-4147-A177-3AD203B41FA5}">
                      <a16:colId xmlns:a16="http://schemas.microsoft.com/office/drawing/2014/main" val="2555066962"/>
                    </a:ext>
                  </a:extLst>
                </a:gridCol>
                <a:gridCol w="1322705">
                  <a:extLst>
                    <a:ext uri="{9D8B030D-6E8A-4147-A177-3AD203B41FA5}">
                      <a16:colId xmlns:a16="http://schemas.microsoft.com/office/drawing/2014/main" val="1320851742"/>
                    </a:ext>
                  </a:extLst>
                </a:gridCol>
                <a:gridCol w="1322705">
                  <a:extLst>
                    <a:ext uri="{9D8B030D-6E8A-4147-A177-3AD203B41FA5}">
                      <a16:colId xmlns:a16="http://schemas.microsoft.com/office/drawing/2014/main" val="2284536712"/>
                    </a:ext>
                  </a:extLst>
                </a:gridCol>
              </a:tblGrid>
              <a:tr h="634583">
                <a:tc gridSpan="5">
                  <a:txBody>
                    <a:bodyPr/>
                    <a:lstStyle/>
                    <a:p>
                      <a:r>
                        <a:rPr lang="en-US" dirty="0"/>
                        <a:t>Table 7.1 Selected Costs and Benefits of Transit Expansion Financed Through the Gasoline Tax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72489"/>
                  </a:ext>
                </a:extLst>
              </a:tr>
              <a:tr h="634583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Transit Users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Private vehicle Users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Transit Authority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Society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987373"/>
                  </a:ext>
                </a:extLst>
              </a:tr>
              <a:tr h="383679">
                <a:tc gridSpan="5">
                  <a:txBody>
                    <a:bodyPr/>
                    <a:lstStyle/>
                    <a:p>
                      <a:r>
                        <a:rPr lang="en-US" b="1" dirty="0"/>
                        <a:t>Tax, fares, and service effects before change in behavior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238468"/>
                  </a:ext>
                </a:extLst>
              </a:tr>
              <a:tr h="383679">
                <a:tc>
                  <a:txBody>
                    <a:bodyPr/>
                    <a:lstStyle/>
                    <a:p>
                      <a:r>
                        <a:rPr lang="en-US" dirty="0"/>
                        <a:t>Gasoline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 effect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Benefit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 effect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886153"/>
                  </a:ext>
                </a:extLst>
              </a:tr>
              <a:tr h="383679">
                <a:tc>
                  <a:txBody>
                    <a:bodyPr/>
                    <a:lstStyle/>
                    <a:p>
                      <a:r>
                        <a:rPr lang="en-US" dirty="0"/>
                        <a:t>Fares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Benefit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effect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343042"/>
                  </a:ext>
                </a:extLst>
              </a:tr>
              <a:tr h="634583">
                <a:tc>
                  <a:txBody>
                    <a:bodyPr/>
                    <a:lstStyle/>
                    <a:p>
                      <a:r>
                        <a:rPr lang="en-US" dirty="0"/>
                        <a:t>Value (utility of increased service)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Benefit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 effect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Benefit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3444"/>
                  </a:ext>
                </a:extLst>
              </a:tr>
              <a:tr h="634583">
                <a:tc>
                  <a:txBody>
                    <a:bodyPr/>
                    <a:lstStyle/>
                    <a:p>
                      <a:r>
                        <a:rPr lang="en-US" dirty="0"/>
                        <a:t>Opportunity cost of resources for expansion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effect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93757"/>
                  </a:ext>
                </a:extLst>
              </a:tr>
              <a:tr h="383679">
                <a:tc gridSpan="5">
                  <a:txBody>
                    <a:bodyPr/>
                    <a:lstStyle/>
                    <a:p>
                      <a:r>
                        <a:rPr lang="en-US" b="1" dirty="0"/>
                        <a:t>Reduction in negative externalities as a result of switch from driving to train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757123"/>
                  </a:ext>
                </a:extLst>
              </a:tr>
              <a:tr h="383679">
                <a:tc>
                  <a:txBody>
                    <a:bodyPr/>
                    <a:lstStyle/>
                    <a:p>
                      <a:r>
                        <a:rPr lang="en-US" dirty="0"/>
                        <a:t>Reduced Congestion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Benefit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Benefit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Benefit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734217"/>
                  </a:ext>
                </a:extLst>
              </a:tr>
              <a:tr h="383679">
                <a:tc>
                  <a:txBody>
                    <a:bodyPr/>
                    <a:lstStyle/>
                    <a:p>
                      <a:r>
                        <a:rPr lang="en-US" dirty="0"/>
                        <a:t>Reduced pollution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Benefit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Benefit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Benefit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439580"/>
                  </a:ext>
                </a:extLst>
              </a:tr>
              <a:tr h="634583">
                <a:tc>
                  <a:txBody>
                    <a:bodyPr/>
                    <a:lstStyle/>
                    <a:p>
                      <a:r>
                        <a:rPr lang="en-US" dirty="0"/>
                        <a:t>Reduced green house gas emissions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Benefit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Benefit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effect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Benefit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570220"/>
                  </a:ext>
                </a:extLst>
              </a:tr>
              <a:tr h="383679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Benefit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715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343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36210D-DCAE-4E1C-B7AB-89F7A8942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b="1" i="1" u="sng" dirty="0"/>
              <a:t>Valuing Nonmarket Impacts</a:t>
            </a:r>
          </a:p>
          <a:p>
            <a:pPr lvl="1"/>
            <a:r>
              <a:rPr lang="en-US" dirty="0"/>
              <a:t>A project or intervention that reduces externalities tends to generate social benefits that cannot be valued using market prices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There have been methodological improvements in the valuation of nonmarket costs and benefits in the past three decades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the absence of a market for goods, WTP and WTA are estimated using a variety of methods</a:t>
            </a:r>
          </a:p>
          <a:p>
            <a:pPr lvl="2"/>
            <a:r>
              <a:rPr lang="en-US" dirty="0"/>
              <a:t>Willingness-to-pay (WTP) for benefits </a:t>
            </a:r>
          </a:p>
          <a:p>
            <a:pPr lvl="2"/>
            <a:r>
              <a:rPr lang="en-US" dirty="0"/>
              <a:t>Willingness-to-accept (WTA)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These methods are classified as </a:t>
            </a:r>
            <a:r>
              <a:rPr lang="en-US" b="1" i="1" u="sng" dirty="0"/>
              <a:t>revealed preferences </a:t>
            </a:r>
            <a:r>
              <a:rPr lang="en-US" dirty="0"/>
              <a:t>and </a:t>
            </a:r>
            <a:r>
              <a:rPr lang="en-US" b="1" i="1" u="sng" dirty="0"/>
              <a:t>stated preferences methods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32A5B6-5100-4C30-8E86-06196C4F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FCB8-D69E-4924-85FA-6A921DB33C7B}" type="slidenum">
              <a:rPr lang="en-US" smtClean="0"/>
              <a:t>23</a:t>
            </a:fld>
            <a:endParaRPr lang="en-US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E6726A1C-10E1-431E-919F-455BFED14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Cost-Benefit Analysis (CBA)</a:t>
            </a:r>
          </a:p>
        </p:txBody>
      </p:sp>
    </p:spTree>
    <p:extLst>
      <p:ext uri="{BB962C8B-B14F-4D97-AF65-F5344CB8AC3E}">
        <p14:creationId xmlns:p14="http://schemas.microsoft.com/office/powerpoint/2010/main" val="2016233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878673-2DFA-4A6A-B885-F3873001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FCB8-D69E-4924-85FA-6A921DB33C7B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ADB8E1-B5A8-49F2-855B-2E526EEF6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7" y="59778"/>
            <a:ext cx="9041462" cy="662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86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36210D-DCAE-4E1C-B7AB-89F7A8942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Steps for Economic Evaluations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Specify the set of alternatives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Decide whose benefits and costs count (standing)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Categorize and catalog costs and benefits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Predict costs and benefits quantitatively over the life of the project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Monetize all costs and benefits (for CEA and CUA, quantify benefits)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Select a discount rate for costs and benefits occurring in the future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Compare costs with outcomes, or compute NPV of each alternative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Perform sensitivity and distributional analysis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Make a recommendation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32A5B6-5100-4C30-8E86-06196C4F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FCB8-D69E-4924-85FA-6A921DB33C7B}" type="slidenum">
              <a:rPr lang="en-US" smtClean="0"/>
              <a:t>25</a:t>
            </a:fld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72D5CB9D-97EE-42D0-A27E-5EB1D8B50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Cost-Benefit Analysis (CBA)</a:t>
            </a:r>
          </a:p>
        </p:txBody>
      </p:sp>
    </p:spTree>
    <p:extLst>
      <p:ext uri="{BB962C8B-B14F-4D97-AF65-F5344CB8AC3E}">
        <p14:creationId xmlns:p14="http://schemas.microsoft.com/office/powerpoint/2010/main" val="3739942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36210D-DCAE-4E1C-B7AB-89F7A8942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Steps in Economic Evaluation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i="1" dirty="0"/>
              <a:t>Specify the set of alternatives</a:t>
            </a:r>
          </a:p>
          <a:p>
            <a:pPr marL="880110" lvl="1" indent="-514350"/>
            <a:r>
              <a:rPr lang="en-US" dirty="0"/>
              <a:t>CBAs may consider one or more alternatives</a:t>
            </a:r>
          </a:p>
          <a:p>
            <a:pPr marL="880110" lvl="1" indent="-514350"/>
            <a:endParaRPr lang="en-US" dirty="0"/>
          </a:p>
          <a:p>
            <a:pPr marL="880110" lvl="1" indent="-514350"/>
            <a:r>
              <a:rPr lang="en-US" dirty="0"/>
              <a:t>Many, if not most, CBAs consider a single project with different approaches or levels of investment</a:t>
            </a:r>
          </a:p>
          <a:p>
            <a:pPr marL="880110" lvl="1" indent="-514350"/>
            <a:endParaRPr lang="en-US" dirty="0"/>
          </a:p>
          <a:p>
            <a:pPr marL="880110" lvl="1" indent="-514350"/>
            <a:r>
              <a:rPr lang="en-US" dirty="0"/>
              <a:t>CEAs and CUAs should consider two or more alternatives with the objective of recommending:</a:t>
            </a:r>
          </a:p>
          <a:p>
            <a:pPr marL="1401318" lvl="3" indent="-514350"/>
            <a:r>
              <a:rPr lang="en-US" dirty="0"/>
              <a:t>Lowest cost per unit of benefit/outcome</a:t>
            </a:r>
          </a:p>
          <a:p>
            <a:pPr marL="1117854" lvl="2" indent="-514350"/>
            <a:endParaRPr lang="en-US" dirty="0"/>
          </a:p>
          <a:p>
            <a:pPr marL="1401318" lvl="3" indent="-514350"/>
            <a:r>
              <a:rPr lang="en-US" dirty="0"/>
              <a:t>Benchmark cost per unit (when considering only one)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32A5B6-5100-4C30-8E86-06196C4F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FCB8-D69E-4924-85FA-6A921DB33C7B}" type="slidenum">
              <a:rPr lang="en-US" smtClean="0"/>
              <a:t>26</a:t>
            </a:fld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21FF9EB-9363-44D7-9DC6-AA461B411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Cost-Benefit Analysis (CBA)</a:t>
            </a:r>
          </a:p>
        </p:txBody>
      </p:sp>
    </p:spTree>
    <p:extLst>
      <p:ext uri="{BB962C8B-B14F-4D97-AF65-F5344CB8AC3E}">
        <p14:creationId xmlns:p14="http://schemas.microsoft.com/office/powerpoint/2010/main" val="1696301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36210D-DCAE-4E1C-B7AB-89F7A8942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Steps in Economic Evaluation</a:t>
            </a:r>
          </a:p>
          <a:p>
            <a:pPr marL="624078" indent="-514350">
              <a:buFont typeface="+mj-lt"/>
              <a:buAutoNum type="arabicPeriod" startAt="2"/>
            </a:pPr>
            <a:r>
              <a:rPr lang="en-US" b="1" i="1" dirty="0"/>
              <a:t>Decide Whose Benefits and Costs Count (Standing)</a:t>
            </a:r>
          </a:p>
          <a:p>
            <a:pPr marL="880110" lvl="1" indent="-514350"/>
            <a:r>
              <a:rPr lang="en-US" dirty="0"/>
              <a:t>Standing must be decided early on </a:t>
            </a:r>
          </a:p>
          <a:p>
            <a:pPr marL="880110" lvl="1" indent="-514350"/>
            <a:endParaRPr lang="en-US" dirty="0"/>
          </a:p>
          <a:p>
            <a:pPr marL="880110" lvl="1" indent="-514350"/>
            <a:r>
              <a:rPr lang="en-US" dirty="0"/>
              <a:t>This typically reflects underlying population of the jurisdiction of the government with control over the expenditure</a:t>
            </a:r>
          </a:p>
          <a:p>
            <a:pPr marL="880110" lvl="1" indent="-514350"/>
            <a:endParaRPr lang="en-US" dirty="0"/>
          </a:p>
          <a:p>
            <a:pPr marL="880110" lvl="1" indent="-514350"/>
            <a:r>
              <a:rPr lang="en-US" dirty="0"/>
              <a:t>CBAs should take the social perspective</a:t>
            </a:r>
          </a:p>
          <a:p>
            <a:pPr marL="1117854" lvl="2" indent="-514350"/>
            <a:r>
              <a:rPr lang="en-US" dirty="0"/>
              <a:t>Analysis focusing on agency costs and benefits are not considered CBAs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32A5B6-5100-4C30-8E86-06196C4F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FCB8-D69E-4924-85FA-6A921DB33C7B}" type="slidenum">
              <a:rPr lang="en-US" smtClean="0"/>
              <a:t>27</a:t>
            </a:fld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4646E047-B477-4E46-99EF-66A5ED57C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Cost-Benefit Analysis (CBA)</a:t>
            </a:r>
          </a:p>
        </p:txBody>
      </p:sp>
    </p:spTree>
    <p:extLst>
      <p:ext uri="{BB962C8B-B14F-4D97-AF65-F5344CB8AC3E}">
        <p14:creationId xmlns:p14="http://schemas.microsoft.com/office/powerpoint/2010/main" val="2338712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36210D-DCAE-4E1C-B7AB-89F7A8942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Steps in Economic Evaluation</a:t>
            </a:r>
          </a:p>
          <a:p>
            <a:pPr marL="624078" indent="-514350">
              <a:buFont typeface="+mj-lt"/>
              <a:buAutoNum type="arabicPeriod" startAt="3"/>
            </a:pPr>
            <a:r>
              <a:rPr lang="en-US" b="1" i="1" dirty="0"/>
              <a:t>Categorize and Catalog the Cost and Benefits</a:t>
            </a:r>
          </a:p>
          <a:p>
            <a:pPr marL="880110" lvl="1" indent="-514350"/>
            <a:r>
              <a:rPr lang="en-US" dirty="0"/>
              <a:t>Involves listing all inputs (costs) and all outputs (benefits) for each alternative including costs and benefits with available market prices and costs and benefits without</a:t>
            </a:r>
          </a:p>
          <a:p>
            <a:pPr marL="880110" lvl="1" indent="-514350"/>
            <a:endParaRPr lang="en-US" dirty="0"/>
          </a:p>
          <a:p>
            <a:pPr marL="880110" lvl="1" indent="-514350"/>
            <a:r>
              <a:rPr lang="en-US" dirty="0"/>
              <a:t>Often only key inputs and outputs or outcomes are counted and monetized</a:t>
            </a:r>
          </a:p>
          <a:p>
            <a:pPr marL="880110" lvl="1" indent="-514350"/>
            <a:endParaRPr lang="en-US" dirty="0"/>
          </a:p>
          <a:p>
            <a:pPr marL="880110" lvl="1" indent="-514350"/>
            <a:r>
              <a:rPr lang="en-US" b="1" dirty="0"/>
              <a:t>Catalog of cost benefits should include those that cannot be quantified so that a qualitative/conceptual discussion of unquantifiable costs and benefits can be included in the analysis</a:t>
            </a:r>
          </a:p>
          <a:p>
            <a:pPr marL="880110" lvl="1" indent="-514350"/>
            <a:endParaRPr lang="en-US" dirty="0"/>
          </a:p>
          <a:p>
            <a:pPr marL="880110" lvl="1" indent="-514350"/>
            <a:r>
              <a:rPr lang="en-US" dirty="0"/>
              <a:t>Review literature when identifying types of costs and benefits</a:t>
            </a:r>
          </a:p>
          <a:p>
            <a:pPr marL="880110" lvl="1" indent="-514350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32A5B6-5100-4C30-8E86-06196C4F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FCB8-D69E-4924-85FA-6A921DB33C7B}" type="slidenum">
              <a:rPr lang="en-US" smtClean="0"/>
              <a:t>28</a:t>
            </a:fld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231784E0-A654-4AEE-8CA5-8E2A5F48B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Cost-Benefit Analysis (CBA)</a:t>
            </a:r>
          </a:p>
        </p:txBody>
      </p:sp>
    </p:spTree>
    <p:extLst>
      <p:ext uri="{BB962C8B-B14F-4D97-AF65-F5344CB8AC3E}">
        <p14:creationId xmlns:p14="http://schemas.microsoft.com/office/powerpoint/2010/main" val="2542831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36210D-DCAE-4E1C-B7AB-89F7A8942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Steps in Economic Evaluation</a:t>
            </a:r>
          </a:p>
          <a:p>
            <a:pPr marL="624078" indent="-514350">
              <a:buFont typeface="+mj-lt"/>
              <a:buAutoNum type="arabicPeriod" startAt="4"/>
            </a:pPr>
            <a:r>
              <a:rPr lang="en-US" b="1" i="1" dirty="0"/>
              <a:t>Predict Costs and Benefits Quantitatively Over the Life of the Project</a:t>
            </a:r>
          </a:p>
          <a:p>
            <a:pPr marL="880110" lvl="1" indent="-514350"/>
            <a:r>
              <a:rPr lang="en-US" dirty="0"/>
              <a:t>Once we have catalogued the costs and benefits, we need to quantify (or in the case of ex post analysis, we can calculate) them for the time frame of analysis</a:t>
            </a:r>
          </a:p>
          <a:p>
            <a:pPr marL="880110" lvl="1" indent="-514350"/>
            <a:endParaRPr lang="en-US" dirty="0"/>
          </a:p>
          <a:p>
            <a:pPr marL="880110" lvl="1" indent="-514350"/>
            <a:r>
              <a:rPr lang="en-US" dirty="0"/>
              <a:t>Different approaches are used in different fields for modeling costs and benefits for policies, programs, or projects</a:t>
            </a:r>
          </a:p>
          <a:p>
            <a:pPr marL="1401318" lvl="3" indent="-514350"/>
            <a:r>
              <a:rPr lang="en-US" dirty="0"/>
              <a:t>Example: </a:t>
            </a:r>
            <a:r>
              <a:rPr lang="en-US" b="1" i="1" dirty="0"/>
              <a:t>Markov Simulation Models </a:t>
            </a:r>
            <a:r>
              <a:rPr lang="en-US" dirty="0"/>
              <a:t>have been applied to model chronic disease progress to estimate the null case if no intervention is implemented </a:t>
            </a:r>
          </a:p>
          <a:p>
            <a:pPr marL="880110" lvl="1" indent="-514350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32A5B6-5100-4C30-8E86-06196C4F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FCB8-D69E-4924-85FA-6A921DB33C7B}" type="slidenum">
              <a:rPr lang="en-US" smtClean="0"/>
              <a:t>29</a:t>
            </a:fld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D42C43DD-EB33-44D9-A55F-244779247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Cost-Benefit Analysis (CBA)</a:t>
            </a:r>
          </a:p>
        </p:txBody>
      </p:sp>
    </p:spTree>
    <p:extLst>
      <p:ext uri="{BB962C8B-B14F-4D97-AF65-F5344CB8AC3E}">
        <p14:creationId xmlns:p14="http://schemas.microsoft.com/office/powerpoint/2010/main" val="574342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E74932-8064-4486-8165-8016BAFCF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Economic evaluation has rich history grounded in both economic theory and public sector decision making</a:t>
            </a:r>
          </a:p>
          <a:p>
            <a:endParaRPr lang="en-US" sz="2800" dirty="0"/>
          </a:p>
          <a:p>
            <a:r>
              <a:rPr lang="en-US" sz="2800" dirty="0"/>
              <a:t>Over the past few decades demand for economic evaluation has increased </a:t>
            </a:r>
          </a:p>
          <a:p>
            <a:pPr lvl="2"/>
            <a:r>
              <a:rPr lang="en-US" sz="2200" dirty="0"/>
              <a:t>Increase efficiency in use of public resources – heath care</a:t>
            </a:r>
          </a:p>
          <a:p>
            <a:pPr lvl="2"/>
            <a:endParaRPr lang="en-US" sz="2200" dirty="0"/>
          </a:p>
          <a:p>
            <a:r>
              <a:rPr lang="en-US" sz="2800" dirty="0"/>
              <a:t>In this chapter we will discuss three principal forms of economic evaluation</a:t>
            </a:r>
          </a:p>
          <a:p>
            <a:endParaRPr lang="en-US" sz="2800" dirty="0"/>
          </a:p>
          <a:p>
            <a:r>
              <a:rPr lang="en-US" sz="2800" dirty="0"/>
              <a:t>We will particularly focus on the </a:t>
            </a:r>
            <a:r>
              <a:rPr lang="en-US" sz="2800" b="1" u="sng" dirty="0">
                <a:solidFill>
                  <a:srgbClr val="FF0000"/>
                </a:solidFill>
              </a:rPr>
              <a:t>Cost-Benefit Analysis (CBA) </a:t>
            </a:r>
            <a:r>
              <a:rPr lang="en-US" sz="2800" dirty="0"/>
              <a:t>form of economic evaluation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3F64BA-59AE-4982-BC1C-C70516C39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FCB8-D69E-4924-85FA-6A921DB33C7B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6BFBFD7-91BF-47C3-B3F4-F6993BB52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2514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36210D-DCAE-4E1C-B7AB-89F7A8942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Steps in Economic Evaluation</a:t>
            </a:r>
          </a:p>
          <a:p>
            <a:pPr marL="624078" indent="-514350">
              <a:buFont typeface="+mj-lt"/>
              <a:buAutoNum type="arabicPeriod" startAt="5"/>
            </a:pPr>
            <a:r>
              <a:rPr lang="en-US" b="1" i="1" dirty="0"/>
              <a:t>Monetize All Costs and Benefits</a:t>
            </a:r>
          </a:p>
          <a:p>
            <a:pPr marL="880110" lvl="1" indent="-514350"/>
            <a:r>
              <a:rPr lang="en-US" dirty="0"/>
              <a:t>Involves attaching dollar values to all the quantified input components and, in the cases of CBA, the quantified output or outcomes indicators</a:t>
            </a:r>
          </a:p>
          <a:p>
            <a:pPr marL="880110" lvl="1" indent="-514350"/>
            <a:endParaRPr lang="en-US" dirty="0"/>
          </a:p>
          <a:p>
            <a:pPr marL="880110" lvl="1" indent="-514350"/>
            <a:r>
              <a:rPr lang="en-US" b="1" dirty="0"/>
              <a:t>In the case of CEAs and CUAs, the benefits are not monetized but defined</a:t>
            </a:r>
          </a:p>
          <a:p>
            <a:pPr marL="880110" lvl="1" indent="-514350"/>
            <a:endParaRPr lang="en-US" dirty="0"/>
          </a:p>
          <a:p>
            <a:pPr marL="880110" lvl="1" indent="-514350"/>
            <a:r>
              <a:rPr lang="en-US" dirty="0"/>
              <a:t>Future costs and benefits for economic evaluation should NOT Be indexed to reflect inflation</a:t>
            </a:r>
          </a:p>
          <a:p>
            <a:pPr marL="880110" lvl="1" indent="-514350"/>
            <a:endParaRPr lang="en-US" dirty="0"/>
          </a:p>
          <a:p>
            <a:pPr marL="880110" lvl="1" indent="-514350"/>
            <a:r>
              <a:rPr lang="en-US" dirty="0"/>
              <a:t>Economic evaluation should use </a:t>
            </a:r>
            <a:r>
              <a:rPr lang="en-US" b="1" u="sng" dirty="0">
                <a:solidFill>
                  <a:srgbClr val="FF0000"/>
                </a:solidFill>
              </a:rPr>
              <a:t>real costs </a:t>
            </a:r>
            <a:r>
              <a:rPr lang="en-US" dirty="0"/>
              <a:t>and </a:t>
            </a:r>
            <a:r>
              <a:rPr lang="en-US" b="1" u="sng" dirty="0">
                <a:solidFill>
                  <a:srgbClr val="FF0000"/>
                </a:solidFill>
              </a:rPr>
              <a:t>real benefits </a:t>
            </a:r>
            <a:r>
              <a:rPr lang="en-US" dirty="0"/>
              <a:t>(where price inflation has been taken out) and not </a:t>
            </a:r>
            <a:r>
              <a:rPr lang="en-US" b="1" u="sng" dirty="0">
                <a:solidFill>
                  <a:srgbClr val="FF0000"/>
                </a:solidFill>
              </a:rPr>
              <a:t>nominal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b="1" u="sng" dirty="0">
                <a:solidFill>
                  <a:srgbClr val="FF0000"/>
                </a:solidFill>
              </a:rPr>
              <a:t>costs</a:t>
            </a:r>
            <a:r>
              <a:rPr lang="en-US" dirty="0"/>
              <a:t>, which include cost of inflation</a:t>
            </a:r>
          </a:p>
          <a:p>
            <a:pPr marL="880110" lvl="1" indent="-514350"/>
            <a:endParaRPr lang="en-US" dirty="0"/>
          </a:p>
          <a:p>
            <a:pPr marL="880110" lvl="1" indent="-514350"/>
            <a:r>
              <a:rPr lang="en-US" dirty="0"/>
              <a:t>However, if the relative cost and value of benefit generated is expected to change over time, the change should be accounted </a:t>
            </a:r>
          </a:p>
          <a:p>
            <a:pPr marL="880110" lvl="1" indent="-514350"/>
            <a:endParaRPr lang="en-US" dirty="0"/>
          </a:p>
          <a:p>
            <a:pPr marL="880110" lvl="1" indent="-514350"/>
            <a:endParaRPr lang="en-US" dirty="0"/>
          </a:p>
          <a:p>
            <a:pPr marL="880110" lvl="1" indent="-514350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32A5B6-5100-4C30-8E86-06196C4F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FCB8-D69E-4924-85FA-6A921DB33C7B}" type="slidenum">
              <a:rPr lang="en-US" smtClean="0"/>
              <a:t>30</a:t>
            </a:fld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48C2FC06-7ACC-49B2-9B6A-9D302C850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Cost-Benefit Analysis (CBA)</a:t>
            </a:r>
          </a:p>
        </p:txBody>
      </p:sp>
    </p:spTree>
    <p:extLst>
      <p:ext uri="{BB962C8B-B14F-4D97-AF65-F5344CB8AC3E}">
        <p14:creationId xmlns:p14="http://schemas.microsoft.com/office/powerpoint/2010/main" val="3782260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36210D-DCAE-4E1C-B7AB-89F7A8942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Steps in Economic Evaluation</a:t>
            </a:r>
          </a:p>
          <a:p>
            <a:pPr marL="624078" indent="-514350">
              <a:buFont typeface="+mj-lt"/>
              <a:buAutoNum type="arabicPeriod" startAt="6"/>
            </a:pPr>
            <a:r>
              <a:rPr lang="en-US" b="1" i="1" dirty="0"/>
              <a:t>Select a Discount Rate for Costs and Benefits Occurring in the Future</a:t>
            </a:r>
          </a:p>
          <a:p>
            <a:pPr marL="880110" lvl="1" indent="-514350"/>
            <a:r>
              <a:rPr lang="en-US" dirty="0"/>
              <a:t>In economic evaluation, costs and benefits that occur more than one year in the future are </a:t>
            </a:r>
            <a:r>
              <a:rPr lang="en-US" b="1" u="sng" dirty="0"/>
              <a:t>discounted</a:t>
            </a:r>
          </a:p>
          <a:p>
            <a:pPr marL="880110" lvl="1" indent="-514350"/>
            <a:endParaRPr lang="en-US" dirty="0"/>
          </a:p>
          <a:p>
            <a:pPr marL="880110" lvl="1" indent="-514350"/>
            <a:r>
              <a:rPr lang="en-US" b="1" u="sng" dirty="0">
                <a:solidFill>
                  <a:srgbClr val="FF0000"/>
                </a:solidFill>
              </a:rPr>
              <a:t>Discounting: </a:t>
            </a:r>
            <a:r>
              <a:rPr lang="en-US" b="1" dirty="0"/>
              <a:t>the process of assigning lower weight to a unit of benefit or cost in the future than to the unit now </a:t>
            </a:r>
          </a:p>
          <a:p>
            <a:pPr marL="880110" lvl="1" indent="-514350"/>
            <a:endParaRPr lang="en-US" dirty="0"/>
          </a:p>
          <a:p>
            <a:pPr marL="880110" lvl="1" indent="-514350"/>
            <a:r>
              <a:rPr lang="en-US" dirty="0"/>
              <a:t>Weights attached to each future period is a function of the discount rate and the time distance of the future period from the period to which future costs and benefits are being discounted</a:t>
            </a:r>
          </a:p>
          <a:p>
            <a:pPr marL="880110" lvl="1" indent="-514350"/>
            <a:endParaRPr lang="en-US" dirty="0"/>
          </a:p>
          <a:p>
            <a:pPr marL="880110" lvl="1" indent="-514350"/>
            <a:r>
              <a:rPr lang="en-US" dirty="0"/>
              <a:t>Once all costs and benefits are discounted to common period, they can be added and their </a:t>
            </a:r>
            <a:r>
              <a:rPr lang="en-US" b="1" u="sng" dirty="0">
                <a:solidFill>
                  <a:srgbClr val="FF0000"/>
                </a:solidFill>
              </a:rPr>
              <a:t>net present value (NPV) </a:t>
            </a:r>
            <a:r>
              <a:rPr lang="en-US" dirty="0"/>
              <a:t>calculated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32A5B6-5100-4C30-8E86-06196C4F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FCB8-D69E-4924-85FA-6A921DB33C7B}" type="slidenum">
              <a:rPr lang="en-US" smtClean="0"/>
              <a:t>31</a:t>
            </a:fld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B93557BF-3D14-4044-8731-85C0A9799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Cost-Benefit Analysis (CBA)</a:t>
            </a:r>
          </a:p>
        </p:txBody>
      </p:sp>
    </p:spTree>
    <p:extLst>
      <p:ext uri="{BB962C8B-B14F-4D97-AF65-F5344CB8AC3E}">
        <p14:creationId xmlns:p14="http://schemas.microsoft.com/office/powerpoint/2010/main" val="21406361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36210D-DCAE-4E1C-B7AB-89F7A8942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Steps in Economic Evaluation</a:t>
            </a:r>
          </a:p>
          <a:p>
            <a:pPr marL="624078" indent="-514350">
              <a:buFont typeface="+mj-lt"/>
              <a:buAutoNum type="arabicPeriod" startAt="6"/>
            </a:pPr>
            <a:r>
              <a:rPr lang="en-US" b="1" i="1" dirty="0"/>
              <a:t>Select a Discount Rate for Costs and Benefits Occurring in the Future</a:t>
            </a:r>
          </a:p>
          <a:p>
            <a:pPr marL="880110" lvl="1" indent="-514350"/>
            <a:r>
              <a:rPr lang="en-US" dirty="0"/>
              <a:t>Non-monetized outcomes realized in the future and used in the denominator of the effectiveness ratio in CEAs and CUAs should also be discounted</a:t>
            </a:r>
          </a:p>
          <a:p>
            <a:pPr marL="880110" lvl="1" indent="-514350"/>
            <a:endParaRPr lang="en-US" dirty="0"/>
          </a:p>
          <a:p>
            <a:pPr marL="880110" lvl="1" indent="-514350"/>
            <a:r>
              <a:rPr lang="en-US" dirty="0"/>
              <a:t>Two arguments advanced in favor of discounting:</a:t>
            </a:r>
          </a:p>
          <a:p>
            <a:pPr marL="1117854" lvl="2" indent="-514350">
              <a:buFont typeface="+mj-lt"/>
              <a:buAutoNum type="arabicPeriod"/>
            </a:pPr>
            <a:r>
              <a:rPr lang="en-US" dirty="0"/>
              <a:t>Individuals need to be rewarded to save because they expect their income to grow overtime and would prefer to borrow now against future earning</a:t>
            </a:r>
          </a:p>
          <a:p>
            <a:pPr marL="1401318" lvl="3" indent="-514350"/>
            <a:r>
              <a:rPr lang="en-US" dirty="0"/>
              <a:t>Represents </a:t>
            </a:r>
            <a:r>
              <a:rPr lang="en-US" b="1" i="1" u="sng" dirty="0"/>
              <a:t>social rate of time preference (SRTP)</a:t>
            </a:r>
          </a:p>
          <a:p>
            <a:pPr marL="1117854" lvl="2" indent="-514350">
              <a:buFont typeface="+mj-lt"/>
              <a:buAutoNum type="arabicPeriod"/>
            </a:pPr>
            <a:endParaRPr lang="en-US" dirty="0"/>
          </a:p>
          <a:p>
            <a:pPr marL="1117854" lvl="2" indent="-514350">
              <a:buFont typeface="+mj-lt"/>
              <a:buAutoNum type="arabicPeriod"/>
            </a:pPr>
            <a:r>
              <a:rPr lang="en-US" dirty="0"/>
              <a:t>Financial capital is productive and can be used to generate return and therefore has an opportunity cost</a:t>
            </a:r>
          </a:p>
          <a:p>
            <a:pPr marL="1401318" lvl="3" indent="-514350"/>
            <a:r>
              <a:rPr lang="en-US" dirty="0"/>
              <a:t>Represents </a:t>
            </a:r>
            <a:r>
              <a:rPr lang="en-US" b="1" i="1" u="sng" dirty="0"/>
              <a:t>social opportunity cost capital (SOP)</a:t>
            </a:r>
          </a:p>
          <a:p>
            <a:pPr marL="880110" lvl="1" indent="-514350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32A5B6-5100-4C30-8E86-06196C4F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FCB8-D69E-4924-85FA-6A921DB33C7B}" type="slidenum">
              <a:rPr lang="en-US" smtClean="0"/>
              <a:t>32</a:t>
            </a:fld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C045E4A2-D6C7-4D2A-AEC2-98817335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Cost-Benefit Analysis (CBA)</a:t>
            </a:r>
          </a:p>
        </p:txBody>
      </p:sp>
    </p:spTree>
    <p:extLst>
      <p:ext uri="{BB962C8B-B14F-4D97-AF65-F5344CB8AC3E}">
        <p14:creationId xmlns:p14="http://schemas.microsoft.com/office/powerpoint/2010/main" val="42533766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36210D-DCAE-4E1C-B7AB-89F7A8942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Steps in Economic Evaluation</a:t>
            </a:r>
          </a:p>
          <a:p>
            <a:pPr marL="624078" indent="-514350">
              <a:buFont typeface="+mj-lt"/>
              <a:buAutoNum type="arabicPeriod" startAt="6"/>
            </a:pPr>
            <a:r>
              <a:rPr lang="en-US" b="1" i="1" dirty="0"/>
              <a:t>Select a Discount Rate for Costs and Benefits Occurring in the Future</a:t>
            </a:r>
          </a:p>
          <a:p>
            <a:pPr marL="880110" lvl="1" indent="-514350"/>
            <a:r>
              <a:rPr lang="en-US" dirty="0"/>
              <a:t>Prescribed discount rates vary considerably between national governments:</a:t>
            </a:r>
          </a:p>
          <a:p>
            <a:pPr marL="1117854" lvl="2" indent="-514350"/>
            <a:r>
              <a:rPr lang="en-US" dirty="0"/>
              <a:t>Some favor low SRTP and others the higher SOC</a:t>
            </a:r>
          </a:p>
          <a:p>
            <a:pPr marL="1117854" lvl="2" indent="-514350"/>
            <a:endParaRPr lang="en-US" dirty="0"/>
          </a:p>
          <a:p>
            <a:pPr marL="1117854" lvl="2" indent="-514350"/>
            <a:r>
              <a:rPr lang="en-US" dirty="0"/>
              <a:t>Use of high discount rates has been questioned on ethical grounds, especially with projects that have long term environmental consequences – discount rate should not favor current generation over future generations</a:t>
            </a:r>
          </a:p>
          <a:p>
            <a:pPr marL="1117854" lvl="2" indent="-514350"/>
            <a:endParaRPr lang="en-US" dirty="0"/>
          </a:p>
          <a:p>
            <a:pPr marL="1117854" lvl="2" indent="-514350"/>
            <a:r>
              <a:rPr lang="en-US" dirty="0"/>
              <a:t>Scholars have considered a variety of solutions including </a:t>
            </a:r>
            <a:r>
              <a:rPr lang="en-US" b="1" u="sng" dirty="0">
                <a:solidFill>
                  <a:srgbClr val="FF0000"/>
                </a:solidFill>
              </a:rPr>
              <a:t>zero discounting </a:t>
            </a:r>
            <a:r>
              <a:rPr lang="en-US" dirty="0"/>
              <a:t>and </a:t>
            </a:r>
            <a:r>
              <a:rPr lang="en-US" b="1" u="sng" dirty="0">
                <a:solidFill>
                  <a:srgbClr val="FF0000"/>
                </a:solidFill>
              </a:rPr>
              <a:t>declining rate of discount</a:t>
            </a:r>
          </a:p>
          <a:p>
            <a:pPr marL="880110" lvl="1" indent="-514350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32A5B6-5100-4C30-8E86-06196C4F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FCB8-D69E-4924-85FA-6A921DB33C7B}" type="slidenum">
              <a:rPr lang="en-US" smtClean="0"/>
              <a:t>33</a:t>
            </a:fld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573F289F-D39B-4373-8BB2-D94191CD5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Cost-Benefit Analysis (CBA)</a:t>
            </a:r>
          </a:p>
        </p:txBody>
      </p:sp>
    </p:spTree>
    <p:extLst>
      <p:ext uri="{BB962C8B-B14F-4D97-AF65-F5344CB8AC3E}">
        <p14:creationId xmlns:p14="http://schemas.microsoft.com/office/powerpoint/2010/main" val="32759896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36210D-DCAE-4E1C-B7AB-89F7A8942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Steps in Economic Evaluation</a:t>
            </a:r>
          </a:p>
          <a:p>
            <a:pPr marL="624078" indent="-514350">
              <a:buFont typeface="+mj-lt"/>
              <a:buAutoNum type="arabicPeriod" startAt="7"/>
            </a:pPr>
            <a:r>
              <a:rPr lang="en-US" b="1" i="1" dirty="0"/>
              <a:t>Compare Costs with Outcomes or Compute the Net Present Value of Each Alternative</a:t>
            </a:r>
          </a:p>
          <a:p>
            <a:pPr marL="880110" lvl="1" indent="-514350"/>
            <a:r>
              <a:rPr lang="en-US" dirty="0"/>
              <a:t>In CEA and CUA, a ratio of incremental cost to incremental outcomes is formed for each of the alternatives</a:t>
            </a:r>
          </a:p>
          <a:p>
            <a:pPr marL="880110" lvl="1" indent="-514350"/>
            <a:endParaRPr lang="en-US" dirty="0"/>
          </a:p>
          <a:p>
            <a:pPr marL="880110" lvl="1" indent="-514350"/>
            <a:r>
              <a:rPr lang="en-US" dirty="0"/>
              <a:t>The ratios are compared, with the lower ratios representing more cost-effective alternatives</a:t>
            </a:r>
          </a:p>
          <a:p>
            <a:pPr marL="880110" lvl="1" indent="-514350"/>
            <a:endParaRPr lang="en-US" dirty="0"/>
          </a:p>
          <a:p>
            <a:pPr marL="880110" lvl="1" indent="-514350"/>
            <a:r>
              <a:rPr lang="en-US" dirty="0"/>
              <a:t>While monetary NPV cannon be calculated in such cases because benefits are not monetized, discounting is applicable</a:t>
            </a:r>
          </a:p>
          <a:p>
            <a:pPr marL="880110" lvl="1" indent="-514350"/>
            <a:endParaRPr lang="en-US" dirty="0"/>
          </a:p>
          <a:p>
            <a:pPr marL="880110" lvl="1" indent="-514350"/>
            <a:r>
              <a:rPr lang="en-US" b="1" dirty="0"/>
              <a:t>The higher the discount rate the lower the NPV of a project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32A5B6-5100-4C30-8E86-06196C4F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FCB8-D69E-4924-85FA-6A921DB33C7B}" type="slidenum">
              <a:rPr lang="en-US" smtClean="0"/>
              <a:t>34</a:t>
            </a:fld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C99E644B-03A1-4929-8601-397F7694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Cost-Benefit Analysis (CBA)</a:t>
            </a:r>
          </a:p>
        </p:txBody>
      </p:sp>
    </p:spTree>
    <p:extLst>
      <p:ext uri="{BB962C8B-B14F-4D97-AF65-F5344CB8AC3E}">
        <p14:creationId xmlns:p14="http://schemas.microsoft.com/office/powerpoint/2010/main" val="21245544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36210D-DCAE-4E1C-B7AB-89F7A8942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Steps in Economic Evaluation</a:t>
            </a:r>
          </a:p>
          <a:p>
            <a:pPr marL="624078" indent="-514350">
              <a:buFont typeface="+mj-lt"/>
              <a:buAutoNum type="arabicPeriod" startAt="8"/>
            </a:pPr>
            <a:r>
              <a:rPr lang="en-US" b="1" i="1" dirty="0"/>
              <a:t>Perform Sensitivity and Distribution Analysis</a:t>
            </a:r>
          </a:p>
          <a:p>
            <a:pPr marL="880110" lvl="1" indent="-514350"/>
            <a:r>
              <a:rPr lang="en-US" dirty="0"/>
              <a:t>Sensitivity analysis is conducted to show the range of possibilities for some key variables</a:t>
            </a:r>
          </a:p>
          <a:p>
            <a:pPr marL="880110" lvl="1" indent="-514350"/>
            <a:endParaRPr lang="en-US" dirty="0"/>
          </a:p>
          <a:p>
            <a:pPr marL="880110" lvl="1" indent="-514350"/>
            <a:r>
              <a:rPr lang="en-US" dirty="0"/>
              <a:t>Sensitivity analysis simulates different scenarios for a CBA</a:t>
            </a:r>
          </a:p>
          <a:p>
            <a:pPr marL="880110" lvl="1" indent="-514350"/>
            <a:endParaRPr lang="en-US" dirty="0"/>
          </a:p>
          <a:p>
            <a:pPr marL="880110" lvl="1" indent="-514350"/>
            <a:r>
              <a:rPr lang="en-US" dirty="0"/>
              <a:t>Typically discount rates and other assumptions are varied and then tested for their impacts on overall net present benefit calculation</a:t>
            </a:r>
          </a:p>
          <a:p>
            <a:pPr marL="880110" lvl="1" indent="-514350"/>
            <a:endParaRPr lang="en-US" dirty="0"/>
          </a:p>
          <a:p>
            <a:pPr marL="880110" lvl="1" indent="-514350"/>
            <a:r>
              <a:rPr lang="en-US" dirty="0"/>
              <a:t>Some studies may provide various estimates on the basis of a range of discount rates, especially if the choice of discount rate is controversial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32A5B6-5100-4C30-8E86-06196C4F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FCB8-D69E-4924-85FA-6A921DB33C7B}" type="slidenum">
              <a:rPr lang="en-US" smtClean="0"/>
              <a:t>35</a:t>
            </a:fld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38FE773C-AC03-4ECE-A4B0-636E05BD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Cost-Benefit Analysis (CBA)</a:t>
            </a:r>
          </a:p>
        </p:txBody>
      </p:sp>
    </p:spTree>
    <p:extLst>
      <p:ext uri="{BB962C8B-B14F-4D97-AF65-F5344CB8AC3E}">
        <p14:creationId xmlns:p14="http://schemas.microsoft.com/office/powerpoint/2010/main" val="38166188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36210D-DCAE-4E1C-B7AB-89F7A8942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Steps in Economic Evaluation</a:t>
            </a:r>
          </a:p>
          <a:p>
            <a:pPr marL="624078" indent="-514350">
              <a:buFont typeface="+mj-lt"/>
              <a:buAutoNum type="arabicPeriod" startAt="8"/>
            </a:pPr>
            <a:r>
              <a:rPr lang="en-US" b="1" i="1" dirty="0"/>
              <a:t>Perform Sensitivity and Distribution Analysis</a:t>
            </a:r>
          </a:p>
          <a:p>
            <a:pPr marL="880110" lvl="1" indent="-514350"/>
            <a:r>
              <a:rPr lang="en-US" dirty="0"/>
              <a:t>A full CBA with significant distributional impacts will also conduct distributional analysis </a:t>
            </a:r>
            <a:r>
              <a:rPr lang="en-US" b="1" u="sng" dirty="0"/>
              <a:t>to identify how the intervention’s costs benefits are distributed </a:t>
            </a:r>
            <a:r>
              <a:rPr lang="en-US" dirty="0"/>
              <a:t>among different segments of society</a:t>
            </a:r>
          </a:p>
          <a:p>
            <a:pPr marL="880110" lvl="1" indent="-514350"/>
            <a:endParaRPr lang="en-US" dirty="0"/>
          </a:p>
          <a:p>
            <a:pPr marL="880110" lvl="1" indent="-514350"/>
            <a:r>
              <a:rPr lang="en-US" dirty="0"/>
              <a:t>This information is especially important for policy makers who may wish to compensate the losers in implementing a policy or program</a:t>
            </a:r>
          </a:p>
          <a:p>
            <a:pPr marL="880110" lvl="1" indent="-514350"/>
            <a:endParaRPr lang="en-US" dirty="0"/>
          </a:p>
          <a:p>
            <a:pPr marL="880110" lvl="1" indent="-514350"/>
            <a:r>
              <a:rPr lang="en-US" dirty="0"/>
              <a:t>In addition, distributional analysis may be used in conjunction with distributional weights to arrive at alternative measure of NPV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32A5B6-5100-4C30-8E86-06196C4F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FCB8-D69E-4924-85FA-6A921DB33C7B}" type="slidenum">
              <a:rPr lang="en-US" smtClean="0"/>
              <a:t>36</a:t>
            </a:fld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4C5EBD7E-3F3D-4ECE-B148-391E2D513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Cost-Benefit Analysis (CBA)</a:t>
            </a:r>
          </a:p>
        </p:txBody>
      </p:sp>
    </p:spTree>
    <p:extLst>
      <p:ext uri="{BB962C8B-B14F-4D97-AF65-F5344CB8AC3E}">
        <p14:creationId xmlns:p14="http://schemas.microsoft.com/office/powerpoint/2010/main" val="34314799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36210D-DCAE-4E1C-B7AB-89F7A8942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Steps in Economic Evaluation</a:t>
            </a:r>
          </a:p>
          <a:p>
            <a:pPr marL="624078" indent="-514350">
              <a:buFont typeface="+mj-lt"/>
              <a:buAutoNum type="arabicPeriod" startAt="9"/>
            </a:pPr>
            <a:r>
              <a:rPr lang="en-US" b="1" i="1" dirty="0"/>
              <a:t>Make a Recommendation</a:t>
            </a:r>
          </a:p>
          <a:p>
            <a:pPr marL="880110" lvl="1" indent="-514350"/>
            <a:r>
              <a:rPr lang="en-US" dirty="0"/>
              <a:t>CBAs, CEAs, and CUAs re generally conducted for government agencies or their affiliates</a:t>
            </a:r>
          </a:p>
          <a:p>
            <a:pPr marL="880110" lvl="1" indent="-514350"/>
            <a:endParaRPr lang="en-US" dirty="0"/>
          </a:p>
          <a:p>
            <a:pPr marL="880110" lvl="1" indent="-514350"/>
            <a:r>
              <a:rPr lang="en-US" b="1" dirty="0">
                <a:solidFill>
                  <a:srgbClr val="FF0000"/>
                </a:solidFill>
              </a:rPr>
              <a:t>CEAs and CUAs typically compare interventions and the intervention that costs the least per unit outcome generated would be preferred</a:t>
            </a:r>
          </a:p>
          <a:p>
            <a:pPr marL="880110" lvl="1" indent="-514350"/>
            <a:endParaRPr lang="en-US" dirty="0"/>
          </a:p>
          <a:p>
            <a:pPr marL="880110" lvl="1" indent="-514350"/>
            <a:r>
              <a:rPr lang="en-US" dirty="0"/>
              <a:t>When only one intervention is evaluated, a bench mark criterion should be used for comparison</a:t>
            </a:r>
          </a:p>
          <a:p>
            <a:pPr marL="880110" lvl="1" indent="-514350"/>
            <a:endParaRPr lang="en-US" dirty="0"/>
          </a:p>
          <a:p>
            <a:pPr marL="880110" lvl="1" indent="-514350"/>
            <a:r>
              <a:rPr lang="en-US" dirty="0"/>
              <a:t>CBAs that examine one intervention can suggest whether the intervention is worthwhile by using the NPV &gt; 0 criterion for project acceptance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32A5B6-5100-4C30-8E86-06196C4F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FCB8-D69E-4924-85FA-6A921DB33C7B}" type="slidenum">
              <a:rPr lang="en-US" smtClean="0"/>
              <a:t>37</a:t>
            </a:fld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7EEB3C80-387D-4C06-8530-1F9E6BC0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Cost-Benefit Analysis (CBA)</a:t>
            </a:r>
          </a:p>
        </p:txBody>
      </p:sp>
    </p:spTree>
    <p:extLst>
      <p:ext uri="{BB962C8B-B14F-4D97-AF65-F5344CB8AC3E}">
        <p14:creationId xmlns:p14="http://schemas.microsoft.com/office/powerpoint/2010/main" val="41687986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36210D-DCAE-4E1C-B7AB-89F7A8942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Steps in Economic Evaluation</a:t>
            </a:r>
          </a:p>
          <a:p>
            <a:pPr marL="624078" indent="-514350">
              <a:buFont typeface="+mj-lt"/>
              <a:buAutoNum type="arabicPeriod" startAt="9"/>
            </a:pPr>
            <a:r>
              <a:rPr lang="en-US" b="1" i="1" dirty="0"/>
              <a:t>Make a Recommendation</a:t>
            </a:r>
          </a:p>
          <a:p>
            <a:pPr marL="880110" lvl="1" indent="-514350"/>
            <a:r>
              <a:rPr lang="en-US" b="1" dirty="0">
                <a:solidFill>
                  <a:srgbClr val="FF0000"/>
                </a:solidFill>
              </a:rPr>
              <a:t>For CBAs, that consider two or more mutually exclusive interventions, the appropriate choice criterion is to choose the intervention with the highest NPV</a:t>
            </a:r>
          </a:p>
          <a:p>
            <a:pPr marL="1401318" lvl="3" indent="-514350"/>
            <a:r>
              <a:rPr lang="en-US" dirty="0"/>
              <a:t>Assumption: size of investment is irrelevant; objective is to choose the intervention that maximizes social value</a:t>
            </a:r>
          </a:p>
          <a:p>
            <a:pPr marL="1401318" lvl="3" indent="-514350"/>
            <a:endParaRPr lang="en-US" dirty="0"/>
          </a:p>
          <a:p>
            <a:pPr marL="880110" lvl="1" indent="-514350"/>
            <a:r>
              <a:rPr lang="en-US" dirty="0"/>
              <a:t>If CBAs are conducted that examine several interventions that are not mutually exclusive, rank projects on the basis of NPV per unit capital outlay and select those with the highest NPV-to-capital outlay ratio until the budget is exhausted</a:t>
            </a:r>
          </a:p>
          <a:p>
            <a:pPr marL="880110" lvl="1" indent="-514350"/>
            <a:endParaRPr lang="en-US" dirty="0"/>
          </a:p>
          <a:p>
            <a:pPr marL="880110" lvl="1" indent="-514350"/>
            <a:r>
              <a:rPr lang="en-US" dirty="0"/>
              <a:t>Note that economic evaluation is only one part of the decision making process; policy makers must take other issues into account such as equity, political etc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32A5B6-5100-4C30-8E86-06196C4F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FCB8-D69E-4924-85FA-6A921DB33C7B}" type="slidenum">
              <a:rPr lang="en-US" smtClean="0"/>
              <a:t>38</a:t>
            </a:fld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2F0C102B-3409-4EA8-BD62-BF8F915EC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Cost-Benefit Analysis (CBA)</a:t>
            </a:r>
          </a:p>
        </p:txBody>
      </p:sp>
    </p:spTree>
    <p:extLst>
      <p:ext uri="{BB962C8B-B14F-4D97-AF65-F5344CB8AC3E}">
        <p14:creationId xmlns:p14="http://schemas.microsoft.com/office/powerpoint/2010/main" val="14124733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95FC9C-6F70-4E65-8B4A-78AF99B7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CEA can tell us which of two or more interventions minimizes the social costs per units of a given outcome achieved</a:t>
            </a:r>
          </a:p>
          <a:p>
            <a:endParaRPr lang="en-US" dirty="0"/>
          </a:p>
          <a:p>
            <a:r>
              <a:rPr lang="en-US" dirty="0"/>
              <a:t>CEAs do not determine whether intervention generates net social benefits/net social value</a:t>
            </a:r>
          </a:p>
          <a:p>
            <a:endParaRPr lang="en-US" dirty="0"/>
          </a:p>
          <a:p>
            <a:r>
              <a:rPr lang="en-US" dirty="0"/>
              <a:t>CEAs used to compare the costs of alternative interventions used to achieve a particular outcome/impact</a:t>
            </a:r>
          </a:p>
          <a:p>
            <a:endParaRPr lang="en-US" dirty="0"/>
          </a:p>
          <a:p>
            <a:r>
              <a:rPr lang="en-US" dirty="0"/>
              <a:t>CEA calculates the ratio of incremental cots of implementing the intervention to the incremental outcome and estimates of cost-effectiveness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51E8EF-7A51-41B7-84A0-BA944F44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FCB8-D69E-4924-85FA-6A921DB33C7B}" type="slidenum">
              <a:rPr lang="en-US" smtClean="0"/>
              <a:t>39</a:t>
            </a:fld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C49B9404-181C-4034-B9D0-56E8C4F4E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Cost-Effectiveness Analysis</a:t>
            </a:r>
          </a:p>
        </p:txBody>
      </p:sp>
    </p:spTree>
    <p:extLst>
      <p:ext uri="{BB962C8B-B14F-4D97-AF65-F5344CB8AC3E}">
        <p14:creationId xmlns:p14="http://schemas.microsoft.com/office/powerpoint/2010/main" val="220506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A43B3F-B7E5-4EBA-B400-163E6ADCB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Due to fiscal constraints economic evaluation will have a huge role in program evaluation</a:t>
            </a:r>
          </a:p>
          <a:p>
            <a:pPr lvl="2"/>
            <a:r>
              <a:rPr lang="en-US" dirty="0"/>
              <a:t>Example: Importance of containing cost and assessing relative efficiency and effectiveness of interventions in healthcare field is growing</a:t>
            </a:r>
          </a:p>
          <a:p>
            <a:endParaRPr lang="en-US" dirty="0"/>
          </a:p>
          <a:p>
            <a:r>
              <a:rPr lang="en-US" dirty="0"/>
              <a:t>It is important to know how economic evaluation intersects with program evaluation</a:t>
            </a:r>
          </a:p>
          <a:p>
            <a:pPr lvl="2"/>
            <a:r>
              <a:rPr lang="en-US" dirty="0"/>
              <a:t>Have basic knowledge and be critical reader of economic evaluation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Critically assess economic evaluation that may be used to justify program or policy decisions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Reviews have found serious methodological flaws in significant number of economic evaluations (Jefferson et al. 2002)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85B141-EA14-4871-84DD-C86A2991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FCB8-D69E-4924-85FA-6A921DB33C7B}" type="slidenum">
              <a:rPr lang="en-US" smtClean="0"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C1518E-CC32-4ABA-A431-84DA9C01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an Evaluator Needs to Know About Economic Evaluation </a:t>
            </a:r>
          </a:p>
        </p:txBody>
      </p:sp>
    </p:spTree>
    <p:extLst>
      <p:ext uri="{BB962C8B-B14F-4D97-AF65-F5344CB8AC3E}">
        <p14:creationId xmlns:p14="http://schemas.microsoft.com/office/powerpoint/2010/main" val="13565318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629A64-9553-4B5D-945A-78FCD66D0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CEAs preferred to CBAs, especially in health, because it does not require placement of monetary value on the health outcome, which greatly simplifies the analyses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Recommendation: Choose the intervention with the lowest cost-effectiveness ratio</a:t>
            </a:r>
          </a:p>
          <a:p>
            <a:endParaRPr lang="en-US" dirty="0"/>
          </a:p>
          <a:p>
            <a:r>
              <a:rPr lang="en-US" dirty="0"/>
              <a:t>If interventions are not mutually exclusive, rank them according to their cost-effectiveness</a:t>
            </a:r>
          </a:p>
          <a:p>
            <a:endParaRPr lang="en-US" dirty="0"/>
          </a:p>
          <a:p>
            <a:r>
              <a:rPr lang="en-US" b="1" dirty="0"/>
              <a:t>Important to remember that most effective approaches are not necessarily the least costly ones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6E4BA9-CB18-4033-B4BF-00A4F5F3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FCB8-D69E-4924-85FA-6A921DB33C7B}" type="slidenum">
              <a:rPr lang="en-US" smtClean="0"/>
              <a:t>40</a:t>
            </a:fld>
            <a:endParaRPr lang="en-US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9CA60FEA-0139-4A6A-B822-1A402C87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Cost-Effectiveness Analysis</a:t>
            </a:r>
          </a:p>
        </p:txBody>
      </p:sp>
    </p:spTree>
    <p:extLst>
      <p:ext uri="{BB962C8B-B14F-4D97-AF65-F5344CB8AC3E}">
        <p14:creationId xmlns:p14="http://schemas.microsoft.com/office/powerpoint/2010/main" val="1209840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049622-073D-4B43-8C8B-E68C609D5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With CUA, the intent is </a:t>
            </a:r>
            <a:r>
              <a:rPr lang="en-US" b="1" u="sng" dirty="0"/>
              <a:t>to determine which of numerous possible interventions minimizes social costs per unit of a broad (multi-component) outcome achieved </a:t>
            </a:r>
            <a:r>
              <a:rPr lang="en-US" dirty="0"/>
              <a:t>such as quality-adjusted life years (QALY)</a:t>
            </a:r>
          </a:p>
          <a:p>
            <a:endParaRPr lang="en-US" dirty="0"/>
          </a:p>
          <a:p>
            <a:r>
              <a:rPr lang="en-US" dirty="0"/>
              <a:t>CUA is a variation of CEA that </a:t>
            </a:r>
            <a:r>
              <a:rPr lang="en-US" b="1" u="sng" dirty="0"/>
              <a:t>uses utility index </a:t>
            </a:r>
            <a:r>
              <a:rPr lang="en-US" dirty="0"/>
              <a:t>to represent preferences in the denominator rather than change a single outcome </a:t>
            </a:r>
          </a:p>
          <a:p>
            <a:endParaRPr lang="en-US" dirty="0"/>
          </a:p>
          <a:p>
            <a:r>
              <a:rPr lang="en-US" dirty="0"/>
              <a:t>Used in health sector with QALY gained used as an outcome</a:t>
            </a:r>
          </a:p>
          <a:p>
            <a:endParaRPr lang="en-US" dirty="0"/>
          </a:p>
          <a:p>
            <a:r>
              <a:rPr lang="en-US" dirty="0"/>
              <a:t>Helps determine interventions by comparing costs per QALY of intervention to an explicit threshold believed to represent the (monetary) social value of a QALY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76E11B-32BC-44E4-8BFF-EEA0A917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FCB8-D69E-4924-85FA-6A921DB33C7B}" type="slidenum">
              <a:rPr lang="en-US" smtClean="0"/>
              <a:t>41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B7350B-10E4-45E1-9C9E-315EDF843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Cost-Utility Analysis</a:t>
            </a:r>
          </a:p>
        </p:txBody>
      </p:sp>
    </p:spTree>
    <p:extLst>
      <p:ext uri="{BB962C8B-B14F-4D97-AF65-F5344CB8AC3E}">
        <p14:creationId xmlns:p14="http://schemas.microsoft.com/office/powerpoint/2010/main" val="2642715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E6EEAE-597C-40C5-AB21-9FC2310EE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use of QALY to measure health outcomes is an improvement over the use of single indicator for health outcomes; however collecting this data is resource intensive</a:t>
            </a:r>
          </a:p>
          <a:p>
            <a:endParaRPr lang="en-US" dirty="0"/>
          </a:p>
          <a:p>
            <a:r>
              <a:rPr lang="en-US" dirty="0"/>
              <a:t>Three common methods used to determine the subjective valuation of QALYs include: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The health rating method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Time trade-off method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Standard gamble method</a:t>
            </a:r>
          </a:p>
          <a:p>
            <a:pPr lvl="1"/>
            <a:endParaRPr lang="en-US" dirty="0"/>
          </a:p>
          <a:p>
            <a:r>
              <a:rPr lang="en-US" dirty="0"/>
              <a:t>Sensitivity analyses for CUAs should include examining a range of the following: costs, preference weights among outcomes, estimates of effectiveness, and cost-related discount rates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3C6573-1351-4774-A5D5-3BE7C99A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FCB8-D69E-4924-85FA-6A921DB33C7B}" type="slidenum">
              <a:rPr lang="en-US" smtClean="0"/>
              <a:t>42</a:t>
            </a:fld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C8478553-C20B-4F98-B5DF-AB8C98556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Cost-Utility Analysis</a:t>
            </a:r>
          </a:p>
        </p:txBody>
      </p:sp>
    </p:spTree>
    <p:extLst>
      <p:ext uri="{BB962C8B-B14F-4D97-AF65-F5344CB8AC3E}">
        <p14:creationId xmlns:p14="http://schemas.microsoft.com/office/powerpoint/2010/main" val="17010669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3529D9-7345-4D62-8F98-D8FE77A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CEA and CUA are useful for choosing among small number of alternative interventions that achieve the same outcome in the context of limited budget</a:t>
            </a:r>
          </a:p>
          <a:p>
            <a:endParaRPr lang="en-US" dirty="0"/>
          </a:p>
          <a:p>
            <a:r>
              <a:rPr lang="en-US" dirty="0"/>
              <a:t>CEA or CUA may also be chosen when key benefits are difficult or controversial to monetize</a:t>
            </a:r>
          </a:p>
          <a:p>
            <a:pPr lvl="2"/>
            <a:r>
              <a:rPr lang="en-US" dirty="0"/>
              <a:t>Comparing fall reduction programs among seniors</a:t>
            </a:r>
          </a:p>
          <a:p>
            <a:pPr lvl="2"/>
            <a:endParaRPr lang="en-US" dirty="0"/>
          </a:p>
          <a:p>
            <a:r>
              <a:rPr lang="en-US" dirty="0"/>
              <a:t>If intended outcome is clear and consistent between alternative interventions, CEA or CUA can tell which programs to chose to maximize actual outcome within a given budget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847B3F-556C-4CD0-8549-AA7DC4C4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FCB8-D69E-4924-85FA-6A921DB33C7B}" type="slidenum">
              <a:rPr lang="en-US" smtClean="0"/>
              <a:t>43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935C29-BCAF-4473-A7C8-6BE8783C9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Choice of Economic Evaluation Method</a:t>
            </a:r>
          </a:p>
        </p:txBody>
      </p:sp>
    </p:spTree>
    <p:extLst>
      <p:ext uri="{BB962C8B-B14F-4D97-AF65-F5344CB8AC3E}">
        <p14:creationId xmlns:p14="http://schemas.microsoft.com/office/powerpoint/2010/main" val="36893406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F05652-8D66-436B-8DF9-A6B5FD178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fulfil the usual objective of CEA or CUA of </a:t>
            </a:r>
            <a:r>
              <a:rPr lang="en-US" b="1" u="sng" dirty="0"/>
              <a:t>identifying the more cost-effective alternative</a:t>
            </a:r>
            <a:r>
              <a:rPr lang="en-US" dirty="0"/>
              <a:t>, two or more alternatives are evaluated, unless a benchmark cost per unit of outcome is available for comparison</a:t>
            </a:r>
          </a:p>
          <a:p>
            <a:endParaRPr lang="en-US" dirty="0"/>
          </a:p>
          <a:p>
            <a:r>
              <a:rPr lang="en-US" dirty="0"/>
              <a:t>While CEA captures the main benefit in one outcome, with CUA, several (typically 2) outcomes are combined into 1 measurement unit</a:t>
            </a:r>
          </a:p>
          <a:p>
            <a:pPr lvl="2"/>
            <a:r>
              <a:rPr lang="en-US" dirty="0"/>
              <a:t>Most common outcome unit for CUA is Quality-adjusted life-years (QALY)</a:t>
            </a:r>
          </a:p>
          <a:p>
            <a:pPr lvl="2"/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CUA is most commonly used in the health sector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599683-8DD4-426D-8D80-7865D8E6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FCB8-D69E-4924-85FA-6A921DB33C7B}" type="slidenum">
              <a:rPr lang="en-US" smtClean="0"/>
              <a:t>44</a:t>
            </a:fld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3E3A7C0-0978-411A-868A-6AE48ECD9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Choice of Economic Evaluation Method</a:t>
            </a:r>
          </a:p>
        </p:txBody>
      </p:sp>
    </p:spTree>
    <p:extLst>
      <p:ext uri="{BB962C8B-B14F-4D97-AF65-F5344CB8AC3E}">
        <p14:creationId xmlns:p14="http://schemas.microsoft.com/office/powerpoint/2010/main" val="27039869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F05652-8D66-436B-8DF9-A6B5FD178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CBA is used to determine whether a program will </a:t>
            </a:r>
            <a:r>
              <a:rPr lang="en-US" b="1" u="sng" dirty="0"/>
              <a:t>increase the economic welfare of a society</a:t>
            </a:r>
            <a:r>
              <a:rPr lang="en-US" dirty="0"/>
              <a:t>, compared with alternative program or status quo</a:t>
            </a:r>
          </a:p>
          <a:p>
            <a:endParaRPr lang="en-US" dirty="0"/>
          </a:p>
          <a:p>
            <a:r>
              <a:rPr lang="en-US" dirty="0"/>
              <a:t>CBA is grounded in welfare economics and requires aggregation of </a:t>
            </a:r>
            <a:r>
              <a:rPr lang="en-US" b="1" u="sng" dirty="0"/>
              <a:t>willingness-to-pay (WTP) </a:t>
            </a:r>
            <a:r>
              <a:rPr lang="en-US" dirty="0"/>
              <a:t>for benefits and </a:t>
            </a:r>
            <a:r>
              <a:rPr lang="en-US" b="1" u="sng" dirty="0"/>
              <a:t>willingness-to-accept (WTA) </a:t>
            </a:r>
            <a:r>
              <a:rPr lang="en-US" dirty="0"/>
              <a:t>compensation for losses across society in order to arrive at a measure of </a:t>
            </a:r>
            <a:r>
              <a:rPr lang="en-US" b="1" u="sng" dirty="0"/>
              <a:t>Net Social Benefit (NSB)</a:t>
            </a:r>
          </a:p>
          <a:p>
            <a:endParaRPr lang="en-US" dirty="0"/>
          </a:p>
          <a:p>
            <a:r>
              <a:rPr lang="en-US" b="1" dirty="0"/>
              <a:t>CBA can calculate NSBs, thus can tell whether a project is worthwhile undertaking</a:t>
            </a:r>
          </a:p>
          <a:p>
            <a:pPr lvl="2"/>
            <a:r>
              <a:rPr lang="en-US" dirty="0"/>
              <a:t>Criterion: social benefit must exceed social cost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599683-8DD4-426D-8D80-7865D8E6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FCB8-D69E-4924-85FA-6A921DB33C7B}" type="slidenum">
              <a:rPr lang="en-US" smtClean="0"/>
              <a:t>45</a:t>
            </a:fld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3E3A7C0-0978-411A-868A-6AE48ECD9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Choice of Economic Evaluation Method</a:t>
            </a:r>
          </a:p>
        </p:txBody>
      </p:sp>
    </p:spTree>
    <p:extLst>
      <p:ext uri="{BB962C8B-B14F-4D97-AF65-F5344CB8AC3E}">
        <p14:creationId xmlns:p14="http://schemas.microsoft.com/office/powerpoint/2010/main" val="6884556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F05652-8D66-436B-8DF9-A6B5FD178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many costs can be measured using available market price for inputs, many, if not most, CBA applications </a:t>
            </a:r>
            <a:r>
              <a:rPr lang="en-US" b="1" u="sng" dirty="0"/>
              <a:t>will include costs and/or benefits for which no market prices exist </a:t>
            </a:r>
            <a:r>
              <a:rPr lang="en-US" dirty="0"/>
              <a:t>or market prices do not reflect full social costs and benefits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While CBA can be used to decide whether an intervention  increases social welfare, the same is not true with CEA or CUA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599683-8DD4-426D-8D80-7865D8E6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FCB8-D69E-4924-85FA-6A921DB33C7B}" type="slidenum">
              <a:rPr lang="en-US" smtClean="0"/>
              <a:t>46</a:t>
            </a:fld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3E3A7C0-0978-411A-868A-6AE48ECD9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Choice of Economic Evaluation Method</a:t>
            </a:r>
          </a:p>
        </p:txBody>
      </p:sp>
    </p:spTree>
    <p:extLst>
      <p:ext uri="{BB962C8B-B14F-4D97-AF65-F5344CB8AC3E}">
        <p14:creationId xmlns:p14="http://schemas.microsoft.com/office/powerpoint/2010/main" val="28759585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F05652-8D66-436B-8DF9-A6B5FD178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CEA or CUA can only tell whether an intervention is socially desirable</a:t>
            </a:r>
          </a:p>
          <a:p>
            <a:pPr lvl="2"/>
            <a:r>
              <a:rPr lang="en-US" dirty="0"/>
              <a:t>If denominator is considered valid measure of social utility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If benchmark representing its social value is available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QALY can be considered valid measure of social utility under certain restrictive assumptions about individual preferences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599683-8DD4-426D-8D80-7865D8E6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FCB8-D69E-4924-85FA-6A921DB33C7B}" type="slidenum">
              <a:rPr lang="en-US" smtClean="0"/>
              <a:t>47</a:t>
            </a:fld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3E3A7C0-0978-411A-868A-6AE48ECD9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Choice of Economic Evaluation Method</a:t>
            </a:r>
          </a:p>
        </p:txBody>
      </p:sp>
    </p:spTree>
    <p:extLst>
      <p:ext uri="{BB962C8B-B14F-4D97-AF65-F5344CB8AC3E}">
        <p14:creationId xmlns:p14="http://schemas.microsoft.com/office/powerpoint/2010/main" val="31677876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38A80B-F052-4CBB-860B-87B6903BD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u="sng" dirty="0"/>
              <a:t>Strengths</a:t>
            </a:r>
          </a:p>
          <a:p>
            <a:pPr lvl="1"/>
            <a:r>
              <a:rPr lang="en-US" dirty="0"/>
              <a:t>Help forecast costs and benefits of programs or projects, given projected investment of resources</a:t>
            </a:r>
          </a:p>
          <a:p>
            <a:endParaRPr lang="en-US" dirty="0"/>
          </a:p>
          <a:p>
            <a:pPr lvl="1"/>
            <a:r>
              <a:rPr lang="en-US" dirty="0"/>
              <a:t>Allows for ex ante analysis, which provides decision makers information whether a project/program  has an NPV greater than zero</a:t>
            </a:r>
          </a:p>
          <a:p>
            <a:endParaRPr lang="en-US" dirty="0"/>
          </a:p>
          <a:p>
            <a:pPr lvl="1"/>
            <a:r>
              <a:rPr lang="en-US" dirty="0"/>
              <a:t>Ex ante analysis strengthen the process of translating strategic objectives into well-considered, implemented programs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8B8D5B-0556-474E-BFD1-644FFFD4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FCB8-D69E-4924-85FA-6A921DB33C7B}" type="slidenum">
              <a:rPr lang="en-US" smtClean="0"/>
              <a:t>48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C59FE0-7EB1-4FC6-A962-28AC8179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Strengths and Limitations of Economic Evaluation</a:t>
            </a:r>
          </a:p>
        </p:txBody>
      </p:sp>
    </p:spTree>
    <p:extLst>
      <p:ext uri="{BB962C8B-B14F-4D97-AF65-F5344CB8AC3E}">
        <p14:creationId xmlns:p14="http://schemas.microsoft.com/office/powerpoint/2010/main" val="18057871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38A80B-F052-4CBB-860B-87B6903BD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1" u="sng" dirty="0"/>
              <a:t>Limitations</a:t>
            </a:r>
          </a:p>
          <a:p>
            <a:pPr lvl="1"/>
            <a:r>
              <a:rPr lang="en-US" dirty="0"/>
              <a:t>Validity of conclusions reached is dependent on the quality and completeness of the data and accuracy of the assumptions underlying the analysis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Forecasting outcomes in advance of implementing a program introduces considerable uncertainty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Methods used for CEA, CUA and CBA, such as choice of who has “standing” can raise ethical issues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Even ex post evaluations may rely on methodologies that introduce a substantial amount if uncertainty in the findings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8B8D5B-0556-474E-BFD1-644FFFD4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FCB8-D69E-4924-85FA-6A921DB33C7B}" type="slidenum">
              <a:rPr lang="en-US" smtClean="0"/>
              <a:t>49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C59FE0-7EB1-4FC6-A962-28AC8179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Strengths and Limitations of Economic Evaluation</a:t>
            </a:r>
          </a:p>
        </p:txBody>
      </p:sp>
    </p:spTree>
    <p:extLst>
      <p:ext uri="{BB962C8B-B14F-4D97-AF65-F5344CB8AC3E}">
        <p14:creationId xmlns:p14="http://schemas.microsoft.com/office/powerpoint/2010/main" val="3317640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743B3F-6F60-408F-BF15-2A825D9E3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times, economic evaluations can be done in a way that facilitate economic evaluation of the outcomes of an intervention or program</a:t>
            </a:r>
          </a:p>
          <a:p>
            <a:endParaRPr lang="en-US" dirty="0"/>
          </a:p>
          <a:p>
            <a:r>
              <a:rPr lang="en-US" dirty="0"/>
              <a:t>Alternatively, prior to program implementation, a program evaluator may review economic analysis to identify variables/data that would be needed to conduct further evaluation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0755E3-5B28-4353-AD3D-FE81785D6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FCB8-D69E-4924-85FA-6A921DB33C7B}" type="slidenum">
              <a:rPr lang="en-US" smtClean="0"/>
              <a:t>5</a:t>
            </a:fld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3B0EA1BC-F36C-4ABD-93F1-CF2332244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Why an Evaluator Needs to Know About Economic Evaluation </a:t>
            </a:r>
          </a:p>
        </p:txBody>
      </p:sp>
    </p:spTree>
    <p:extLst>
      <p:ext uri="{BB962C8B-B14F-4D97-AF65-F5344CB8AC3E}">
        <p14:creationId xmlns:p14="http://schemas.microsoft.com/office/powerpoint/2010/main" val="140941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3D3797-FA62-4E72-AD44-09E869993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1" dirty="0"/>
              <a:t>Program Complexity and Determining Cost-Effectiveness of Program Success</a:t>
            </a:r>
          </a:p>
          <a:p>
            <a:pPr lvl="1"/>
            <a:r>
              <a:rPr lang="en-US" dirty="0"/>
              <a:t>The more complicated/complex a program is, the more challenging it is to coordinate and implement multiple factors to achieve program success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Examples of simple programs: Road maintenance project</a:t>
            </a:r>
          </a:p>
          <a:p>
            <a:pPr lvl="2"/>
            <a:r>
              <a:rPr lang="en-US" dirty="0"/>
              <a:t>Construct a ratio of cost per lane-mile maintained</a:t>
            </a:r>
          </a:p>
          <a:p>
            <a:pPr lvl="3"/>
            <a:endParaRPr lang="en-US" dirty="0"/>
          </a:p>
          <a:p>
            <a:pPr lvl="2"/>
            <a:r>
              <a:rPr lang="en-US" dirty="0"/>
              <a:t>Measure of cost-effectiveness compared overtime</a:t>
            </a:r>
          </a:p>
          <a:p>
            <a:pPr lvl="3"/>
            <a:endParaRPr lang="en-US" dirty="0"/>
          </a:p>
          <a:p>
            <a:pPr lvl="2"/>
            <a:r>
              <a:rPr lang="en-US" dirty="0"/>
              <a:t>Can easily track and be sure that the costs (program inputs) are responsible for observed outcomes</a:t>
            </a:r>
          </a:p>
          <a:p>
            <a:pPr lvl="3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0CFC44-0E9F-4F79-827C-E061113F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FCB8-D69E-4924-85FA-6A921DB33C7B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F55A5C-95C7-479C-80D5-9F6A610E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Connecting Economic Evaluation with Program Evaluation: Program Complexity and Outcome Attribution</a:t>
            </a:r>
          </a:p>
        </p:txBody>
      </p:sp>
    </p:spTree>
    <p:extLst>
      <p:ext uri="{BB962C8B-B14F-4D97-AF65-F5344CB8AC3E}">
        <p14:creationId xmlns:p14="http://schemas.microsoft.com/office/powerpoint/2010/main" val="1812833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3D3797-FA62-4E72-AD44-09E869993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Program Complexity and Determining Cost-Effectiveness of Program Success</a:t>
            </a:r>
          </a:p>
          <a:p>
            <a:pPr lvl="2"/>
            <a:r>
              <a:rPr lang="en-US" dirty="0"/>
              <a:t>Measure of cost-effectiveness is a valid measure of program accomplishments</a:t>
            </a:r>
          </a:p>
          <a:p>
            <a:pPr lvl="3"/>
            <a:endParaRPr lang="en-US" dirty="0"/>
          </a:p>
          <a:p>
            <a:pPr lvl="2"/>
            <a:r>
              <a:rPr lang="en-US" dirty="0"/>
              <a:t>Measuring performance roughly equivalent to evaluating the effectiveness of the program</a:t>
            </a:r>
          </a:p>
          <a:p>
            <a:pPr lvl="3"/>
            <a:endParaRPr lang="en-US" dirty="0"/>
          </a:p>
          <a:p>
            <a:pPr lvl="2"/>
            <a:r>
              <a:rPr lang="en-US" dirty="0"/>
              <a:t>Even in simple programs, it can be difficult to determine precise cost-effectiveness</a:t>
            </a:r>
          </a:p>
          <a:p>
            <a:pPr lvl="4"/>
            <a:r>
              <a:rPr lang="en-US" dirty="0"/>
              <a:t>Weather changes affecting highway maintenance can be confounders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0CFC44-0E9F-4F79-827C-E061113F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FCB8-D69E-4924-85FA-6A921DB33C7B}" type="slidenum">
              <a:rPr lang="en-US" smtClean="0"/>
              <a:t>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F55A5C-95C7-479C-80D5-9F6A610E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Connecting Economic Evaluation with Program Evaluation: Program Complexity and Outcome Attribution</a:t>
            </a:r>
          </a:p>
        </p:txBody>
      </p:sp>
    </p:spTree>
    <p:extLst>
      <p:ext uri="{BB962C8B-B14F-4D97-AF65-F5344CB8AC3E}">
        <p14:creationId xmlns:p14="http://schemas.microsoft.com/office/powerpoint/2010/main" val="3421796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3D3797-FA62-4E72-AD44-09E869993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Program Complexity and Determining Cost-Effectiveness of Program Success</a:t>
            </a:r>
          </a:p>
          <a:p>
            <a:pPr lvl="1"/>
            <a:r>
              <a:rPr lang="en-US" b="1" i="1" dirty="0"/>
              <a:t>Example of Complex Program: Modification of Parenting Behavior</a:t>
            </a:r>
          </a:p>
          <a:p>
            <a:pPr lvl="2"/>
            <a:r>
              <a:rPr lang="en-US" dirty="0"/>
              <a:t>Programs designed to change knowledge, attitudes, beliefs, and behaviors are challenging to design and implement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Evaluation results of the “Troubled Families Program” in Britain yielded contradictory results: </a:t>
            </a:r>
          </a:p>
          <a:p>
            <a:pPr lvl="3"/>
            <a:r>
              <a:rPr lang="en-US" dirty="0"/>
              <a:t>Quantitative evaluation -&gt; no overall effectiveness</a:t>
            </a:r>
          </a:p>
          <a:p>
            <a:pPr lvl="3"/>
            <a:r>
              <a:rPr lang="en-US" dirty="0"/>
              <a:t>Qualitative evaluation -&gt; positive change in the families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0CFC44-0E9F-4F79-827C-E061113F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FCB8-D69E-4924-85FA-6A921DB33C7B}" type="slidenum">
              <a:rPr lang="en-US" smtClean="0"/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F55A5C-95C7-479C-80D5-9F6A610E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Connecting Economic Evaluation with Program Evaluation: Program Complexity and Outcome Attribution</a:t>
            </a:r>
          </a:p>
        </p:txBody>
      </p:sp>
    </p:spTree>
    <p:extLst>
      <p:ext uri="{BB962C8B-B14F-4D97-AF65-F5344CB8AC3E}">
        <p14:creationId xmlns:p14="http://schemas.microsoft.com/office/powerpoint/2010/main" val="2513347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3D3797-FA62-4E72-AD44-09E869993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i="1" dirty="0"/>
              <a:t>Program Complexity and Determining Cost-Effectiveness of Program Success</a:t>
            </a:r>
          </a:p>
          <a:p>
            <a:pPr lvl="1"/>
            <a:r>
              <a:rPr lang="en-US" b="1" i="1" dirty="0"/>
              <a:t>How to address assessment of complex programs</a:t>
            </a:r>
          </a:p>
          <a:p>
            <a:pPr lvl="2"/>
            <a:r>
              <a:rPr lang="en-US" b="1" u="sng" dirty="0"/>
              <a:t>Nested logic </a:t>
            </a:r>
            <a:r>
              <a:rPr lang="en-US" dirty="0"/>
              <a:t>models can be useful for capturing complexity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Anderson and colleagues (2011) proposed strategies for using logic models for systematic reviews of complex health programs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Lewis and colleagues (2017) proposed a framework tool for assessing and comparing complexity of interventions:</a:t>
            </a:r>
          </a:p>
          <a:p>
            <a:pPr lvl="3"/>
            <a:r>
              <a:rPr lang="en-US" dirty="0"/>
              <a:t>“Intervention Complexity Assessment Tool for Systematic Reviews” (</a:t>
            </a:r>
            <a:r>
              <a:rPr lang="en-US" dirty="0" err="1"/>
              <a:t>iCAT</a:t>
            </a:r>
            <a:r>
              <a:rPr lang="en-US" dirty="0"/>
              <a:t>-SR)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0CFC44-0E9F-4F79-827C-E061113F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FCB8-D69E-4924-85FA-6A921DB33C7B}" type="slidenum">
              <a:rPr lang="en-US" smtClean="0"/>
              <a:t>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F55A5C-95C7-479C-80D5-9F6A610E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Connecting Economic Evaluation with Program Evaluation: Program Complexity and Outcome Attribution</a:t>
            </a:r>
          </a:p>
        </p:txBody>
      </p:sp>
    </p:spTree>
    <p:extLst>
      <p:ext uri="{BB962C8B-B14F-4D97-AF65-F5344CB8AC3E}">
        <p14:creationId xmlns:p14="http://schemas.microsoft.com/office/powerpoint/2010/main" val="1112459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10318</TotalTime>
  <Words>3852</Words>
  <Application>Microsoft Office PowerPoint</Application>
  <PresentationFormat>On-screen Show (4:3)</PresentationFormat>
  <Paragraphs>495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Calibri</vt:lpstr>
      <vt:lpstr>Lucida Sans Unicode</vt:lpstr>
      <vt:lpstr>Times New Roman</vt:lpstr>
      <vt:lpstr>Verdana</vt:lpstr>
      <vt:lpstr>Wingdings 2</vt:lpstr>
      <vt:lpstr>Wingdings 3</vt:lpstr>
      <vt:lpstr>Concourse</vt:lpstr>
      <vt:lpstr> Program/Policy Evaluation and Assessment  Concepts and Issues in Economic Evaluation</vt:lpstr>
      <vt:lpstr>Introduction</vt:lpstr>
      <vt:lpstr>Introduction</vt:lpstr>
      <vt:lpstr>Why an Evaluator Needs to Know About Economic Evaluation </vt:lpstr>
      <vt:lpstr>Why an Evaluator Needs to Know About Economic Evaluation </vt:lpstr>
      <vt:lpstr>Connecting Economic Evaluation with Program Evaluation: Program Complexity and Outcome Attribution</vt:lpstr>
      <vt:lpstr>Connecting Economic Evaluation with Program Evaluation: Program Complexity and Outcome Attribution</vt:lpstr>
      <vt:lpstr>Connecting Economic Evaluation with Program Evaluation: Program Complexity and Outcome Attribution</vt:lpstr>
      <vt:lpstr>Connecting Economic Evaluation with Program Evaluation: Program Complexity and Outcome Attribution</vt:lpstr>
      <vt:lpstr>Connecting Economic Evaluation with Program Evaluation: Program Complexity and Outcome Attribution</vt:lpstr>
      <vt:lpstr>Connecting Economic Evaluation with Program Evaluation: Program Complexity and Outcome Attribution</vt:lpstr>
      <vt:lpstr>Economic Evaluation in the Performance Management Cycle</vt:lpstr>
      <vt:lpstr>Economic Evaluation in the Performance Management Cycle</vt:lpstr>
      <vt:lpstr>PowerPoint Presentation</vt:lpstr>
      <vt:lpstr>Types of Economic Evaluation</vt:lpstr>
      <vt:lpstr>Cost-Benefit Analysis (CBA)</vt:lpstr>
      <vt:lpstr>Cost-Benefit Analysis (CBA)</vt:lpstr>
      <vt:lpstr>Cost-Benefit Analysis (CBA)</vt:lpstr>
      <vt:lpstr>Cost-Benefit Analysis (CBA)</vt:lpstr>
      <vt:lpstr>Cost-Benefit Analysis (CBA)</vt:lpstr>
      <vt:lpstr>Cost-Benefit Analysis (CBA)</vt:lpstr>
      <vt:lpstr>PowerPoint Presentation</vt:lpstr>
      <vt:lpstr>Cost-Benefit Analysis (CBA)</vt:lpstr>
      <vt:lpstr>PowerPoint Presentation</vt:lpstr>
      <vt:lpstr>Cost-Benefit Analysis (CBA)</vt:lpstr>
      <vt:lpstr>Cost-Benefit Analysis (CBA)</vt:lpstr>
      <vt:lpstr>Cost-Benefit Analysis (CBA)</vt:lpstr>
      <vt:lpstr>Cost-Benefit Analysis (CBA)</vt:lpstr>
      <vt:lpstr>Cost-Benefit Analysis (CBA)</vt:lpstr>
      <vt:lpstr>Cost-Benefit Analysis (CBA)</vt:lpstr>
      <vt:lpstr>Cost-Benefit Analysis (CBA)</vt:lpstr>
      <vt:lpstr>Cost-Benefit Analysis (CBA)</vt:lpstr>
      <vt:lpstr>Cost-Benefit Analysis (CBA)</vt:lpstr>
      <vt:lpstr>Cost-Benefit Analysis (CBA)</vt:lpstr>
      <vt:lpstr>Cost-Benefit Analysis (CBA)</vt:lpstr>
      <vt:lpstr>Cost-Benefit Analysis (CBA)</vt:lpstr>
      <vt:lpstr>Cost-Benefit Analysis (CBA)</vt:lpstr>
      <vt:lpstr>Cost-Benefit Analysis (CBA)</vt:lpstr>
      <vt:lpstr>Cost-Effectiveness Analysis</vt:lpstr>
      <vt:lpstr>Cost-Effectiveness Analysis</vt:lpstr>
      <vt:lpstr>Cost-Utility Analysis</vt:lpstr>
      <vt:lpstr>Cost-Utility Analysis</vt:lpstr>
      <vt:lpstr>The Choice of Economic Evaluation Method</vt:lpstr>
      <vt:lpstr>The Choice of Economic Evaluation Method</vt:lpstr>
      <vt:lpstr>The Choice of Economic Evaluation Method</vt:lpstr>
      <vt:lpstr>The Choice of Economic Evaluation Method</vt:lpstr>
      <vt:lpstr>The Choice of Economic Evaluation Method</vt:lpstr>
      <vt:lpstr>Strengths and Limitations of Economic Evaluation</vt:lpstr>
      <vt:lpstr>Strengths and Limitations of Economic Evaluation</vt:lpstr>
    </vt:vector>
  </TitlesOfParts>
  <Company>Saint Louis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Evaluation</dc:title>
  <dc:creator>Hisako Matsuo</dc:creator>
  <cp:lastModifiedBy>Nhial Tutlam</cp:lastModifiedBy>
  <cp:revision>466</cp:revision>
  <cp:lastPrinted>2018-11-01T19:25:53Z</cp:lastPrinted>
  <dcterms:created xsi:type="dcterms:W3CDTF">2014-11-25T15:26:14Z</dcterms:created>
  <dcterms:modified xsi:type="dcterms:W3CDTF">2018-11-29T21:59:29Z</dcterms:modified>
</cp:coreProperties>
</file>