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72" r:id="rId2"/>
    <p:sldId id="257" r:id="rId3"/>
    <p:sldId id="273" r:id="rId4"/>
    <p:sldId id="274" r:id="rId5"/>
    <p:sldId id="275" r:id="rId6"/>
    <p:sldId id="276" r:id="rId7"/>
    <p:sldId id="277" r:id="rId8"/>
    <p:sldId id="278" r:id="rId9"/>
    <p:sldId id="279" r:id="rId10"/>
    <p:sldId id="281" r:id="rId11"/>
    <p:sldId id="282" r:id="rId12"/>
    <p:sldId id="283" r:id="rId13"/>
    <p:sldId id="284" r:id="rId14"/>
    <p:sldId id="285" r:id="rId15"/>
    <p:sldId id="286" r:id="rId16"/>
    <p:sldId id="287" r:id="rId17"/>
    <p:sldId id="288" r:id="rId18"/>
    <p:sldId id="290" r:id="rId19"/>
    <p:sldId id="291" r:id="rId20"/>
    <p:sldId id="292" r:id="rId21"/>
    <p:sldId id="289" r:id="rId22"/>
    <p:sldId id="293" r:id="rId23"/>
    <p:sldId id="294" r:id="rId24"/>
    <p:sldId id="295"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7"/>
    <p:restoredTop sz="95238" autoAdjust="0"/>
  </p:normalViewPr>
  <p:slideViewPr>
    <p:cSldViewPr>
      <p:cViewPr varScale="1">
        <p:scale>
          <a:sx n="82" d="100"/>
          <a:sy n="82" d="100"/>
        </p:scale>
        <p:origin x="181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5CD97A-1E4B-4289-86B7-AB9C53B4BF9B}"/>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5D4613-CA8A-452B-9F07-82ED2185AF47}"/>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62B2818-996E-4F23-9A6C-10C733FEF3C2}" type="datetimeFigureOut">
              <a:rPr lang="en-US" smtClean="0"/>
              <a:t>11/29/2018</a:t>
            </a:fld>
            <a:endParaRPr lang="en-US"/>
          </a:p>
        </p:txBody>
      </p:sp>
      <p:sp>
        <p:nvSpPr>
          <p:cNvPr id="4" name="Footer Placeholder 3">
            <a:extLst>
              <a:ext uri="{FF2B5EF4-FFF2-40B4-BE49-F238E27FC236}">
                <a16:creationId xmlns:a16="http://schemas.microsoft.com/office/drawing/2014/main" id="{3AA0DF68-8140-4821-A131-F5817F787DD0}"/>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66F599-C08A-44D8-A239-5582939A71C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C7CBC7E-3D85-4B43-A537-4BF4294E4473}" type="slidenum">
              <a:rPr lang="en-US" smtClean="0"/>
              <a:t>‹#›</a:t>
            </a:fld>
            <a:endParaRPr lang="en-US"/>
          </a:p>
        </p:txBody>
      </p:sp>
    </p:spTree>
    <p:extLst>
      <p:ext uri="{BB962C8B-B14F-4D97-AF65-F5344CB8AC3E}">
        <p14:creationId xmlns:p14="http://schemas.microsoft.com/office/powerpoint/2010/main" val="1561655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3EEA908-3283-448A-B1C2-84ACCC234D6F}" type="datetimeFigureOut">
              <a:rPr lang="en-US" smtClean="0"/>
              <a:t>11/29/2018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3B40CC9-28DE-48A2-A13C-492F18FDDE51}" type="slidenum">
              <a:rPr lang="en-US" smtClean="0"/>
              <a:t>‹#›</a:t>
            </a:fld>
            <a:endParaRPr lang="en-US"/>
          </a:p>
        </p:txBody>
      </p:sp>
    </p:spTree>
    <p:extLst>
      <p:ext uri="{BB962C8B-B14F-4D97-AF65-F5344CB8AC3E}">
        <p14:creationId xmlns:p14="http://schemas.microsoft.com/office/powerpoint/2010/main" val="39689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0C08831-73EC-4EEC-AE19-75DC379309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A8A224CF-954F-4D13-A8EE-094DD59FEE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2292" name="Slide Number Placeholder 3">
            <a:extLst>
              <a:ext uri="{FF2B5EF4-FFF2-40B4-BE49-F238E27FC236}">
                <a16:creationId xmlns:a16="http://schemas.microsoft.com/office/drawing/2014/main" id="{EA94180B-2A36-4780-B38C-4987C8470D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70007" indent="-296033">
              <a:defRPr sz="2400">
                <a:solidFill>
                  <a:schemeClr val="tx1"/>
                </a:solidFill>
                <a:latin typeface="Times New Roman" panose="02020603050405020304" pitchFamily="18" charset="0"/>
              </a:defRPr>
            </a:lvl2pPr>
            <a:lvl3pPr marL="1185747" indent="-236179">
              <a:defRPr sz="2400">
                <a:solidFill>
                  <a:schemeClr val="tx1"/>
                </a:solidFill>
                <a:latin typeface="Times New Roman" panose="02020603050405020304" pitchFamily="18" charset="0"/>
              </a:defRPr>
            </a:lvl3pPr>
            <a:lvl4pPr marL="1661340" indent="-236179">
              <a:defRPr sz="2400">
                <a:solidFill>
                  <a:schemeClr val="tx1"/>
                </a:solidFill>
                <a:latin typeface="Times New Roman" panose="02020603050405020304" pitchFamily="18" charset="0"/>
              </a:defRPr>
            </a:lvl4pPr>
            <a:lvl5pPr marL="2135315" indent="-236179">
              <a:defRPr sz="2400">
                <a:solidFill>
                  <a:schemeClr val="tx1"/>
                </a:solidFill>
                <a:latin typeface="Times New Roman" panose="02020603050405020304" pitchFamily="18" charset="0"/>
              </a:defRPr>
            </a:lvl5pPr>
            <a:lvl6pPr marL="2601201" indent="-236179" eaLnBrk="0" fontAlgn="base" hangingPunct="0">
              <a:spcBef>
                <a:spcPct val="0"/>
              </a:spcBef>
              <a:spcAft>
                <a:spcPct val="0"/>
              </a:spcAft>
              <a:defRPr sz="2400">
                <a:solidFill>
                  <a:schemeClr val="tx1"/>
                </a:solidFill>
                <a:latin typeface="Times New Roman" panose="02020603050405020304" pitchFamily="18" charset="0"/>
              </a:defRPr>
            </a:lvl6pPr>
            <a:lvl7pPr marL="3067088" indent="-236179" eaLnBrk="0" fontAlgn="base" hangingPunct="0">
              <a:spcBef>
                <a:spcPct val="0"/>
              </a:spcBef>
              <a:spcAft>
                <a:spcPct val="0"/>
              </a:spcAft>
              <a:defRPr sz="2400">
                <a:solidFill>
                  <a:schemeClr val="tx1"/>
                </a:solidFill>
                <a:latin typeface="Times New Roman" panose="02020603050405020304" pitchFamily="18" charset="0"/>
              </a:defRPr>
            </a:lvl7pPr>
            <a:lvl8pPr marL="3532975" indent="-236179" eaLnBrk="0" fontAlgn="base" hangingPunct="0">
              <a:spcBef>
                <a:spcPct val="0"/>
              </a:spcBef>
              <a:spcAft>
                <a:spcPct val="0"/>
              </a:spcAft>
              <a:defRPr sz="2400">
                <a:solidFill>
                  <a:schemeClr val="tx1"/>
                </a:solidFill>
                <a:latin typeface="Times New Roman" panose="02020603050405020304" pitchFamily="18" charset="0"/>
              </a:defRPr>
            </a:lvl8pPr>
            <a:lvl9pPr marL="3998862" indent="-236179" eaLnBrk="0" fontAlgn="base" hangingPunct="0">
              <a:spcBef>
                <a:spcPct val="0"/>
              </a:spcBef>
              <a:spcAft>
                <a:spcPct val="0"/>
              </a:spcAft>
              <a:defRPr sz="2400">
                <a:solidFill>
                  <a:schemeClr val="tx1"/>
                </a:solidFill>
                <a:latin typeface="Times New Roman" panose="02020603050405020304" pitchFamily="18" charset="0"/>
              </a:defRPr>
            </a:lvl9pPr>
          </a:lstStyle>
          <a:p>
            <a:fld id="{8CEB770A-286F-4DA3-8ED6-DB7AFB137AE1}" type="slidenum">
              <a:rPr lang="en-US" altLang="en-US" sz="1200"/>
              <a:pPr/>
              <a:t>1</a:t>
            </a:fld>
            <a:endParaRPr lang="en-US" altLang="en-US" sz="1200"/>
          </a:p>
        </p:txBody>
      </p:sp>
    </p:spTree>
    <p:extLst>
      <p:ext uri="{BB962C8B-B14F-4D97-AF65-F5344CB8AC3E}">
        <p14:creationId xmlns:p14="http://schemas.microsoft.com/office/powerpoint/2010/main" val="204301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p>
        </p:txBody>
      </p:sp>
      <p:sp>
        <p:nvSpPr>
          <p:cNvPr id="4" name="Slide Number Placeholder 3"/>
          <p:cNvSpPr>
            <a:spLocks noGrp="1"/>
          </p:cNvSpPr>
          <p:nvPr>
            <p:ph type="sldNum" sz="quarter" idx="10"/>
          </p:nvPr>
        </p:nvSpPr>
        <p:spPr/>
        <p:txBody>
          <a:bodyPr/>
          <a:lstStyle/>
          <a:p>
            <a:fld id="{33B40CC9-28DE-48A2-A13C-492F18FDDE51}" type="slidenum">
              <a:rPr lang="en-US" smtClean="0"/>
              <a:t>2</a:t>
            </a:fld>
            <a:endParaRPr lang="en-US"/>
          </a:p>
        </p:txBody>
      </p:sp>
    </p:spTree>
    <p:extLst>
      <p:ext uri="{BB962C8B-B14F-4D97-AF65-F5344CB8AC3E}">
        <p14:creationId xmlns:p14="http://schemas.microsoft.com/office/powerpoint/2010/main" val="1608890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BC002EE-0B1E-4ADA-AB0C-5E5B89B68C46}" type="datetime1">
              <a:rPr lang="en-US" smtClean="0"/>
              <a:t>11/29/2018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20FFCB8-D69E-4924-85FA-6A921DB33C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3F1B28-50A7-43D4-B1C4-AB1E37C56ABA}"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FFCB8-D69E-4924-85FA-6A921DB33C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347168-8D3A-4320-83C3-171E502A313D}"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FFCB8-D69E-4924-85FA-6A921DB33C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6D7290-8769-4335-876E-7420E7B10499}"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FFCB8-D69E-4924-85FA-6A921DB33C7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012C63C-2F9F-4B4B-92D8-15F9B83C2FCF}"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FFCB8-D69E-4924-85FA-6A921DB33C7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EB09D1-4082-4471-8E9A-D6DB7F34C995}"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FFCB8-D69E-4924-85FA-6A921DB33C7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099DDC-0302-4486-8BA0-9B2A08DA4BBB}" type="datetime1">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FFCB8-D69E-4924-85FA-6A921DB33C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58391F-7C00-4B12-98A6-0B7029E80266}" type="datetime1">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FFCB8-D69E-4924-85FA-6A921DB33C7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CCCB7-18C2-4E43-B4B3-E0BCAFB340EF}" type="datetime1">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FFCB8-D69E-4924-85FA-6A921DB33C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0478279-8402-4874-A2AE-176AA09D8756}"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FFCB8-D69E-4924-85FA-6A921DB33C7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C8C2262-0FE9-44AA-8E6A-BFE35230EDB9}" type="datetime1">
              <a:rPr lang="en-US" smtClean="0"/>
              <a:t>11/29/2018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20FFCB8-D69E-4924-85FA-6A921DB33C7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3B22D31-6273-43D6-96C5-876D0FB4AB12}" type="datetime1">
              <a:rPr lang="en-US" smtClean="0"/>
              <a:t>11/29/2018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20FFCB8-D69E-4924-85FA-6A921DB33C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251A3-0833-432A-A2A5-715AD1FE43A3}"/>
              </a:ext>
            </a:extLst>
          </p:cNvPr>
          <p:cNvSpPr>
            <a:spLocks noGrp="1"/>
          </p:cNvSpPr>
          <p:nvPr>
            <p:ph type="ctrTitle"/>
          </p:nvPr>
        </p:nvSpPr>
        <p:spPr>
          <a:xfrm>
            <a:off x="685800" y="1828800"/>
            <a:ext cx="7772400" cy="1753562"/>
          </a:xfrm>
        </p:spPr>
        <p:txBody>
          <a:bodyPr>
            <a:normAutofit fontScale="90000"/>
          </a:bodyPr>
          <a:lstStyle/>
          <a:p>
            <a:pPr algn="ctr">
              <a:defRPr/>
            </a:pPr>
            <a:br>
              <a:rPr lang="en-US" dirty="0"/>
            </a:br>
            <a:r>
              <a:rPr lang="en-US" sz="4400" dirty="0"/>
              <a:t>Program/Policy Evaluation and Assessment</a:t>
            </a:r>
            <a:br>
              <a:rPr lang="en-US" dirty="0"/>
            </a:br>
            <a:r>
              <a:rPr lang="en-US" sz="4000" dirty="0"/>
              <a:t>The Nature of Practice and Professional Judgement</a:t>
            </a:r>
            <a:br>
              <a:rPr lang="en-US" sz="4000" dirty="0"/>
            </a:br>
            <a:endParaRPr lang="en-US" sz="4000" dirty="0"/>
          </a:p>
        </p:txBody>
      </p:sp>
      <p:sp>
        <p:nvSpPr>
          <p:cNvPr id="11267" name="Subtitle 4">
            <a:extLst>
              <a:ext uri="{FF2B5EF4-FFF2-40B4-BE49-F238E27FC236}">
                <a16:creationId xmlns:a16="http://schemas.microsoft.com/office/drawing/2014/main" id="{C3AF715F-A740-4E8D-B963-D7FC2C1DB23B}"/>
              </a:ext>
            </a:extLst>
          </p:cNvPr>
          <p:cNvSpPr>
            <a:spLocks noGrp="1"/>
          </p:cNvSpPr>
          <p:nvPr>
            <p:ph type="subTitle" idx="1"/>
          </p:nvPr>
        </p:nvSpPr>
        <p:spPr>
          <a:xfrm>
            <a:off x="685800" y="3611563"/>
            <a:ext cx="7772400" cy="1200150"/>
          </a:xfrm>
        </p:spPr>
        <p:txBody>
          <a:bodyPr/>
          <a:lstStyle/>
          <a:p>
            <a:pPr marR="0"/>
            <a:r>
              <a:rPr lang="en-US" altLang="en-US" dirty="0"/>
              <a:t>Nhial T. Tutlam, PhD, MPH</a:t>
            </a:r>
          </a:p>
          <a:p>
            <a:pPr marR="0"/>
            <a:r>
              <a:rPr lang="en-US" altLang="en-US" dirty="0"/>
              <a:t>November 29, 2018 </a:t>
            </a:r>
          </a:p>
        </p:txBody>
      </p:sp>
      <p:sp>
        <p:nvSpPr>
          <p:cNvPr id="11268" name="Slide Number Placeholder 1">
            <a:extLst>
              <a:ext uri="{FF2B5EF4-FFF2-40B4-BE49-F238E27FC236}">
                <a16:creationId xmlns:a16="http://schemas.microsoft.com/office/drawing/2014/main" id="{40E6762C-08AF-48DA-B409-AAEFFAE6C2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B4B2E5-9451-4D51-9273-1E6209B39CFF}" type="slidenum">
              <a:rPr lang="en-US" altLang="en-US" sz="1000" smtClean="0">
                <a:solidFill>
                  <a:srgbClr val="FFFFFF"/>
                </a:solidFill>
              </a:rPr>
              <a:pPr/>
              <a:t>1</a:t>
            </a:fld>
            <a:endParaRPr lang="en-US" altLang="en-US" sz="1000">
              <a:solidFill>
                <a:srgbClr val="FFFFFF"/>
              </a:solidFill>
            </a:endParaRPr>
          </a:p>
        </p:txBody>
      </p:sp>
    </p:spTree>
    <p:extLst>
      <p:ext uri="{BB962C8B-B14F-4D97-AF65-F5344CB8AC3E}">
        <p14:creationId xmlns:p14="http://schemas.microsoft.com/office/powerpoint/2010/main" val="196879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2ADAFB-07CA-4606-B747-ACBCA90B552F}"/>
              </a:ext>
            </a:extLst>
          </p:cNvPr>
          <p:cNvSpPr>
            <a:spLocks noGrp="1"/>
          </p:cNvSpPr>
          <p:nvPr>
            <p:ph idx="1"/>
          </p:nvPr>
        </p:nvSpPr>
        <p:spPr/>
        <p:txBody>
          <a:bodyPr>
            <a:normAutofit lnSpcReduction="10000"/>
          </a:bodyPr>
          <a:lstStyle/>
          <a:p>
            <a:r>
              <a:rPr lang="en-US" dirty="0"/>
              <a:t>Five suggested questions that comprise a framework for making practical ethical decisions</a:t>
            </a:r>
          </a:p>
          <a:p>
            <a:pPr marL="850392" lvl="1" indent="-457200">
              <a:buFont typeface="+mj-lt"/>
              <a:buAutoNum type="arabicPeriod"/>
            </a:pPr>
            <a:r>
              <a:rPr lang="en-US" dirty="0"/>
              <a:t>Where are we going?</a:t>
            </a:r>
          </a:p>
          <a:p>
            <a:pPr marL="850392" lvl="1" indent="-457200">
              <a:buFont typeface="+mj-lt"/>
              <a:buAutoNum type="arabicPeriod"/>
            </a:pPr>
            <a:endParaRPr lang="en-US" dirty="0"/>
          </a:p>
          <a:p>
            <a:pPr marL="850392" lvl="1" indent="-457200">
              <a:buFont typeface="+mj-lt"/>
              <a:buAutoNum type="arabicPeriod"/>
            </a:pPr>
            <a:r>
              <a:rPr lang="en-US" dirty="0"/>
              <a:t>Is this desirable?</a:t>
            </a:r>
          </a:p>
          <a:p>
            <a:pPr marL="850392" lvl="1" indent="-457200">
              <a:buFont typeface="+mj-lt"/>
              <a:buAutoNum type="arabicPeriod"/>
            </a:pPr>
            <a:endParaRPr lang="en-US" dirty="0"/>
          </a:p>
          <a:p>
            <a:pPr marL="850392" lvl="1" indent="-457200">
              <a:buFont typeface="+mj-lt"/>
              <a:buAutoNum type="arabicPeriod"/>
            </a:pPr>
            <a:r>
              <a:rPr lang="en-US" dirty="0"/>
              <a:t>What should be done?</a:t>
            </a:r>
          </a:p>
          <a:p>
            <a:pPr marL="850392" lvl="1" indent="-457200">
              <a:buFont typeface="+mj-lt"/>
              <a:buAutoNum type="arabicPeriod"/>
            </a:pPr>
            <a:endParaRPr lang="en-US" dirty="0"/>
          </a:p>
          <a:p>
            <a:pPr marL="850392" lvl="1" indent="-457200">
              <a:buFont typeface="+mj-lt"/>
              <a:buAutoNum type="arabicPeriod"/>
            </a:pPr>
            <a:r>
              <a:rPr lang="en-US" dirty="0"/>
              <a:t>Who gains and who loses?</a:t>
            </a:r>
          </a:p>
          <a:p>
            <a:pPr marL="850392" lvl="1" indent="-457200">
              <a:buFont typeface="+mj-lt"/>
              <a:buAutoNum type="arabicPeriod"/>
            </a:pPr>
            <a:endParaRPr lang="en-US" dirty="0"/>
          </a:p>
          <a:p>
            <a:pPr marL="850392" lvl="1" indent="-457200">
              <a:buFont typeface="+mj-lt"/>
              <a:buAutoNum type="arabicPeriod"/>
            </a:pPr>
            <a:r>
              <a:rPr lang="en-US" dirty="0"/>
              <a:t>And by what mechanism?</a:t>
            </a:r>
          </a:p>
        </p:txBody>
      </p:sp>
      <p:sp>
        <p:nvSpPr>
          <p:cNvPr id="3" name="Slide Number Placeholder 2">
            <a:extLst>
              <a:ext uri="{FF2B5EF4-FFF2-40B4-BE49-F238E27FC236}">
                <a16:creationId xmlns:a16="http://schemas.microsoft.com/office/drawing/2014/main" id="{D3D3EC7E-CBFA-4853-8FA7-F5C4A6A442E0}"/>
              </a:ext>
            </a:extLst>
          </p:cNvPr>
          <p:cNvSpPr>
            <a:spLocks noGrp="1"/>
          </p:cNvSpPr>
          <p:nvPr>
            <p:ph type="sldNum" sz="quarter" idx="12"/>
          </p:nvPr>
        </p:nvSpPr>
        <p:spPr/>
        <p:txBody>
          <a:bodyPr/>
          <a:lstStyle/>
          <a:p>
            <a:fld id="{120FFCB8-D69E-4924-85FA-6A921DB33C7B}" type="slidenum">
              <a:rPr lang="en-US" smtClean="0"/>
              <a:t>10</a:t>
            </a:fld>
            <a:endParaRPr lang="en-US"/>
          </a:p>
        </p:txBody>
      </p:sp>
      <p:sp>
        <p:nvSpPr>
          <p:cNvPr id="5" name="Title 3">
            <a:extLst>
              <a:ext uri="{FF2B5EF4-FFF2-40B4-BE49-F238E27FC236}">
                <a16:creationId xmlns:a16="http://schemas.microsoft.com/office/drawing/2014/main" id="{D5A883E1-C10E-44AE-8193-D10842944846}"/>
              </a:ext>
            </a:extLst>
          </p:cNvPr>
          <p:cNvSpPr>
            <a:spLocks noGrp="1"/>
          </p:cNvSpPr>
          <p:nvPr>
            <p:ph type="title"/>
          </p:nvPr>
        </p:nvSpPr>
        <p:spPr>
          <a:xfrm>
            <a:off x="457200" y="274638"/>
            <a:ext cx="8229600" cy="1143000"/>
          </a:xfrm>
        </p:spPr>
        <p:txBody>
          <a:bodyPr>
            <a:normAutofit fontScale="90000"/>
          </a:bodyPr>
          <a:lstStyle/>
          <a:p>
            <a:r>
              <a:rPr lang="en-US" dirty="0"/>
              <a:t>Ethical Foundations of Evaluation Practice</a:t>
            </a:r>
          </a:p>
        </p:txBody>
      </p:sp>
    </p:spTree>
    <p:extLst>
      <p:ext uri="{BB962C8B-B14F-4D97-AF65-F5344CB8AC3E}">
        <p14:creationId xmlns:p14="http://schemas.microsoft.com/office/powerpoint/2010/main" val="185643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CEADF-344E-4544-9D79-B02F773E7C9D}"/>
              </a:ext>
            </a:extLst>
          </p:cNvPr>
          <p:cNvSpPr>
            <a:spLocks noGrp="1"/>
          </p:cNvSpPr>
          <p:nvPr>
            <p:ph idx="1"/>
          </p:nvPr>
        </p:nvSpPr>
        <p:spPr/>
        <p:txBody>
          <a:bodyPr>
            <a:normAutofit fontScale="92500" lnSpcReduction="20000"/>
          </a:bodyPr>
          <a:lstStyle/>
          <a:p>
            <a:r>
              <a:rPr lang="en-US" dirty="0"/>
              <a:t>There is not necessarily one “best” model of ethics </a:t>
            </a:r>
          </a:p>
          <a:p>
            <a:endParaRPr lang="en-US" dirty="0"/>
          </a:p>
          <a:p>
            <a:r>
              <a:rPr lang="en-US" b="1" dirty="0"/>
              <a:t>Professional judgement entails being aware of various types of ethical pressure that may be in play in a given context and being able to reflectively navigate the situation</a:t>
            </a:r>
          </a:p>
          <a:p>
            <a:endParaRPr lang="en-US" dirty="0"/>
          </a:p>
          <a:p>
            <a:r>
              <a:rPr lang="en-US" dirty="0"/>
              <a:t>As part of one’s professional judgement as evaluators, ethical reflection is necessary because it is practically inevitable that an evaluator will be in a situation that requires an ethical decision and response</a:t>
            </a:r>
          </a:p>
        </p:txBody>
      </p:sp>
      <p:sp>
        <p:nvSpPr>
          <p:cNvPr id="3" name="Slide Number Placeholder 2">
            <a:extLst>
              <a:ext uri="{FF2B5EF4-FFF2-40B4-BE49-F238E27FC236}">
                <a16:creationId xmlns:a16="http://schemas.microsoft.com/office/drawing/2014/main" id="{7A4819AB-5B2F-41EF-8555-8156528AD339}"/>
              </a:ext>
            </a:extLst>
          </p:cNvPr>
          <p:cNvSpPr>
            <a:spLocks noGrp="1"/>
          </p:cNvSpPr>
          <p:nvPr>
            <p:ph type="sldNum" sz="quarter" idx="12"/>
          </p:nvPr>
        </p:nvSpPr>
        <p:spPr/>
        <p:txBody>
          <a:bodyPr/>
          <a:lstStyle/>
          <a:p>
            <a:fld id="{120FFCB8-D69E-4924-85FA-6A921DB33C7B}" type="slidenum">
              <a:rPr lang="en-US" smtClean="0"/>
              <a:t>11</a:t>
            </a:fld>
            <a:endParaRPr lang="en-US"/>
          </a:p>
        </p:txBody>
      </p:sp>
      <p:sp>
        <p:nvSpPr>
          <p:cNvPr id="5" name="Title 3">
            <a:extLst>
              <a:ext uri="{FF2B5EF4-FFF2-40B4-BE49-F238E27FC236}">
                <a16:creationId xmlns:a16="http://schemas.microsoft.com/office/drawing/2014/main" id="{F7B60D38-372E-42A2-8E85-7B0086B3DBEE}"/>
              </a:ext>
            </a:extLst>
          </p:cNvPr>
          <p:cNvSpPr>
            <a:spLocks noGrp="1"/>
          </p:cNvSpPr>
          <p:nvPr>
            <p:ph type="title"/>
          </p:nvPr>
        </p:nvSpPr>
        <p:spPr>
          <a:xfrm>
            <a:off x="457200" y="274638"/>
            <a:ext cx="8229600" cy="1143000"/>
          </a:xfrm>
        </p:spPr>
        <p:txBody>
          <a:bodyPr>
            <a:normAutofit fontScale="90000"/>
          </a:bodyPr>
          <a:lstStyle/>
          <a:p>
            <a:r>
              <a:rPr lang="en-US" dirty="0"/>
              <a:t>Ethical Foundations of Evaluation Practice</a:t>
            </a:r>
          </a:p>
        </p:txBody>
      </p:sp>
    </p:spTree>
    <p:extLst>
      <p:ext uri="{BB962C8B-B14F-4D97-AF65-F5344CB8AC3E}">
        <p14:creationId xmlns:p14="http://schemas.microsoft.com/office/powerpoint/2010/main" val="727448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88A54C-BAB9-457C-BB44-7E22922745BE}"/>
              </a:ext>
            </a:extLst>
          </p:cNvPr>
          <p:cNvSpPr>
            <a:spLocks noGrp="1"/>
          </p:cNvSpPr>
          <p:nvPr>
            <p:ph idx="1"/>
          </p:nvPr>
        </p:nvSpPr>
        <p:spPr/>
        <p:txBody>
          <a:bodyPr>
            <a:normAutofit fontScale="85000" lnSpcReduction="20000"/>
          </a:bodyPr>
          <a:lstStyle/>
          <a:p>
            <a:r>
              <a:rPr lang="en-US" dirty="0"/>
              <a:t>Evaluation guidelines, standards, and principles that have been developed by various evaluation associations all address, in different ways, ethical practice</a:t>
            </a:r>
          </a:p>
          <a:p>
            <a:endParaRPr lang="en-US" dirty="0"/>
          </a:p>
          <a:p>
            <a:r>
              <a:rPr lang="en-US" dirty="0"/>
              <a:t>Although evaluation work is not guided by a set of professional norms that are enforceable, ethical guidelines are an initial normative reference point for evaluators</a:t>
            </a:r>
          </a:p>
          <a:p>
            <a:endParaRPr lang="en-US" dirty="0"/>
          </a:p>
          <a:p>
            <a:r>
              <a:rPr lang="en-US" dirty="0"/>
              <a:t>The American Evaluation Association (AEA) is actively promoting evaluating ethics with the creation of Ethical Challenges section of the </a:t>
            </a:r>
            <a:r>
              <a:rPr lang="en-US" i="1" dirty="0"/>
              <a:t>American Journal of Evaluation</a:t>
            </a:r>
          </a:p>
        </p:txBody>
      </p:sp>
      <p:sp>
        <p:nvSpPr>
          <p:cNvPr id="3" name="Slide Number Placeholder 2">
            <a:extLst>
              <a:ext uri="{FF2B5EF4-FFF2-40B4-BE49-F238E27FC236}">
                <a16:creationId xmlns:a16="http://schemas.microsoft.com/office/drawing/2014/main" id="{DD428508-3796-4A57-A5CC-476CC3FA8787}"/>
              </a:ext>
            </a:extLst>
          </p:cNvPr>
          <p:cNvSpPr>
            <a:spLocks noGrp="1"/>
          </p:cNvSpPr>
          <p:nvPr>
            <p:ph type="sldNum" sz="quarter" idx="12"/>
          </p:nvPr>
        </p:nvSpPr>
        <p:spPr/>
        <p:txBody>
          <a:bodyPr/>
          <a:lstStyle/>
          <a:p>
            <a:fld id="{120FFCB8-D69E-4924-85FA-6A921DB33C7B}" type="slidenum">
              <a:rPr lang="en-US" smtClean="0"/>
              <a:t>12</a:t>
            </a:fld>
            <a:endParaRPr lang="en-US"/>
          </a:p>
        </p:txBody>
      </p:sp>
      <p:sp>
        <p:nvSpPr>
          <p:cNvPr id="4" name="Title 3">
            <a:extLst>
              <a:ext uri="{FF2B5EF4-FFF2-40B4-BE49-F238E27FC236}">
                <a16:creationId xmlns:a16="http://schemas.microsoft.com/office/drawing/2014/main" id="{0472ADC4-C493-4BB6-8338-F1C6AC4B7A91}"/>
              </a:ext>
            </a:extLst>
          </p:cNvPr>
          <p:cNvSpPr>
            <a:spLocks noGrp="1"/>
          </p:cNvSpPr>
          <p:nvPr>
            <p:ph type="title"/>
          </p:nvPr>
        </p:nvSpPr>
        <p:spPr/>
        <p:txBody>
          <a:bodyPr>
            <a:normAutofit fontScale="90000"/>
          </a:bodyPr>
          <a:lstStyle/>
          <a:p>
            <a:r>
              <a:rPr lang="en-US" dirty="0"/>
              <a:t>Ethical Guidelines for Evaluation Practice</a:t>
            </a:r>
          </a:p>
        </p:txBody>
      </p:sp>
    </p:spTree>
    <p:extLst>
      <p:ext uri="{BB962C8B-B14F-4D97-AF65-F5344CB8AC3E}">
        <p14:creationId xmlns:p14="http://schemas.microsoft.com/office/powerpoint/2010/main" val="301438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FE869F-0512-47F4-B028-2F599FBBE8DF}"/>
              </a:ext>
            </a:extLst>
          </p:cNvPr>
          <p:cNvSpPr>
            <a:spLocks noGrp="1"/>
          </p:cNvSpPr>
          <p:nvPr>
            <p:ph idx="1"/>
          </p:nvPr>
        </p:nvSpPr>
        <p:spPr/>
        <p:txBody>
          <a:bodyPr>
            <a:normAutofit fontScale="85000" lnSpcReduction="10000"/>
          </a:bodyPr>
          <a:lstStyle/>
          <a:p>
            <a:r>
              <a:rPr lang="en-US" dirty="0"/>
              <a:t>Competent practitioners use their experience, intuitive knowledge to assess a situation and offer a decision</a:t>
            </a:r>
          </a:p>
          <a:p>
            <a:endParaRPr lang="en-US" dirty="0"/>
          </a:p>
          <a:p>
            <a:r>
              <a:rPr lang="en-US" dirty="0"/>
              <a:t>Although theoretical knowledge is a part of what competent practitioners rely on in their work, practice is seen as more than applying theoretical knowledge</a:t>
            </a:r>
          </a:p>
          <a:p>
            <a:endParaRPr lang="en-US" dirty="0"/>
          </a:p>
          <a:p>
            <a:r>
              <a:rPr lang="en-US" dirty="0"/>
              <a:t>It includes substantial component that is learned through practice itself</a:t>
            </a:r>
          </a:p>
          <a:p>
            <a:endParaRPr lang="en-US" dirty="0"/>
          </a:p>
          <a:p>
            <a:r>
              <a:rPr lang="en-US" dirty="0"/>
              <a:t>Evaluation context is dynamic and evaluators need to know how to navigate this</a:t>
            </a:r>
          </a:p>
        </p:txBody>
      </p:sp>
      <p:sp>
        <p:nvSpPr>
          <p:cNvPr id="3" name="Slide Number Placeholder 2">
            <a:extLst>
              <a:ext uri="{FF2B5EF4-FFF2-40B4-BE49-F238E27FC236}">
                <a16:creationId xmlns:a16="http://schemas.microsoft.com/office/drawing/2014/main" id="{29B74696-640B-438E-B028-94540F4C0DD3}"/>
              </a:ext>
            </a:extLst>
          </p:cNvPr>
          <p:cNvSpPr>
            <a:spLocks noGrp="1"/>
          </p:cNvSpPr>
          <p:nvPr>
            <p:ph type="sldNum" sz="quarter" idx="12"/>
          </p:nvPr>
        </p:nvSpPr>
        <p:spPr/>
        <p:txBody>
          <a:bodyPr/>
          <a:lstStyle/>
          <a:p>
            <a:fld id="{120FFCB8-D69E-4924-85FA-6A921DB33C7B}" type="slidenum">
              <a:rPr lang="en-US" smtClean="0"/>
              <a:t>13</a:t>
            </a:fld>
            <a:endParaRPr lang="en-US"/>
          </a:p>
        </p:txBody>
      </p:sp>
      <p:sp>
        <p:nvSpPr>
          <p:cNvPr id="4" name="Title 3">
            <a:extLst>
              <a:ext uri="{FF2B5EF4-FFF2-40B4-BE49-F238E27FC236}">
                <a16:creationId xmlns:a16="http://schemas.microsoft.com/office/drawing/2014/main" id="{D60837A8-FFBD-48ED-BB0E-E6929B447AFC}"/>
              </a:ext>
            </a:extLst>
          </p:cNvPr>
          <p:cNvSpPr>
            <a:spLocks noGrp="1"/>
          </p:cNvSpPr>
          <p:nvPr>
            <p:ph type="title"/>
          </p:nvPr>
        </p:nvSpPr>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271982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fontScale="92500" lnSpcReduction="20000"/>
          </a:bodyPr>
          <a:lstStyle/>
          <a:p>
            <a:r>
              <a:rPr lang="en-US" i="1" dirty="0"/>
              <a:t>What is good Evaluation Theory and Practice?</a:t>
            </a:r>
          </a:p>
          <a:p>
            <a:pPr lvl="1"/>
            <a:r>
              <a:rPr lang="en-US" dirty="0"/>
              <a:t>One end emphasizes use of research design that ensures sufficient internal statistical conclusion validity so that the key causal relationships between the program and outcomes can be tested</a:t>
            </a:r>
          </a:p>
          <a:p>
            <a:pPr lvl="1"/>
            <a:endParaRPr lang="en-US" dirty="0"/>
          </a:p>
          <a:p>
            <a:pPr lvl="1"/>
            <a:r>
              <a:rPr lang="en-US" dirty="0"/>
              <a:t>The second one emphasizes “dialogue-oriented, constructivist, participatory and pluralistic” approach</a:t>
            </a:r>
          </a:p>
          <a:p>
            <a:pPr lvl="1"/>
            <a:endParaRPr lang="en-US" dirty="0"/>
          </a:p>
          <a:p>
            <a:pPr lvl="1"/>
            <a:r>
              <a:rPr lang="en-US" dirty="0"/>
              <a:t>The third wave emphasized performance measurement management system</a:t>
            </a:r>
          </a:p>
          <a:p>
            <a:pPr lvl="1"/>
            <a:endParaRPr lang="en-US" dirty="0"/>
          </a:p>
          <a:p>
            <a:pPr lvl="1"/>
            <a:r>
              <a:rPr lang="en-US" dirty="0"/>
              <a:t>Fourth wave: technocratic, utilization focused evaluation model evaluation model that is highly reliant on impact </a:t>
            </a:r>
            <a:r>
              <a:rPr lang="en-US" dirty="0" err="1"/>
              <a:t>assessent</a:t>
            </a:r>
            <a:endParaRPr lang="en-US" dirty="0"/>
          </a:p>
          <a:p>
            <a:pPr lvl="1"/>
            <a:endParaRPr lang="en-US" dirty="0"/>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14</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293682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fontScale="92500" lnSpcReduction="10000"/>
          </a:bodyPr>
          <a:lstStyle/>
          <a:p>
            <a:r>
              <a:rPr lang="en-US" b="1" i="1" dirty="0"/>
              <a:t>Tacit Knowledge</a:t>
            </a:r>
          </a:p>
          <a:p>
            <a:pPr lvl="1"/>
            <a:r>
              <a:rPr lang="en-US" dirty="0"/>
              <a:t>Capacity we have as human beings to integrate “facts” )data and perceptions) into patterns</a:t>
            </a:r>
          </a:p>
          <a:p>
            <a:pPr lvl="1"/>
            <a:endParaRPr lang="en-US" dirty="0"/>
          </a:p>
          <a:p>
            <a:pPr lvl="1"/>
            <a:r>
              <a:rPr lang="en-US" dirty="0"/>
              <a:t>Carries all of individual characteristics of personal experience, framed within the structure of knowledge discipline that utilizes the professional’s practice</a:t>
            </a:r>
          </a:p>
          <a:p>
            <a:pPr lvl="1"/>
            <a:endParaRPr lang="en-US" dirty="0"/>
          </a:p>
          <a:p>
            <a:pPr lvl="1"/>
            <a:r>
              <a:rPr lang="en-US" dirty="0"/>
              <a:t>Ethical decision making has been described as tacit, suggesting experience is an important factor</a:t>
            </a:r>
          </a:p>
          <a:p>
            <a:pPr lvl="1"/>
            <a:endParaRPr lang="en-US" dirty="0"/>
          </a:p>
          <a:p>
            <a:pPr lvl="1"/>
            <a:r>
              <a:rPr lang="en-US" dirty="0"/>
              <a:t>From this point of view, practice is an essential part of learning</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15</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29868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lstStyle/>
          <a:p>
            <a:r>
              <a:rPr lang="en-US" b="1" i="1" dirty="0"/>
              <a:t>Balancing Theoretical and Practical Knowledge in Professional Practice</a:t>
            </a:r>
          </a:p>
          <a:p>
            <a:pPr lvl="1"/>
            <a:r>
              <a:rPr lang="en-US" dirty="0"/>
              <a:t>Difference between applied theory and the practical know-how has been described as the difference between knowing that knowing how</a:t>
            </a:r>
          </a:p>
          <a:p>
            <a:pPr lvl="1"/>
            <a:endParaRPr lang="en-US" dirty="0"/>
          </a:p>
          <a:p>
            <a:pPr lvl="1"/>
            <a:r>
              <a:rPr lang="en-US" dirty="0"/>
              <a:t>Schwandt (2008) has emphasized the importance of balancing applied theory and practical knowledge in evaluation</a:t>
            </a:r>
          </a:p>
          <a:p>
            <a:pPr lvl="1"/>
            <a:endParaRPr lang="en-US" dirty="0"/>
          </a:p>
          <a:p>
            <a:pPr lvl="1"/>
            <a:endParaRPr lang="en-US" dirty="0"/>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16</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164679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a:bodyPr>
          <a:lstStyle/>
          <a:p>
            <a:r>
              <a:rPr lang="en-US" b="1" i="1" dirty="0"/>
              <a:t>Aspects of Professional Judgement</a:t>
            </a:r>
          </a:p>
          <a:p>
            <a:pPr lvl="1"/>
            <a:r>
              <a:rPr lang="en-US" dirty="0"/>
              <a:t>Four types of professional judgement have been proposed in health care field:</a:t>
            </a:r>
          </a:p>
          <a:p>
            <a:pPr lvl="2"/>
            <a:r>
              <a:rPr lang="en-US" b="1" i="1" u="sng" dirty="0"/>
              <a:t>Technical judgement</a:t>
            </a:r>
            <a:r>
              <a:rPr lang="en-US" dirty="0"/>
              <a:t>: about specific issue involving routine tasks</a:t>
            </a:r>
          </a:p>
          <a:p>
            <a:pPr lvl="3"/>
            <a:r>
              <a:rPr lang="en-US" dirty="0"/>
              <a:t>Typical question: what do I do now?</a:t>
            </a:r>
          </a:p>
          <a:p>
            <a:pPr lvl="2"/>
            <a:endParaRPr lang="en-US" dirty="0"/>
          </a:p>
          <a:p>
            <a:pPr lvl="2"/>
            <a:r>
              <a:rPr lang="en-US" b="1" i="1" u="sng" dirty="0"/>
              <a:t>Procedural Judgement</a:t>
            </a:r>
            <a:r>
              <a:rPr lang="en-US" dirty="0"/>
              <a:t>: focus on procedural questions comparing the skills/tools available to accomplish task</a:t>
            </a:r>
          </a:p>
          <a:p>
            <a:pPr lvl="3"/>
            <a:r>
              <a:rPr lang="en-US" dirty="0"/>
              <a:t>Typical question: what are my choices to do this task?</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17</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94842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lnSpcReduction="10000"/>
          </a:bodyPr>
          <a:lstStyle/>
          <a:p>
            <a:r>
              <a:rPr lang="en-US" b="1" i="1" dirty="0"/>
              <a:t>Aspects of Professional Judgement</a:t>
            </a:r>
          </a:p>
          <a:p>
            <a:pPr lvl="1"/>
            <a:r>
              <a:rPr lang="en-US" dirty="0"/>
              <a:t>Four types of professional judgement have been proposed in health care field:</a:t>
            </a:r>
          </a:p>
          <a:p>
            <a:pPr lvl="2"/>
            <a:r>
              <a:rPr lang="en-US" b="1" i="1" u="sng" dirty="0"/>
              <a:t>Reflective Judgement</a:t>
            </a:r>
            <a:r>
              <a:rPr lang="en-US" dirty="0"/>
              <a:t>: practitioner reflecting on his/her experience</a:t>
            </a:r>
          </a:p>
          <a:p>
            <a:pPr lvl="3"/>
            <a:r>
              <a:rPr lang="en-US" dirty="0"/>
              <a:t>Typical question: Given what I know, what are the ways I can proceed?</a:t>
            </a:r>
          </a:p>
          <a:p>
            <a:pPr lvl="2"/>
            <a:endParaRPr lang="en-US" dirty="0"/>
          </a:p>
          <a:p>
            <a:pPr lvl="2"/>
            <a:r>
              <a:rPr lang="en-US" b="1" i="1" u="sng" dirty="0"/>
              <a:t>Deliberative Judgement</a:t>
            </a:r>
            <a:r>
              <a:rPr lang="en-US" dirty="0"/>
              <a:t>: professional takes a broad view that includes the possibility that the task or problem may or ay not be appropriate</a:t>
            </a:r>
          </a:p>
          <a:p>
            <a:pPr lvl="3"/>
            <a:r>
              <a:rPr lang="en-US" dirty="0"/>
              <a:t>Asking questions about the nature of their practice and connecting what they do as professionals with ethical considerations</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18</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Understanding Professional Judgement</a:t>
            </a:r>
          </a:p>
        </p:txBody>
      </p:sp>
    </p:spTree>
    <p:extLst>
      <p:ext uri="{BB962C8B-B14F-4D97-AF65-F5344CB8AC3E}">
        <p14:creationId xmlns:p14="http://schemas.microsoft.com/office/powerpoint/2010/main" val="36247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lnSpcReduction="10000"/>
          </a:bodyPr>
          <a:lstStyle/>
          <a:p>
            <a:r>
              <a:rPr lang="en-US" b="1" i="1" dirty="0"/>
              <a:t>The Decision Environment</a:t>
            </a:r>
          </a:p>
          <a:p>
            <a:pPr lvl="1"/>
            <a:r>
              <a:rPr lang="en-US" dirty="0"/>
              <a:t>Particular situation at and its context influence how evaluator’s professional judgement will be exercised</a:t>
            </a:r>
          </a:p>
          <a:p>
            <a:pPr lvl="1"/>
            <a:endParaRPr lang="en-US" dirty="0"/>
          </a:p>
          <a:p>
            <a:pPr lvl="1"/>
            <a:r>
              <a:rPr lang="en-US" dirty="0"/>
              <a:t>Each opportunity for professional judgement will have unique characteristics that will demand that it be approached in particular ways</a:t>
            </a:r>
          </a:p>
          <a:p>
            <a:pPr lvl="1"/>
            <a:endParaRPr lang="en-US" dirty="0"/>
          </a:p>
          <a:p>
            <a:pPr lvl="1"/>
            <a:r>
              <a:rPr lang="en-US" dirty="0"/>
              <a:t>The decision environment includes constraints and incentives both real and perceived that affect professional judgement </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19</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The Professional Judgement Process: A Model</a:t>
            </a:r>
          </a:p>
        </p:txBody>
      </p:sp>
    </p:spTree>
    <p:extLst>
      <p:ext uri="{BB962C8B-B14F-4D97-AF65-F5344CB8AC3E}">
        <p14:creationId xmlns:p14="http://schemas.microsoft.com/office/powerpoint/2010/main" val="423167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672" y="1384981"/>
            <a:ext cx="8229600" cy="4525963"/>
          </a:xfrm>
        </p:spPr>
        <p:txBody>
          <a:bodyPr>
            <a:normAutofit fontScale="92500" lnSpcReduction="20000"/>
          </a:bodyPr>
          <a:lstStyle/>
          <a:p>
            <a:pPr marL="457200" indent="-457200"/>
            <a:r>
              <a:rPr lang="en-US" sz="2400" dirty="0"/>
              <a:t>We discuss two important themes:</a:t>
            </a:r>
          </a:p>
          <a:p>
            <a:pPr marL="713232" lvl="1" indent="-457200"/>
            <a:r>
              <a:rPr lang="en-US" sz="2000" dirty="0"/>
              <a:t>Importance of defensible methodological cores for evaluation</a:t>
            </a:r>
          </a:p>
          <a:p>
            <a:pPr marL="713232" lvl="1" indent="-457200"/>
            <a:r>
              <a:rPr lang="en-US" sz="2000" dirty="0"/>
              <a:t>Importance of professional judgement</a:t>
            </a:r>
          </a:p>
          <a:p>
            <a:pPr marL="713232" lvl="1" indent="-457200"/>
            <a:endParaRPr lang="en-US" sz="2000" dirty="0"/>
          </a:p>
          <a:p>
            <a:pPr marL="457200" indent="-457200"/>
            <a:r>
              <a:rPr lang="en-US" sz="2400" dirty="0"/>
              <a:t>It is important to point out that the theoretical and methodological riches that characterize evaluation field must be understood with in the realities of current evaluation practice </a:t>
            </a:r>
          </a:p>
          <a:p>
            <a:pPr marL="457200" indent="-457200"/>
            <a:endParaRPr lang="en-US" sz="2400" dirty="0"/>
          </a:p>
          <a:p>
            <a:pPr marL="457200" indent="-457200"/>
            <a:r>
              <a:rPr lang="en-US" sz="2400" dirty="0"/>
              <a:t>Credible and defensible methodology is the foundation, but that in addition a good evaluator needs to understand the public sector environment</a:t>
            </a:r>
          </a:p>
          <a:p>
            <a:pPr marL="457200" indent="-457200"/>
            <a:endParaRPr lang="en-US" sz="2400" dirty="0"/>
          </a:p>
          <a:p>
            <a:pPr marL="457200" indent="-457200"/>
            <a:r>
              <a:rPr lang="en-US" sz="2400" dirty="0"/>
              <a:t>Evaluation practice has a moral and ethical dimension</a:t>
            </a:r>
            <a:endParaRPr lang="en-US" sz="2000" dirty="0"/>
          </a:p>
          <a:p>
            <a:pPr marL="457200" indent="-457200"/>
            <a:endParaRPr lang="en-US" sz="2200" dirty="0"/>
          </a:p>
          <a:p>
            <a:pPr marL="457200" indent="-457200"/>
            <a:endParaRPr lang="en-US" sz="2200" dirty="0"/>
          </a:p>
          <a:p>
            <a:pPr marL="457200" indent="-457200"/>
            <a:endParaRPr lang="en-US" sz="2200" dirty="0"/>
          </a:p>
          <a:p>
            <a:pPr marL="457200" indent="-457200"/>
            <a:endParaRPr lang="en-US" dirty="0"/>
          </a:p>
          <a:p>
            <a:pPr marL="457200" indent="-457200"/>
            <a:endParaRPr lang="en-US" dirty="0"/>
          </a:p>
          <a:p>
            <a:pPr marL="457200" indent="-457200">
              <a:buFontTx/>
              <a:buChar char="-"/>
            </a:pPr>
            <a:endParaRPr lang="en-US" dirty="0"/>
          </a:p>
          <a:p>
            <a:pPr marL="457200" indent="-457200">
              <a:buFontTx/>
              <a:buChar char="-"/>
            </a:pPr>
            <a:endParaRPr lang="en-US" dirty="0"/>
          </a:p>
        </p:txBody>
      </p:sp>
      <p:sp>
        <p:nvSpPr>
          <p:cNvPr id="4" name="Slide Number Placeholder 3">
            <a:extLst>
              <a:ext uri="{FF2B5EF4-FFF2-40B4-BE49-F238E27FC236}">
                <a16:creationId xmlns:a16="http://schemas.microsoft.com/office/drawing/2014/main" id="{28FD1EEB-29DA-45B9-BA68-193D79FB978A}"/>
              </a:ext>
            </a:extLst>
          </p:cNvPr>
          <p:cNvSpPr>
            <a:spLocks noGrp="1"/>
          </p:cNvSpPr>
          <p:nvPr>
            <p:ph type="sldNum" sz="quarter" idx="12"/>
          </p:nvPr>
        </p:nvSpPr>
        <p:spPr/>
        <p:txBody>
          <a:bodyPr/>
          <a:lstStyle/>
          <a:p>
            <a:fld id="{120FFCB8-D69E-4924-85FA-6A921DB33C7B}" type="slidenum">
              <a:rPr lang="en-US" smtClean="0"/>
              <a:t>2</a:t>
            </a:fld>
            <a:endParaRPr lang="en-US"/>
          </a:p>
        </p:txBody>
      </p:sp>
      <p:sp>
        <p:nvSpPr>
          <p:cNvPr id="2" name="Title 1"/>
          <p:cNvSpPr>
            <a:spLocks noGrp="1"/>
          </p:cNvSpPr>
          <p:nvPr>
            <p:ph type="title"/>
          </p:nvPr>
        </p:nvSpPr>
        <p:spPr>
          <a:xfrm>
            <a:off x="457200" y="274638"/>
            <a:ext cx="8229600" cy="1143000"/>
          </a:xfrm>
        </p:spPr>
        <p:txBody>
          <a:bodyPr/>
          <a:lstStyle/>
          <a:p>
            <a:r>
              <a:rPr lang="en-US" dirty="0"/>
              <a:t>Introduction</a:t>
            </a:r>
          </a:p>
        </p:txBody>
      </p:sp>
    </p:spTree>
    <p:extLst>
      <p:ext uri="{BB962C8B-B14F-4D97-AF65-F5344CB8AC3E}">
        <p14:creationId xmlns:p14="http://schemas.microsoft.com/office/powerpoint/2010/main" val="119936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fontScale="92500" lnSpcReduction="20000"/>
          </a:bodyPr>
          <a:lstStyle/>
          <a:p>
            <a:r>
              <a:rPr lang="en-US" b="1" i="1" dirty="0"/>
              <a:t>Values, Beliefs and Expectations</a:t>
            </a:r>
          </a:p>
          <a:p>
            <a:pPr lvl="1"/>
            <a:r>
              <a:rPr lang="en-US" dirty="0"/>
              <a:t>Professional judgement is influenced by personal characteristics of the person experiencing it</a:t>
            </a:r>
          </a:p>
          <a:p>
            <a:pPr lvl="1"/>
            <a:endParaRPr lang="en-US" dirty="0"/>
          </a:p>
          <a:p>
            <a:pPr lvl="1"/>
            <a:r>
              <a:rPr lang="en-US" dirty="0"/>
              <a:t>It must always be kept in mind that “judgement is a human process, with logical, psychological, social, legal, and even political overtones”</a:t>
            </a:r>
          </a:p>
          <a:p>
            <a:pPr lvl="1"/>
            <a:endParaRPr lang="en-US" dirty="0"/>
          </a:p>
          <a:p>
            <a:pPr lvl="1"/>
            <a:r>
              <a:rPr lang="en-US" dirty="0"/>
              <a:t>These personal factors can lead two professionals to make quite different professional judgements about the same situation</a:t>
            </a:r>
          </a:p>
          <a:p>
            <a:pPr lvl="1"/>
            <a:endParaRPr lang="en-US" dirty="0"/>
          </a:p>
          <a:p>
            <a:pPr lvl="1"/>
            <a:r>
              <a:rPr lang="en-US" dirty="0"/>
              <a:t>Among personal characteristics that can influence one’s professional judgement , expectations are among the most important</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20</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The Professional Judgement Process: A Model</a:t>
            </a:r>
          </a:p>
        </p:txBody>
      </p:sp>
    </p:spTree>
    <p:extLst>
      <p:ext uri="{BB962C8B-B14F-4D97-AF65-F5344CB8AC3E}">
        <p14:creationId xmlns:p14="http://schemas.microsoft.com/office/powerpoint/2010/main" val="426855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845336-38BE-4354-9BDD-756ECB5FA64E}"/>
              </a:ext>
            </a:extLst>
          </p:cNvPr>
          <p:cNvSpPr>
            <a:spLocks noGrp="1"/>
          </p:cNvSpPr>
          <p:nvPr>
            <p:ph idx="1"/>
          </p:nvPr>
        </p:nvSpPr>
        <p:spPr/>
        <p:txBody>
          <a:bodyPr>
            <a:normAutofit lnSpcReduction="10000"/>
          </a:bodyPr>
          <a:lstStyle/>
          <a:p>
            <a:r>
              <a:rPr lang="en-US" b="1" i="1" dirty="0"/>
              <a:t>Cultural Competency in Evaluation Practice</a:t>
            </a:r>
          </a:p>
          <a:p>
            <a:pPr lvl="1"/>
            <a:r>
              <a:rPr lang="en-US" dirty="0"/>
              <a:t>The globalization of evaluation and the growth of national evaluation associations have revealed that evaluation practice has components which reflect the cultures in which they are embedded</a:t>
            </a:r>
          </a:p>
          <a:p>
            <a:pPr lvl="1"/>
            <a:endParaRPr lang="en-US" dirty="0"/>
          </a:p>
          <a:p>
            <a:pPr lvl="1"/>
            <a:r>
              <a:rPr lang="en-US" dirty="0"/>
              <a:t>Culture can be defined as the shared experience of people including their language, values, customs, beliefs, and mores</a:t>
            </a:r>
          </a:p>
          <a:p>
            <a:pPr lvl="1"/>
            <a:endParaRPr lang="en-US" dirty="0"/>
          </a:p>
          <a:p>
            <a:pPr lvl="1"/>
            <a:r>
              <a:rPr lang="en-US" dirty="0"/>
              <a:t>One issue that stands out in reflecting on cultural competencies is power relationships</a:t>
            </a:r>
          </a:p>
        </p:txBody>
      </p:sp>
      <p:sp>
        <p:nvSpPr>
          <p:cNvPr id="3" name="Slide Number Placeholder 2">
            <a:extLst>
              <a:ext uri="{FF2B5EF4-FFF2-40B4-BE49-F238E27FC236}">
                <a16:creationId xmlns:a16="http://schemas.microsoft.com/office/drawing/2014/main" id="{471CF9FF-769B-4932-9143-F1BD628F97BE}"/>
              </a:ext>
            </a:extLst>
          </p:cNvPr>
          <p:cNvSpPr>
            <a:spLocks noGrp="1"/>
          </p:cNvSpPr>
          <p:nvPr>
            <p:ph type="sldNum" sz="quarter" idx="12"/>
          </p:nvPr>
        </p:nvSpPr>
        <p:spPr/>
        <p:txBody>
          <a:bodyPr/>
          <a:lstStyle/>
          <a:p>
            <a:fld id="{120FFCB8-D69E-4924-85FA-6A921DB33C7B}" type="slidenum">
              <a:rPr lang="en-US" smtClean="0"/>
              <a:t>21</a:t>
            </a:fld>
            <a:endParaRPr lang="en-US"/>
          </a:p>
        </p:txBody>
      </p:sp>
      <p:sp>
        <p:nvSpPr>
          <p:cNvPr id="5" name="Title 3">
            <a:extLst>
              <a:ext uri="{FF2B5EF4-FFF2-40B4-BE49-F238E27FC236}">
                <a16:creationId xmlns:a16="http://schemas.microsoft.com/office/drawing/2014/main" id="{6E1BD8CA-97C6-4322-83D7-4E23C0A2D3DA}"/>
              </a:ext>
            </a:extLst>
          </p:cNvPr>
          <p:cNvSpPr>
            <a:spLocks noGrp="1"/>
          </p:cNvSpPr>
          <p:nvPr>
            <p:ph type="title"/>
          </p:nvPr>
        </p:nvSpPr>
        <p:spPr>
          <a:xfrm>
            <a:off x="457200" y="274638"/>
            <a:ext cx="8229600" cy="1143000"/>
          </a:xfrm>
        </p:spPr>
        <p:txBody>
          <a:bodyPr>
            <a:normAutofit fontScale="90000"/>
          </a:bodyPr>
          <a:lstStyle/>
          <a:p>
            <a:r>
              <a:rPr lang="en-US" dirty="0"/>
              <a:t>The Professional Judgement Process: A Model</a:t>
            </a:r>
          </a:p>
        </p:txBody>
      </p:sp>
    </p:spTree>
    <p:extLst>
      <p:ext uri="{BB962C8B-B14F-4D97-AF65-F5344CB8AC3E}">
        <p14:creationId xmlns:p14="http://schemas.microsoft.com/office/powerpoint/2010/main" val="42899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22D18-763B-488E-A6EA-B35670E983FF}"/>
              </a:ext>
            </a:extLst>
          </p:cNvPr>
          <p:cNvSpPr>
            <a:spLocks noGrp="1"/>
          </p:cNvSpPr>
          <p:nvPr>
            <p:ph idx="1"/>
          </p:nvPr>
        </p:nvSpPr>
        <p:spPr/>
        <p:txBody>
          <a:bodyPr>
            <a:normAutofit lnSpcReduction="10000"/>
          </a:bodyPr>
          <a:lstStyle/>
          <a:p>
            <a:r>
              <a:rPr lang="en-US" b="1" i="1" dirty="0"/>
              <a:t>Mindfulness and Reflective Practice</a:t>
            </a:r>
          </a:p>
          <a:p>
            <a:pPr lvl="1"/>
            <a:r>
              <a:rPr lang="en-US" dirty="0"/>
              <a:t>Self-consciously challenging the routines of evaluation practice is an effective way of developing mindfulness</a:t>
            </a:r>
          </a:p>
          <a:p>
            <a:pPr lvl="1"/>
            <a:endParaRPr lang="en-US" dirty="0"/>
          </a:p>
          <a:p>
            <a:pPr lvl="1"/>
            <a:r>
              <a:rPr lang="en-US" dirty="0"/>
              <a:t>Mindfulness is aimed at improving capacity to become more aware of evaluation field values and morals, expectations, beliefs, assumptions and even what is tacit in the practice</a:t>
            </a:r>
          </a:p>
          <a:p>
            <a:pPr lvl="1"/>
            <a:endParaRPr lang="en-US" dirty="0"/>
          </a:p>
          <a:p>
            <a:pPr lvl="1"/>
            <a:r>
              <a:rPr lang="en-US" dirty="0"/>
              <a:t>Mindful practitioner is one who has cultivated the art of self-observation</a:t>
            </a:r>
          </a:p>
        </p:txBody>
      </p:sp>
      <p:sp>
        <p:nvSpPr>
          <p:cNvPr id="3" name="Slide Number Placeholder 2">
            <a:extLst>
              <a:ext uri="{FF2B5EF4-FFF2-40B4-BE49-F238E27FC236}">
                <a16:creationId xmlns:a16="http://schemas.microsoft.com/office/drawing/2014/main" id="{9D2121E3-2E6E-43A0-BFBB-5C1C384ADC8C}"/>
              </a:ext>
            </a:extLst>
          </p:cNvPr>
          <p:cNvSpPr>
            <a:spLocks noGrp="1"/>
          </p:cNvSpPr>
          <p:nvPr>
            <p:ph type="sldNum" sz="quarter" idx="12"/>
          </p:nvPr>
        </p:nvSpPr>
        <p:spPr/>
        <p:txBody>
          <a:bodyPr/>
          <a:lstStyle/>
          <a:p>
            <a:fld id="{120FFCB8-D69E-4924-85FA-6A921DB33C7B}" type="slidenum">
              <a:rPr lang="en-US" smtClean="0"/>
              <a:t>22</a:t>
            </a:fld>
            <a:endParaRPr lang="en-US"/>
          </a:p>
        </p:txBody>
      </p:sp>
      <p:sp>
        <p:nvSpPr>
          <p:cNvPr id="4" name="Title 3">
            <a:extLst>
              <a:ext uri="{FF2B5EF4-FFF2-40B4-BE49-F238E27FC236}">
                <a16:creationId xmlns:a16="http://schemas.microsoft.com/office/drawing/2014/main" id="{25856CD4-B706-4105-B48A-8C91B9DA2DCD}"/>
              </a:ext>
            </a:extLst>
          </p:cNvPr>
          <p:cNvSpPr>
            <a:spLocks noGrp="1"/>
          </p:cNvSpPr>
          <p:nvPr>
            <p:ph type="title"/>
          </p:nvPr>
        </p:nvSpPr>
        <p:spPr/>
        <p:txBody>
          <a:bodyPr>
            <a:normAutofit fontScale="90000"/>
          </a:bodyPr>
          <a:lstStyle/>
          <a:p>
            <a:r>
              <a:rPr lang="en-US" dirty="0"/>
              <a:t>Improving Professional Judgement in Evaluation</a:t>
            </a:r>
          </a:p>
        </p:txBody>
      </p:sp>
    </p:spTree>
    <p:extLst>
      <p:ext uri="{BB962C8B-B14F-4D97-AF65-F5344CB8AC3E}">
        <p14:creationId xmlns:p14="http://schemas.microsoft.com/office/powerpoint/2010/main" val="154447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22D18-763B-488E-A6EA-B35670E983FF}"/>
              </a:ext>
            </a:extLst>
          </p:cNvPr>
          <p:cNvSpPr>
            <a:spLocks noGrp="1"/>
          </p:cNvSpPr>
          <p:nvPr>
            <p:ph idx="1"/>
          </p:nvPr>
        </p:nvSpPr>
        <p:spPr/>
        <p:txBody>
          <a:bodyPr/>
          <a:lstStyle/>
          <a:p>
            <a:r>
              <a:rPr lang="en-US" b="1" i="1" dirty="0"/>
              <a:t>Mindfulness and Reflective Practice</a:t>
            </a:r>
          </a:p>
          <a:p>
            <a:pPr lvl="1"/>
            <a:r>
              <a:rPr lang="en-US" dirty="0"/>
              <a:t>Three ways of nurturing mindfulness (Epstein, 2003):</a:t>
            </a:r>
          </a:p>
          <a:p>
            <a:pPr marL="1088136" lvl="2" indent="-457200">
              <a:buFont typeface="+mj-lt"/>
              <a:buAutoNum type="arabicPeriod"/>
            </a:pPr>
            <a:r>
              <a:rPr lang="en-US" dirty="0"/>
              <a:t>Mentorship with professionals who are themselves well regarded</a:t>
            </a:r>
          </a:p>
          <a:p>
            <a:pPr marL="1088136" lvl="2" indent="-457200">
              <a:buFont typeface="+mj-lt"/>
              <a:buAutoNum type="arabicPeriod"/>
            </a:pPr>
            <a:r>
              <a:rPr lang="en-US" dirty="0"/>
              <a:t>Reviewing one’s own work, taking a nonjudgmental stance</a:t>
            </a:r>
          </a:p>
          <a:p>
            <a:pPr marL="1088136" lvl="2" indent="-457200">
              <a:buFont typeface="+mj-lt"/>
              <a:buAutoNum type="arabicPeriod"/>
            </a:pPr>
            <a:r>
              <a:rPr lang="en-US" dirty="0"/>
              <a:t>Meditation to cultivate capacity to observe one’s self</a:t>
            </a:r>
          </a:p>
          <a:p>
            <a:pPr lvl="2"/>
            <a:endParaRPr lang="en-US" dirty="0"/>
          </a:p>
          <a:p>
            <a:pPr lvl="1"/>
            <a:r>
              <a:rPr lang="en-US" dirty="0"/>
              <a:t>Professionals should consistently reflect on what they have done in the course of their work and then investigate the issues that arise from this review</a:t>
            </a:r>
          </a:p>
        </p:txBody>
      </p:sp>
      <p:sp>
        <p:nvSpPr>
          <p:cNvPr id="3" name="Slide Number Placeholder 2">
            <a:extLst>
              <a:ext uri="{FF2B5EF4-FFF2-40B4-BE49-F238E27FC236}">
                <a16:creationId xmlns:a16="http://schemas.microsoft.com/office/drawing/2014/main" id="{9D2121E3-2E6E-43A0-BFBB-5C1C384ADC8C}"/>
              </a:ext>
            </a:extLst>
          </p:cNvPr>
          <p:cNvSpPr>
            <a:spLocks noGrp="1"/>
          </p:cNvSpPr>
          <p:nvPr>
            <p:ph type="sldNum" sz="quarter" idx="12"/>
          </p:nvPr>
        </p:nvSpPr>
        <p:spPr/>
        <p:txBody>
          <a:bodyPr/>
          <a:lstStyle/>
          <a:p>
            <a:fld id="{120FFCB8-D69E-4924-85FA-6A921DB33C7B}" type="slidenum">
              <a:rPr lang="en-US" smtClean="0"/>
              <a:t>23</a:t>
            </a:fld>
            <a:endParaRPr lang="en-US"/>
          </a:p>
        </p:txBody>
      </p:sp>
      <p:sp>
        <p:nvSpPr>
          <p:cNvPr id="4" name="Title 3">
            <a:extLst>
              <a:ext uri="{FF2B5EF4-FFF2-40B4-BE49-F238E27FC236}">
                <a16:creationId xmlns:a16="http://schemas.microsoft.com/office/drawing/2014/main" id="{25856CD4-B706-4105-B48A-8C91B9DA2DCD}"/>
              </a:ext>
            </a:extLst>
          </p:cNvPr>
          <p:cNvSpPr>
            <a:spLocks noGrp="1"/>
          </p:cNvSpPr>
          <p:nvPr>
            <p:ph type="title"/>
          </p:nvPr>
        </p:nvSpPr>
        <p:spPr/>
        <p:txBody>
          <a:bodyPr>
            <a:normAutofit fontScale="90000"/>
          </a:bodyPr>
          <a:lstStyle/>
          <a:p>
            <a:r>
              <a:rPr lang="en-US" dirty="0"/>
              <a:t>Improving Professional Judgement in Evaluation</a:t>
            </a:r>
          </a:p>
        </p:txBody>
      </p:sp>
    </p:spTree>
    <p:extLst>
      <p:ext uri="{BB962C8B-B14F-4D97-AF65-F5344CB8AC3E}">
        <p14:creationId xmlns:p14="http://schemas.microsoft.com/office/powerpoint/2010/main" val="372039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427656-B7F0-45D7-A19F-7377CB76422A}"/>
              </a:ext>
            </a:extLst>
          </p:cNvPr>
          <p:cNvSpPr>
            <a:spLocks noGrp="1"/>
          </p:cNvSpPr>
          <p:nvPr>
            <p:ph idx="1"/>
          </p:nvPr>
        </p:nvSpPr>
        <p:spPr/>
        <p:txBody>
          <a:bodyPr/>
          <a:lstStyle/>
          <a:p>
            <a:r>
              <a:rPr lang="en-US" dirty="0"/>
              <a:t>Evaluation Competencies</a:t>
            </a:r>
          </a:p>
          <a:p>
            <a:endParaRPr lang="en-US" dirty="0"/>
          </a:p>
          <a:p>
            <a:r>
              <a:rPr lang="en-US" dirty="0"/>
              <a:t>Education and training</a:t>
            </a:r>
          </a:p>
          <a:p>
            <a:endParaRPr lang="en-US" dirty="0"/>
          </a:p>
          <a:p>
            <a:r>
              <a:rPr lang="en-US" dirty="0"/>
              <a:t>Teamwork</a:t>
            </a:r>
          </a:p>
        </p:txBody>
      </p:sp>
      <p:sp>
        <p:nvSpPr>
          <p:cNvPr id="3" name="Slide Number Placeholder 2">
            <a:extLst>
              <a:ext uri="{FF2B5EF4-FFF2-40B4-BE49-F238E27FC236}">
                <a16:creationId xmlns:a16="http://schemas.microsoft.com/office/drawing/2014/main" id="{2B11CB44-1C82-4AF3-9747-B27B8E799665}"/>
              </a:ext>
            </a:extLst>
          </p:cNvPr>
          <p:cNvSpPr>
            <a:spLocks noGrp="1"/>
          </p:cNvSpPr>
          <p:nvPr>
            <p:ph type="sldNum" sz="quarter" idx="12"/>
          </p:nvPr>
        </p:nvSpPr>
        <p:spPr/>
        <p:txBody>
          <a:bodyPr/>
          <a:lstStyle/>
          <a:p>
            <a:fld id="{120FFCB8-D69E-4924-85FA-6A921DB33C7B}" type="slidenum">
              <a:rPr lang="en-US" smtClean="0"/>
              <a:t>24</a:t>
            </a:fld>
            <a:endParaRPr lang="en-US"/>
          </a:p>
        </p:txBody>
      </p:sp>
      <p:sp>
        <p:nvSpPr>
          <p:cNvPr id="5" name="Title 3">
            <a:extLst>
              <a:ext uri="{FF2B5EF4-FFF2-40B4-BE49-F238E27FC236}">
                <a16:creationId xmlns:a16="http://schemas.microsoft.com/office/drawing/2014/main" id="{F4702B09-8B24-4A13-973D-240A381D05E8}"/>
              </a:ext>
            </a:extLst>
          </p:cNvPr>
          <p:cNvSpPr>
            <a:spLocks noGrp="1"/>
          </p:cNvSpPr>
          <p:nvPr>
            <p:ph type="title"/>
          </p:nvPr>
        </p:nvSpPr>
        <p:spPr>
          <a:xfrm>
            <a:off x="457200" y="274638"/>
            <a:ext cx="8229600" cy="1143000"/>
          </a:xfrm>
        </p:spPr>
        <p:txBody>
          <a:bodyPr>
            <a:normAutofit fontScale="90000"/>
          </a:bodyPr>
          <a:lstStyle/>
          <a:p>
            <a:r>
              <a:rPr lang="en-US" dirty="0"/>
              <a:t>Improving Professional Judgement in Evaluation</a:t>
            </a:r>
          </a:p>
        </p:txBody>
      </p:sp>
    </p:spTree>
    <p:extLst>
      <p:ext uri="{BB962C8B-B14F-4D97-AF65-F5344CB8AC3E}">
        <p14:creationId xmlns:p14="http://schemas.microsoft.com/office/powerpoint/2010/main" val="40678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4D6A3-4E79-41B8-A3E6-3233DC31863E}"/>
              </a:ext>
            </a:extLst>
          </p:cNvPr>
          <p:cNvSpPr>
            <a:spLocks noGrp="1"/>
          </p:cNvSpPr>
          <p:nvPr>
            <p:ph idx="1"/>
          </p:nvPr>
        </p:nvSpPr>
        <p:spPr/>
        <p:txBody>
          <a:bodyPr>
            <a:normAutofit fontScale="92500"/>
          </a:bodyPr>
          <a:lstStyle/>
          <a:p>
            <a:r>
              <a:rPr lang="en-US" dirty="0"/>
              <a:t>Evaluation is a structured process that </a:t>
            </a:r>
            <a:r>
              <a:rPr lang="en-US" b="1" u="sng" dirty="0"/>
              <a:t>creates</a:t>
            </a:r>
            <a:r>
              <a:rPr lang="en-US" dirty="0"/>
              <a:t>, </a:t>
            </a:r>
            <a:r>
              <a:rPr lang="en-US" b="1" u="sng" dirty="0"/>
              <a:t>synthesizes</a:t>
            </a:r>
            <a:r>
              <a:rPr lang="en-US" dirty="0"/>
              <a:t> and </a:t>
            </a:r>
            <a:r>
              <a:rPr lang="en-US" b="1" u="sng" dirty="0"/>
              <a:t>communicates</a:t>
            </a:r>
            <a:r>
              <a:rPr lang="en-US" dirty="0"/>
              <a:t> information that is intended to reduce the level of uncertainty about the effectiveness of a certain program</a:t>
            </a:r>
          </a:p>
          <a:p>
            <a:endParaRPr lang="en-US" dirty="0"/>
          </a:p>
          <a:p>
            <a:r>
              <a:rPr lang="en-US" dirty="0"/>
              <a:t>Evaluation information can be used for program or organizational improvement or for accountability and budgetary needs</a:t>
            </a:r>
          </a:p>
          <a:p>
            <a:endParaRPr lang="en-US" dirty="0"/>
          </a:p>
          <a:p>
            <a:r>
              <a:rPr lang="en-US" dirty="0"/>
              <a:t>Sound methodology is necessary to evaluate the effectiveness of a program but it is not sufficient</a:t>
            </a:r>
          </a:p>
        </p:txBody>
      </p:sp>
      <p:sp>
        <p:nvSpPr>
          <p:cNvPr id="3" name="Slide Number Placeholder 2">
            <a:extLst>
              <a:ext uri="{FF2B5EF4-FFF2-40B4-BE49-F238E27FC236}">
                <a16:creationId xmlns:a16="http://schemas.microsoft.com/office/drawing/2014/main" id="{418BFF8D-F61A-489B-BF76-FFEE2C72488D}"/>
              </a:ext>
            </a:extLst>
          </p:cNvPr>
          <p:cNvSpPr>
            <a:spLocks noGrp="1"/>
          </p:cNvSpPr>
          <p:nvPr>
            <p:ph type="sldNum" sz="quarter" idx="12"/>
          </p:nvPr>
        </p:nvSpPr>
        <p:spPr/>
        <p:txBody>
          <a:bodyPr/>
          <a:lstStyle/>
          <a:p>
            <a:fld id="{120FFCB8-D69E-4924-85FA-6A921DB33C7B}" type="slidenum">
              <a:rPr lang="en-US" smtClean="0"/>
              <a:t>3</a:t>
            </a:fld>
            <a:endParaRPr lang="en-US"/>
          </a:p>
        </p:txBody>
      </p:sp>
      <p:sp>
        <p:nvSpPr>
          <p:cNvPr id="4" name="Title 3">
            <a:extLst>
              <a:ext uri="{FF2B5EF4-FFF2-40B4-BE49-F238E27FC236}">
                <a16:creationId xmlns:a16="http://schemas.microsoft.com/office/drawing/2014/main" id="{B8905E96-0710-4ECD-B0A3-6EE44D00DC25}"/>
              </a:ext>
            </a:extLst>
          </p:cNvPr>
          <p:cNvSpPr>
            <a:spLocks noGrp="1"/>
          </p:cNvSpPr>
          <p:nvPr>
            <p:ph type="title"/>
          </p:nvPr>
        </p:nvSpPr>
        <p:spPr/>
        <p:txBody>
          <a:bodyPr>
            <a:normAutofit fontScale="90000"/>
          </a:bodyPr>
          <a:lstStyle/>
          <a:p>
            <a:r>
              <a:rPr lang="en-US" dirty="0"/>
              <a:t>The Nature of the Evaluation Enterprise</a:t>
            </a:r>
          </a:p>
        </p:txBody>
      </p:sp>
    </p:spTree>
    <p:extLst>
      <p:ext uri="{BB962C8B-B14F-4D97-AF65-F5344CB8AC3E}">
        <p14:creationId xmlns:p14="http://schemas.microsoft.com/office/powerpoint/2010/main" val="11164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normAutofit fontScale="92500"/>
          </a:bodyPr>
          <a:lstStyle/>
          <a:p>
            <a:r>
              <a:rPr lang="en-US" dirty="0"/>
              <a:t>Evaluation practice also entails making judgements</a:t>
            </a:r>
          </a:p>
          <a:p>
            <a:pPr lvl="1"/>
            <a:r>
              <a:rPr lang="en-US" dirty="0"/>
              <a:t>These judgements range in scope and impact but are intrinsic part of the evaluation work</a:t>
            </a:r>
          </a:p>
          <a:p>
            <a:pPr lvl="1"/>
            <a:endParaRPr lang="en-US" dirty="0"/>
          </a:p>
          <a:p>
            <a:r>
              <a:rPr lang="en-US" dirty="0"/>
              <a:t>Fundamentally, professional judgement includes both “is” and “ought” components</a:t>
            </a:r>
          </a:p>
          <a:p>
            <a:pPr lvl="1"/>
            <a:endParaRPr lang="en-US" dirty="0"/>
          </a:p>
          <a:p>
            <a:r>
              <a:rPr lang="en-US" dirty="0"/>
              <a:t>Judgements are grounded in the tools and practice of the profession, but also grounded in the ethical dimensions of each decision context</a:t>
            </a:r>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4</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The Nature of the Evaluation Enterprise</a:t>
            </a:r>
          </a:p>
        </p:txBody>
      </p:sp>
    </p:spTree>
    <p:extLst>
      <p:ext uri="{BB962C8B-B14F-4D97-AF65-F5344CB8AC3E}">
        <p14:creationId xmlns:p14="http://schemas.microsoft.com/office/powerpoint/2010/main" val="13456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normAutofit lnSpcReduction="10000"/>
          </a:bodyPr>
          <a:lstStyle/>
          <a:p>
            <a:r>
              <a:rPr lang="en-US" dirty="0"/>
              <a:t>Part of what it means to be a professional is the ability to bring to bear the ethics and values that are appropriate the day-to-day practice</a:t>
            </a:r>
          </a:p>
          <a:p>
            <a:endParaRPr lang="en-US" dirty="0"/>
          </a:p>
          <a:p>
            <a:r>
              <a:rPr lang="en-US" dirty="0"/>
              <a:t>Because of the intrinsically political nature of evaluation, it is important that evaluators recognize the context for the valuation influence and is influenced by the judgements that we make as part of the evaluation work</a:t>
            </a:r>
          </a:p>
          <a:p>
            <a:endParaRPr lang="en-US" dirty="0"/>
          </a:p>
          <a:p>
            <a:endParaRPr lang="en-US" dirty="0"/>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5</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The Nature of the Evaluation Enterprise</a:t>
            </a:r>
          </a:p>
        </p:txBody>
      </p:sp>
    </p:spTree>
    <p:extLst>
      <p:ext uri="{BB962C8B-B14F-4D97-AF65-F5344CB8AC3E}">
        <p14:creationId xmlns:p14="http://schemas.microsoft.com/office/powerpoint/2010/main" val="428963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lstStyle/>
          <a:p>
            <a:r>
              <a:rPr lang="en-US" dirty="0"/>
              <a:t>Evaluation can be attractive because of the opportunity to explore different combinations of philosophical and methodological approaches</a:t>
            </a:r>
          </a:p>
          <a:p>
            <a:endParaRPr lang="en-US" dirty="0"/>
          </a:p>
          <a:p>
            <a:r>
              <a:rPr lang="en-US" dirty="0"/>
              <a:t>But evaluation is also grounded in practice, and understanding some of the contours of evaluation practice is important in pursuing the nature and practice of professional judgement in evaluation work</a:t>
            </a:r>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6</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The Nature of the Evaluation Enterprise</a:t>
            </a:r>
          </a:p>
        </p:txBody>
      </p:sp>
    </p:spTree>
    <p:extLst>
      <p:ext uri="{BB962C8B-B14F-4D97-AF65-F5344CB8AC3E}">
        <p14:creationId xmlns:p14="http://schemas.microsoft.com/office/powerpoint/2010/main" val="398271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normAutofit fontScale="77500" lnSpcReduction="20000"/>
          </a:bodyPr>
          <a:lstStyle/>
          <a:p>
            <a:r>
              <a:rPr lang="en-US" dirty="0"/>
              <a:t>All evaluations  regardless of the how sophisticated they are in terms of design, measures, statistical tools, or qualitative analytical methods, </a:t>
            </a:r>
            <a:r>
              <a:rPr lang="en-US" b="1" u="sng" dirty="0"/>
              <a:t>evaluators will use one form or another of professional judgement</a:t>
            </a:r>
          </a:p>
          <a:p>
            <a:endParaRPr lang="en-US" dirty="0"/>
          </a:p>
          <a:p>
            <a:r>
              <a:rPr lang="en-US" dirty="0"/>
              <a:t>Judgement calls are reflected in decisions that are made throughout the process</a:t>
            </a:r>
          </a:p>
          <a:p>
            <a:endParaRPr lang="en-US" dirty="0"/>
          </a:p>
          <a:p>
            <a:r>
              <a:rPr lang="en-US" dirty="0"/>
              <a:t>Where research designs are weak in terms of potential threats to their internal validity, evaluators introduce their own experience, and assessment, conditioned by ethical considerations and values, beliefs, and experiences</a:t>
            </a:r>
          </a:p>
          <a:p>
            <a:pPr lvl="1"/>
            <a:endParaRPr lang="en-US" dirty="0"/>
          </a:p>
          <a:p>
            <a:r>
              <a:rPr lang="en-US" dirty="0"/>
              <a:t>The professional judgement component in every evaluation compliments and even supplements the kind of methodology evaluators deploy</a:t>
            </a:r>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7</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The Nature of the Evaluation Enterprise</a:t>
            </a:r>
          </a:p>
        </p:txBody>
      </p:sp>
    </p:spTree>
    <p:extLst>
      <p:ext uri="{BB962C8B-B14F-4D97-AF65-F5344CB8AC3E}">
        <p14:creationId xmlns:p14="http://schemas.microsoft.com/office/powerpoint/2010/main" val="266576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normAutofit fontScale="92500"/>
          </a:bodyPr>
          <a:lstStyle/>
          <a:p>
            <a:r>
              <a:rPr lang="en-US" dirty="0"/>
              <a:t>There are </a:t>
            </a:r>
            <a:r>
              <a:rPr lang="en-US" b="1" u="sng" dirty="0"/>
              <a:t>three </a:t>
            </a:r>
            <a:r>
              <a:rPr lang="en-US" u="sng" dirty="0"/>
              <a:t>different approaches </a:t>
            </a:r>
            <a:r>
              <a:rPr lang="en-US" dirty="0"/>
              <a:t>to ethics that are relevant to public administration:</a:t>
            </a:r>
          </a:p>
          <a:p>
            <a:pPr marL="850392" lvl="1" indent="-457200">
              <a:buFont typeface="+mj-lt"/>
              <a:buAutoNum type="arabicPeriod"/>
            </a:pPr>
            <a:r>
              <a:rPr lang="en-US" b="1" i="1" dirty="0"/>
              <a:t>The “duty” approach to ethics:</a:t>
            </a:r>
          </a:p>
          <a:p>
            <a:pPr lvl="2"/>
            <a:r>
              <a:rPr lang="en-US" dirty="0"/>
              <a:t>Linked to contemporary systems that have codified and established policies and rules for that determine how to respond to a wide-range of decision-making situations</a:t>
            </a:r>
          </a:p>
          <a:p>
            <a:pPr lvl="2"/>
            <a:endParaRPr lang="en-US" dirty="0"/>
          </a:p>
          <a:p>
            <a:pPr lvl="2"/>
            <a:r>
              <a:rPr lang="en-US" dirty="0"/>
              <a:t>Relies on nested rules and regulations to guide public officials in their decision making duties and responsibilities</a:t>
            </a:r>
          </a:p>
          <a:p>
            <a:pPr lvl="2"/>
            <a:endParaRPr lang="en-US" dirty="0"/>
          </a:p>
          <a:p>
            <a:pPr lvl="2"/>
            <a:r>
              <a:rPr lang="en-US" dirty="0"/>
              <a:t>Rules established consistency and equality of treatment but no efficiency and effectiveness </a:t>
            </a:r>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8</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Ethical Foundations of Evaluation Practice</a:t>
            </a:r>
          </a:p>
        </p:txBody>
      </p:sp>
    </p:spTree>
    <p:extLst>
      <p:ext uri="{BB962C8B-B14F-4D97-AF65-F5344CB8AC3E}">
        <p14:creationId xmlns:p14="http://schemas.microsoft.com/office/powerpoint/2010/main" val="204006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BD85-A8F1-4B7F-BB36-E39EDECF0189}"/>
              </a:ext>
            </a:extLst>
          </p:cNvPr>
          <p:cNvSpPr>
            <a:spLocks noGrp="1"/>
          </p:cNvSpPr>
          <p:nvPr>
            <p:ph idx="1"/>
          </p:nvPr>
        </p:nvSpPr>
        <p:spPr/>
        <p:txBody>
          <a:bodyPr>
            <a:normAutofit lnSpcReduction="10000"/>
          </a:bodyPr>
          <a:lstStyle/>
          <a:p>
            <a:r>
              <a:rPr lang="en-US" dirty="0"/>
              <a:t>There are three different approaches to ethics that are relevant to public administration:</a:t>
            </a:r>
          </a:p>
          <a:p>
            <a:pPr marL="850392" lvl="1" indent="-457200">
              <a:buFont typeface="+mj-lt"/>
              <a:buAutoNum type="arabicPeriod" startAt="2"/>
            </a:pPr>
            <a:r>
              <a:rPr lang="en-US" b="1" i="1" dirty="0"/>
              <a:t>The Results-Based </a:t>
            </a:r>
          </a:p>
          <a:p>
            <a:pPr lvl="2"/>
            <a:r>
              <a:rPr lang="en-US" dirty="0"/>
              <a:t>This has evolved into values-based ethical framework wherein sets of  core values can be identified for public servants</a:t>
            </a:r>
          </a:p>
          <a:p>
            <a:pPr lvl="2"/>
            <a:endParaRPr lang="en-US" dirty="0"/>
          </a:p>
          <a:p>
            <a:pPr marL="850392" lvl="1" indent="-457200">
              <a:buFont typeface="+mj-lt"/>
              <a:buAutoNum type="arabicPeriod" startAt="3"/>
            </a:pPr>
            <a:r>
              <a:rPr lang="en-US" b="1" i="1" dirty="0"/>
              <a:t>The third approach is Consequentialism</a:t>
            </a:r>
          </a:p>
          <a:p>
            <a:pPr lvl="2"/>
            <a:r>
              <a:rPr lang="en-US" dirty="0"/>
              <a:t>Making choices based on weighing of social cost and benefit consequences of a decision</a:t>
            </a:r>
          </a:p>
          <a:p>
            <a:pPr lvl="2"/>
            <a:r>
              <a:rPr lang="en-US" dirty="0"/>
              <a:t>Informal or formal process by decision makers for weighing benefits and cost</a:t>
            </a:r>
          </a:p>
          <a:p>
            <a:pPr lvl="2"/>
            <a:r>
              <a:rPr lang="en-US" dirty="0"/>
              <a:t>Public servants are more likely to be consequentialists </a:t>
            </a:r>
          </a:p>
          <a:p>
            <a:pPr lvl="1"/>
            <a:endParaRPr lang="en-US" dirty="0"/>
          </a:p>
        </p:txBody>
      </p:sp>
      <p:sp>
        <p:nvSpPr>
          <p:cNvPr id="3" name="Slide Number Placeholder 2">
            <a:extLst>
              <a:ext uri="{FF2B5EF4-FFF2-40B4-BE49-F238E27FC236}">
                <a16:creationId xmlns:a16="http://schemas.microsoft.com/office/drawing/2014/main" id="{36120C26-491D-4E47-8801-3DBA655995F6}"/>
              </a:ext>
            </a:extLst>
          </p:cNvPr>
          <p:cNvSpPr>
            <a:spLocks noGrp="1"/>
          </p:cNvSpPr>
          <p:nvPr>
            <p:ph type="sldNum" sz="quarter" idx="12"/>
          </p:nvPr>
        </p:nvSpPr>
        <p:spPr/>
        <p:txBody>
          <a:bodyPr/>
          <a:lstStyle/>
          <a:p>
            <a:fld id="{120FFCB8-D69E-4924-85FA-6A921DB33C7B}" type="slidenum">
              <a:rPr lang="en-US" smtClean="0"/>
              <a:t>9</a:t>
            </a:fld>
            <a:endParaRPr lang="en-US"/>
          </a:p>
        </p:txBody>
      </p:sp>
      <p:sp>
        <p:nvSpPr>
          <p:cNvPr id="5" name="Title 3">
            <a:extLst>
              <a:ext uri="{FF2B5EF4-FFF2-40B4-BE49-F238E27FC236}">
                <a16:creationId xmlns:a16="http://schemas.microsoft.com/office/drawing/2014/main" id="{34A629C7-CE7B-41DC-B3F2-5E16467D2178}"/>
              </a:ext>
            </a:extLst>
          </p:cNvPr>
          <p:cNvSpPr>
            <a:spLocks noGrp="1"/>
          </p:cNvSpPr>
          <p:nvPr>
            <p:ph type="title"/>
          </p:nvPr>
        </p:nvSpPr>
        <p:spPr>
          <a:xfrm>
            <a:off x="457200" y="274638"/>
            <a:ext cx="8229600" cy="1143000"/>
          </a:xfrm>
        </p:spPr>
        <p:txBody>
          <a:bodyPr>
            <a:normAutofit fontScale="90000"/>
          </a:bodyPr>
          <a:lstStyle/>
          <a:p>
            <a:r>
              <a:rPr lang="en-US" dirty="0"/>
              <a:t>Ethical Foundations of Evaluation Practice</a:t>
            </a:r>
          </a:p>
        </p:txBody>
      </p:sp>
    </p:spTree>
    <p:extLst>
      <p:ext uri="{BB962C8B-B14F-4D97-AF65-F5344CB8AC3E}">
        <p14:creationId xmlns:p14="http://schemas.microsoft.com/office/powerpoint/2010/main" val="175873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7722</TotalTime>
  <Words>1607</Words>
  <Application>Microsoft Office PowerPoint</Application>
  <PresentationFormat>On-screen Show (4:3)</PresentationFormat>
  <Paragraphs>205</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Lucida Sans Unicode</vt:lpstr>
      <vt:lpstr>Times New Roman</vt:lpstr>
      <vt:lpstr>Verdana</vt:lpstr>
      <vt:lpstr>Wingdings 2</vt:lpstr>
      <vt:lpstr>Wingdings 3</vt:lpstr>
      <vt:lpstr>Concourse</vt:lpstr>
      <vt:lpstr> Program/Policy Evaluation and Assessment The Nature of Practice and Professional Judgement </vt:lpstr>
      <vt:lpstr>Introduction</vt:lpstr>
      <vt:lpstr>The Nature of the Evaluation Enterprise</vt:lpstr>
      <vt:lpstr>The Nature of the Evaluation Enterprise</vt:lpstr>
      <vt:lpstr>The Nature of the Evaluation Enterprise</vt:lpstr>
      <vt:lpstr>The Nature of the Evaluation Enterprise</vt:lpstr>
      <vt:lpstr>The Nature of the Evaluation Enterprise</vt:lpstr>
      <vt:lpstr>Ethical Foundations of Evaluation Practice</vt:lpstr>
      <vt:lpstr>Ethical Foundations of Evaluation Practice</vt:lpstr>
      <vt:lpstr>Ethical Foundations of Evaluation Practice</vt:lpstr>
      <vt:lpstr>Ethical Foundations of Evaluation Practice</vt:lpstr>
      <vt:lpstr>Ethical Guidelines for Evaluation Practice</vt:lpstr>
      <vt:lpstr>Understanding Professional Judgement</vt:lpstr>
      <vt:lpstr>Understanding Professional Judgement</vt:lpstr>
      <vt:lpstr>Understanding Professional Judgement</vt:lpstr>
      <vt:lpstr>Understanding Professional Judgement</vt:lpstr>
      <vt:lpstr>Understanding Professional Judgement</vt:lpstr>
      <vt:lpstr>Understanding Professional Judgement</vt:lpstr>
      <vt:lpstr>The Professional Judgement Process: A Model</vt:lpstr>
      <vt:lpstr>The Professional Judgement Process: A Model</vt:lpstr>
      <vt:lpstr>The Professional Judgement Process: A Model</vt:lpstr>
      <vt:lpstr>Improving Professional Judgement in Evaluation</vt:lpstr>
      <vt:lpstr>Improving Professional Judgement in Evaluation</vt:lpstr>
      <vt:lpstr>Improving Professional Judgement in Evaluation</vt:lpstr>
    </vt:vector>
  </TitlesOfParts>
  <Company>Saint Louis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Evaluation</dc:title>
  <dc:creator>Hisako Matsuo</dc:creator>
  <cp:lastModifiedBy>Nhial Tutlam</cp:lastModifiedBy>
  <cp:revision>410</cp:revision>
  <cp:lastPrinted>2017-11-14T20:36:57Z</cp:lastPrinted>
  <dcterms:created xsi:type="dcterms:W3CDTF">2014-11-25T15:26:14Z</dcterms:created>
  <dcterms:modified xsi:type="dcterms:W3CDTF">2018-11-29T22:06:06Z</dcterms:modified>
</cp:coreProperties>
</file>