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1" autoAdjust="0"/>
    <p:restoredTop sz="94660"/>
  </p:normalViewPr>
  <p:slideViewPr>
    <p:cSldViewPr snapToGrid="0">
      <p:cViewPr>
        <p:scale>
          <a:sx n="80" d="100"/>
          <a:sy n="80" d="100"/>
        </p:scale>
        <p:origin x="6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Assumptions In Multiple Regression Analysis (MRA)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</a:t>
            </a:r>
            <a:r>
              <a:rPr lang="en-US" sz="2400" dirty="0" smtClean="0"/>
              <a:t>6100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Assumptions in MRA (starred items can be statistically examined)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a) Ratio variables plus dichotomous variables</a:t>
            </a:r>
          </a:p>
          <a:p>
            <a:r>
              <a:rPr lang="en-US" dirty="0"/>
              <a:t>b) Normal distribution of DV*</a:t>
            </a:r>
          </a:p>
          <a:p>
            <a:r>
              <a:rPr lang="en-US" dirty="0"/>
              <a:t>c) Specification variables</a:t>
            </a:r>
          </a:p>
          <a:p>
            <a:pPr marL="0" indent="0">
              <a:buNone/>
            </a:pPr>
            <a:r>
              <a:rPr lang="en-US" dirty="0"/>
              <a:t>	 Minimize measurement errors</a:t>
            </a:r>
          </a:p>
          <a:p>
            <a:r>
              <a:rPr lang="en-US" dirty="0"/>
              <a:t>d) Variables have linear relationship*</a:t>
            </a:r>
          </a:p>
          <a:p>
            <a:r>
              <a:rPr lang="en-US" dirty="0"/>
              <a:t>e) Homoscedasticity*</a:t>
            </a:r>
          </a:p>
          <a:p>
            <a:pPr marL="0" indent="0">
              <a:buNone/>
            </a:pPr>
            <a:r>
              <a:rPr lang="en-US" dirty="0"/>
              <a:t>	Errors are normally distributed around each X value</a:t>
            </a:r>
          </a:p>
          <a:p>
            <a:r>
              <a:rPr lang="en-US" dirty="0"/>
              <a:t>f) Errors are correlated neither with X’s nor with each other*</a:t>
            </a:r>
          </a:p>
          <a:p>
            <a:r>
              <a:rPr lang="en-US" dirty="0"/>
              <a:t>g) No multicollinearity*</a:t>
            </a:r>
          </a:p>
        </p:txBody>
      </p:sp>
    </p:spTree>
    <p:extLst>
      <p:ext uri="{BB962C8B-B14F-4D97-AF65-F5344CB8AC3E}">
        <p14:creationId xmlns:p14="http://schemas.microsoft.com/office/powerpoint/2010/main" val="6357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FREQUENCIES</a:t>
            </a:r>
          </a:p>
          <a:p>
            <a:pPr marL="0" indent="0">
              <a:buNone/>
            </a:pPr>
            <a:r>
              <a:rPr lang="en-US" sz="1600" dirty="0"/>
              <a:t>	VARIABLES=</a:t>
            </a:r>
            <a:r>
              <a:rPr lang="en-US" sz="1600" dirty="0" err="1"/>
              <a:t>wrkstat</a:t>
            </a:r>
            <a:r>
              <a:rPr lang="en-US" sz="1600" dirty="0"/>
              <a:t> sex rincom91</a:t>
            </a:r>
          </a:p>
          <a:p>
            <a:pPr marL="0" indent="0">
              <a:buNone/>
            </a:pPr>
            <a:r>
              <a:rPr lang="en-US" sz="1600" dirty="0"/>
              <a:t>	 /ORDER=  ANALYSIS </a:t>
            </a:r>
          </a:p>
          <a:p>
            <a:pPr marL="0" indent="0">
              <a:buNone/>
            </a:pPr>
            <a:r>
              <a:rPr lang="en-US" sz="1600" b="1" dirty="0"/>
              <a:t>Frequencies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[DataSet1] C:\Program Files\SPSS\GSS93 </a:t>
            </a:r>
            <a:r>
              <a:rPr lang="en-US" sz="1600" dirty="0" err="1"/>
              <a:t>subset.sav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004468"/>
            <a:ext cx="6805873" cy="20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2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Frequency Table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53602"/>
            <a:ext cx="7176314" cy="187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02" y="4166870"/>
            <a:ext cx="7202984" cy="209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650899"/>
            <a:ext cx="4178617" cy="47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4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FREQUENCIES</a:t>
            </a:r>
          </a:p>
          <a:p>
            <a:pPr marL="0" indent="0">
              <a:buNone/>
            </a:pPr>
            <a:r>
              <a:rPr lang="en-US" sz="1600" dirty="0"/>
              <a:t>	VARIABLES=</a:t>
            </a:r>
            <a:r>
              <a:rPr lang="en-US" sz="1600" dirty="0" err="1"/>
              <a:t>agewed</a:t>
            </a:r>
            <a:r>
              <a:rPr lang="en-US" sz="1600" dirty="0"/>
              <a:t> </a:t>
            </a:r>
            <a:r>
              <a:rPr lang="en-US" sz="1600" dirty="0" err="1"/>
              <a:t>educ</a:t>
            </a:r>
            <a:r>
              <a:rPr lang="en-US" sz="1600" dirty="0"/>
              <a:t> rincom91  /FORMAT=NOTABLE  	/STATISTICS=STDDEV MINIMUM MAXIMUM SEMEAN MEAN 	MEDIAN MODE SKEWNESS </a:t>
            </a:r>
          </a:p>
          <a:p>
            <a:pPr marL="0" indent="0">
              <a:buNone/>
            </a:pPr>
            <a:r>
              <a:rPr lang="en-US" sz="1600" dirty="0"/>
              <a:t>SESKEW</a:t>
            </a:r>
          </a:p>
          <a:p>
            <a:pPr marL="0" indent="0">
              <a:buNone/>
            </a:pPr>
            <a:r>
              <a:rPr lang="en-US" sz="1600" dirty="0"/>
              <a:t>	/HISTOGRAM  NORMAL</a:t>
            </a:r>
          </a:p>
          <a:p>
            <a:pPr marL="0" indent="0">
              <a:buNone/>
            </a:pPr>
            <a:r>
              <a:rPr lang="en-US" sz="1600" dirty="0"/>
              <a:t>	 /ORDER=  ANALYSIS .</a:t>
            </a:r>
          </a:p>
          <a:p>
            <a:pPr marL="0" indent="0">
              <a:buNone/>
            </a:pPr>
            <a:r>
              <a:rPr lang="en-US" sz="1600" b="1" dirty="0"/>
              <a:t>Frequencies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	[DataSet1] C:\Program Files\SPSS\GSS93 </a:t>
            </a:r>
            <a:r>
              <a:rPr lang="en-US" sz="1600" dirty="0" err="1"/>
              <a:t>subset.sav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600" dirty="0"/>
          </a:p>
          <a:p>
            <a:r>
              <a:rPr lang="en-US" sz="1600" dirty="0"/>
              <a:t>Check skewness see if DVs are normally distributed </a:t>
            </a:r>
          </a:p>
          <a:p>
            <a:r>
              <a:rPr lang="en-US" sz="1600" dirty="0"/>
              <a:t>Check histogram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800"/>
            <a:ext cx="6493484" cy="326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63" y="1760220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906449"/>
          </a:xfrm>
        </p:spPr>
        <p:txBody>
          <a:bodyPr>
            <a:normAutofit/>
          </a:bodyPr>
          <a:lstStyle/>
          <a:p>
            <a:r>
              <a:rPr lang="en-US" sz="4000" dirty="0"/>
              <a:t>SPSS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57740"/>
            <a:ext cx="8595360" cy="47223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REGRESSION</a:t>
            </a:r>
          </a:p>
          <a:p>
            <a:pPr marL="0" indent="0">
              <a:buNone/>
            </a:pPr>
            <a:r>
              <a:rPr lang="en-US" sz="1900" dirty="0"/>
              <a:t>	/MISSING LISTWISE</a:t>
            </a:r>
          </a:p>
          <a:p>
            <a:pPr marL="0" indent="0">
              <a:buNone/>
            </a:pPr>
            <a:r>
              <a:rPr lang="en-US" sz="1900" dirty="0"/>
              <a:t>	 /STATISTICS COEFF OUTS CI R ANOVA COLLIN TOL ZPP</a:t>
            </a:r>
          </a:p>
          <a:p>
            <a:pPr marL="0" indent="0">
              <a:buNone/>
            </a:pPr>
            <a:r>
              <a:rPr lang="en-US" sz="1900" dirty="0"/>
              <a:t>	/CRITERIA=PIN(.05) POUT(.10)</a:t>
            </a:r>
          </a:p>
          <a:p>
            <a:pPr marL="0" indent="0">
              <a:buNone/>
            </a:pPr>
            <a:r>
              <a:rPr lang="en-US" sz="1900" dirty="0"/>
              <a:t>	 /NOORIGIN</a:t>
            </a:r>
          </a:p>
          <a:p>
            <a:pPr marL="0" indent="0">
              <a:buNone/>
            </a:pPr>
            <a:r>
              <a:rPr lang="en-US" sz="1900" dirty="0"/>
              <a:t>	 /DEPENDENT rincom91</a:t>
            </a:r>
          </a:p>
          <a:p>
            <a:pPr marL="0" indent="0">
              <a:buNone/>
            </a:pPr>
            <a:r>
              <a:rPr lang="en-US" sz="1900" dirty="0"/>
              <a:t>	/METHOD=ENTER </a:t>
            </a:r>
            <a:r>
              <a:rPr lang="en-US" sz="1900" dirty="0" err="1"/>
              <a:t>educ</a:t>
            </a:r>
            <a:r>
              <a:rPr lang="en-US" sz="1900" dirty="0"/>
              <a:t> </a:t>
            </a:r>
            <a:r>
              <a:rPr lang="en-US" sz="1900" dirty="0" err="1"/>
              <a:t>wrkstat</a:t>
            </a:r>
            <a:r>
              <a:rPr lang="en-US" sz="1900" dirty="0"/>
              <a:t> sex age</a:t>
            </a:r>
          </a:p>
          <a:p>
            <a:pPr marL="0" indent="0">
              <a:buNone/>
            </a:pPr>
            <a:r>
              <a:rPr lang="en-US" sz="1900" dirty="0"/>
              <a:t>	/SCATTERPLOT=(*ZRESID ,rincom91 )</a:t>
            </a:r>
          </a:p>
          <a:p>
            <a:pPr marL="0" indent="0">
              <a:buNone/>
            </a:pPr>
            <a:r>
              <a:rPr lang="en-US" sz="1900" dirty="0"/>
              <a:t>	 /RESIDUALS DURBIN HIST(ZRESID) NORM(ZRESID)</a:t>
            </a:r>
          </a:p>
          <a:p>
            <a:pPr marL="0" indent="0">
              <a:buNone/>
            </a:pPr>
            <a:r>
              <a:rPr lang="en-US" sz="1900" dirty="0"/>
              <a:t>	/CASEWISE PLOT(ZRESID) OUTLIERS(3) </a:t>
            </a:r>
          </a:p>
          <a:p>
            <a:pPr marL="0" indent="0">
              <a:buNone/>
            </a:pPr>
            <a:r>
              <a:rPr lang="en-US" sz="1900" b="1" dirty="0"/>
              <a:t>Regression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 	[DataSet1] C:\Program Files\SPSS\GSS93 </a:t>
            </a:r>
            <a:r>
              <a:rPr lang="en-US" sz="1900" dirty="0" err="1"/>
              <a:t>subset.sav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934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Theoretical Model 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03020"/>
                <a:ext cx="9872871" cy="479298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" indent="0">
                  <a:buNone/>
                </a:pPr>
                <a:endParaRPr lang="en-US" b="1" u="sng" dirty="0"/>
              </a:p>
              <a:p>
                <a:pPr marL="45720" indent="0">
                  <a:buNone/>
                </a:pPr>
                <a:r>
                  <a:rPr lang="en-US" b="1" u="sng" dirty="0"/>
                  <a:t>Gauss-Markov Theorem</a:t>
                </a:r>
                <a:endParaRPr lang="en-US" u="sng" dirty="0"/>
              </a:p>
              <a:p>
                <a:r>
                  <a:rPr lang="en-US" sz="1700" dirty="0"/>
                  <a:t>If all the assumptions of regression analysis (RA) are met, the estimated regression line is unbiased and efficient: Best Linear Unbiased Estimate (BLUE)</a:t>
                </a:r>
              </a:p>
              <a:p>
                <a:r>
                  <a:rPr lang="en-US" sz="1700" dirty="0"/>
                  <a:t>RA evaluates empirical relationships among variables for hypothesis </a:t>
                </a:r>
                <a:r>
                  <a:rPr lang="en-US" sz="1700" dirty="0" smtClean="0"/>
                  <a:t>testing, using Ordinary Least Square (OLS) method.</a:t>
                </a:r>
                <a:endParaRPr lang="en-US" sz="1700" dirty="0"/>
              </a:p>
              <a:p>
                <a:r>
                  <a:rPr lang="en-US" sz="1700" dirty="0"/>
                  <a:t>Causal relationship is expressed in a linear model</a:t>
                </a:r>
              </a:p>
              <a:p>
                <a:r>
                  <a:rPr lang="en-US" sz="1700" dirty="0"/>
                  <a:t>Third variable serves as a control variable</a:t>
                </a:r>
              </a:p>
              <a:p>
                <a:endParaRPr lang="en-US" sz="1700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0" dirty="0"/>
                  <a:t>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(sample equation)</a:t>
                </a:r>
              </a:p>
              <a:p>
                <a:pPr marL="274320" lvl="1" indent="0">
                  <a:buNone/>
                </a:pPr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population</m:t>
                    </m:r>
                  </m:oMath>
                </a14:m>
                <a:r>
                  <a:rPr lang="en-US" sz="2400" dirty="0"/>
                  <a:t> equation)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dirty="0"/>
                  <a:t>Where: y: Income,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: Education,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/>
                  <a:t>: Occupation,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/>
                  <a:t>: Years of experience,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/>
                  <a:t>: Work status,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700" dirty="0"/>
                  <a:t>: Gender,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700" dirty="0"/>
                  <a:t>: Age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03020"/>
                <a:ext cx="9872871" cy="4792980"/>
              </a:xfrm>
              <a:blipFill rotWithShape="1">
                <a:blip r:embed="rId2"/>
                <a:stretch>
                  <a:fillRect l="-371" r="-803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Coefficients table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37042"/>
            <a:ext cx="3104388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95" y="2331720"/>
            <a:ext cx="4934126" cy="1610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60" y="4401249"/>
            <a:ext cx="509523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Table </a:t>
            </a:r>
            <a:r>
              <a:rPr lang="en-US" sz="4000" dirty="0"/>
              <a:t>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12872"/>
            <a:ext cx="6371429" cy="1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14092"/>
            <a:ext cx="4333333" cy="2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192" y="4133080"/>
            <a:ext cx="5047619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-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Graphs – P-P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Scatterplot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431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e.g. Linear relationship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34" y="1482060"/>
            <a:ext cx="6595673" cy="50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4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non-linear relationship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67" y="1632558"/>
            <a:ext cx="5786203" cy="493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6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Interpretations of MRA and Diagnostic Techniques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To test a magnitude of impact of X on Y (</a:t>
                </a:r>
                <a:r>
                  <a:rPr lang="el-GR" sz="1600" dirty="0"/>
                  <a:t>β</a:t>
                </a:r>
                <a:r>
                  <a:rPr lang="en-US" sz="1600" dirty="0"/>
                  <a:t>) </a:t>
                </a:r>
              </a:p>
              <a:p>
                <a:r>
                  <a:rPr lang="en-US" sz="1600" dirty="0"/>
                  <a:t>To compare magnitude of impact among X’s which have different units (</a:t>
                </a:r>
                <a:r>
                  <a:rPr lang="el-GR" sz="1600" dirty="0"/>
                  <a:t>β</a:t>
                </a:r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To estimate Y outcome given value of X (</a:t>
                </a:r>
                <a:r>
                  <a:rPr lang="el-GR" sz="1600" dirty="0"/>
                  <a:t>β</a:t>
                </a:r>
                <a:r>
                  <a:rPr lang="en-US" sz="1600" dirty="0"/>
                  <a:t>) </a:t>
                </a:r>
              </a:p>
              <a:p>
                <a:r>
                  <a:rPr lang="en-US" sz="1600" dirty="0"/>
                  <a:t>To estimate errors of coefficients (SE) </a:t>
                </a:r>
              </a:p>
              <a:p>
                <a:r>
                  <a:rPr lang="en-US" sz="1600" dirty="0"/>
                  <a:t>To test overall model fit (R )</a:t>
                </a:r>
              </a:p>
              <a:p>
                <a:r>
                  <a:rPr lang="en-US" sz="1600" dirty="0"/>
                  <a:t>To assess the model consisting of X’s (F-statistics) 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: β1= β2 =β3 =  --- = βk=0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At least one </a:t>
                </a:r>
                <a:r>
                  <a:rPr lang="en-US" sz="1600" dirty="0"/>
                  <a:t>of the βs is not 0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Interpretations of MRA and Diagnostic Techniques (cont.)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Model Summary(b)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  Predictors: (Constant), Age of Respondent, Respondent's Sex, Highest Year of School Completed, Labor Force Status</a:t>
                </a:r>
              </a:p>
              <a:p>
                <a:pPr marL="0" indent="0">
                  <a:buNone/>
                </a:pPr>
                <a:r>
                  <a:rPr lang="en-US" sz="1400" dirty="0"/>
                  <a:t>b  Dependent Variable: Respondent's </a:t>
                </a:r>
                <a:r>
                  <a:rPr lang="en-US" sz="1400" dirty="0" smtClean="0"/>
                  <a:t>Income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adj.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(k-1)/(n-k)(1-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Note: Durbin-Watson tests autocorrelation (2:no autocorrelation, 1&lt;:positive autocorrelation, &gt;2: negative autocorrelation)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08979"/>
              </p:ext>
            </p:extLst>
          </p:nvPr>
        </p:nvGraphicFramePr>
        <p:xfrm>
          <a:off x="1261872" y="2747943"/>
          <a:ext cx="7539052" cy="862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951">
                  <a:extLst>
                    <a:ext uri="{9D8B030D-6E8A-4147-A177-3AD203B41FA5}">
                      <a16:colId xmlns="" xmlns:a16="http://schemas.microsoft.com/office/drawing/2014/main" val="3883516816"/>
                    </a:ext>
                  </a:extLst>
                </a:gridCol>
                <a:gridCol w="1193168">
                  <a:extLst>
                    <a:ext uri="{9D8B030D-6E8A-4147-A177-3AD203B41FA5}">
                      <a16:colId xmlns="" xmlns:a16="http://schemas.microsoft.com/office/drawing/2014/main" val="1095145665"/>
                    </a:ext>
                  </a:extLst>
                </a:gridCol>
                <a:gridCol w="1193168">
                  <a:extLst>
                    <a:ext uri="{9D8B030D-6E8A-4147-A177-3AD203B41FA5}">
                      <a16:colId xmlns="" xmlns:a16="http://schemas.microsoft.com/office/drawing/2014/main" val="3072943957"/>
                    </a:ext>
                  </a:extLst>
                </a:gridCol>
                <a:gridCol w="1256140">
                  <a:extLst>
                    <a:ext uri="{9D8B030D-6E8A-4147-A177-3AD203B41FA5}">
                      <a16:colId xmlns="" xmlns:a16="http://schemas.microsoft.com/office/drawing/2014/main" val="1802853841"/>
                    </a:ext>
                  </a:extLst>
                </a:gridCol>
                <a:gridCol w="1462735">
                  <a:extLst>
                    <a:ext uri="{9D8B030D-6E8A-4147-A177-3AD203B41FA5}">
                      <a16:colId xmlns="" xmlns:a16="http://schemas.microsoft.com/office/drawing/2014/main" val="3869637439"/>
                    </a:ext>
                  </a:extLst>
                </a:gridCol>
                <a:gridCol w="1590890">
                  <a:extLst>
                    <a:ext uri="{9D8B030D-6E8A-4147-A177-3AD203B41FA5}">
                      <a16:colId xmlns="" xmlns:a16="http://schemas.microsoft.com/office/drawing/2014/main" val="3305464919"/>
                    </a:ext>
                  </a:extLst>
                </a:gridCol>
              </a:tblGrid>
              <a:tr h="559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 Square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Adjusted R Square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Std. Error of the Estimate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Durbin-Watson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="" xmlns:a16="http://schemas.microsoft.com/office/drawing/2014/main" val="717543981"/>
                  </a:ext>
                </a:extLst>
              </a:tr>
              <a:tr h="3031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.620(a)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.384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.381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4.228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16539428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92488" y="3757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7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57425" algn="ctr"/>
              </a:tabLst>
            </a:pPr>
            <a:r>
              <a:rPr kumimoji="0" lang="en-US" altLang="ja-JP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 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Interpretations of MRA and Diagnostic Techniques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ANOVA(b)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0417"/>
              </p:ext>
            </p:extLst>
          </p:nvPr>
        </p:nvGraphicFramePr>
        <p:xfrm>
          <a:off x="1261872" y="2210918"/>
          <a:ext cx="8441686" cy="1910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289">
                  <a:extLst>
                    <a:ext uri="{9D8B030D-6E8A-4147-A177-3AD203B41FA5}">
                      <a16:colId xmlns="" xmlns:a16="http://schemas.microsoft.com/office/drawing/2014/main" val="362429975"/>
                    </a:ext>
                  </a:extLst>
                </a:gridCol>
                <a:gridCol w="1244289">
                  <a:extLst>
                    <a:ext uri="{9D8B030D-6E8A-4147-A177-3AD203B41FA5}">
                      <a16:colId xmlns="" xmlns:a16="http://schemas.microsoft.com/office/drawing/2014/main" val="3691375705"/>
                    </a:ext>
                  </a:extLst>
                </a:gridCol>
                <a:gridCol w="1087262">
                  <a:extLst>
                    <a:ext uri="{9D8B030D-6E8A-4147-A177-3AD203B41FA5}">
                      <a16:colId xmlns="" xmlns:a16="http://schemas.microsoft.com/office/drawing/2014/main" val="4001348089"/>
                    </a:ext>
                  </a:extLst>
                </a:gridCol>
                <a:gridCol w="1359574">
                  <a:extLst>
                    <a:ext uri="{9D8B030D-6E8A-4147-A177-3AD203B41FA5}">
                      <a16:colId xmlns="" xmlns:a16="http://schemas.microsoft.com/office/drawing/2014/main" val="1879651875"/>
                    </a:ext>
                  </a:extLst>
                </a:gridCol>
                <a:gridCol w="1359574">
                  <a:extLst>
                    <a:ext uri="{9D8B030D-6E8A-4147-A177-3AD203B41FA5}">
                      <a16:colId xmlns="" xmlns:a16="http://schemas.microsoft.com/office/drawing/2014/main" val="2194759621"/>
                    </a:ext>
                  </a:extLst>
                </a:gridCol>
                <a:gridCol w="1073349">
                  <a:extLst>
                    <a:ext uri="{9D8B030D-6E8A-4147-A177-3AD203B41FA5}">
                      <a16:colId xmlns="" xmlns:a16="http://schemas.microsoft.com/office/drawing/2014/main" val="2866998478"/>
                    </a:ext>
                  </a:extLst>
                </a:gridCol>
                <a:gridCol w="1073349">
                  <a:extLst>
                    <a:ext uri="{9D8B030D-6E8A-4147-A177-3AD203B41FA5}">
                      <a16:colId xmlns="" xmlns:a16="http://schemas.microsoft.com/office/drawing/2014/main" val="1707634732"/>
                    </a:ext>
                  </a:extLst>
                </a:gridCol>
              </a:tblGrid>
              <a:tr h="7642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 of Squares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Square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Sig.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="" xmlns:a16="http://schemas.microsoft.com/office/drawing/2014/main" val="1279398331"/>
                  </a:ext>
                </a:extLst>
              </a:tr>
              <a:tr h="382136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Regression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9519.009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2379.752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133.114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.000(a)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1527454931"/>
                  </a:ext>
                </a:extLst>
              </a:tr>
              <a:tr h="382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Residual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15267.433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17.878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3148078925"/>
                  </a:ext>
                </a:extLst>
              </a:tr>
              <a:tr h="382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24786.442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159322884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62263" y="3584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158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1588" algn="ctr"/>
              </a:tabLst>
            </a:pPr>
            <a:r>
              <a:rPr kumimoji="0" lang="en-US" altLang="ja-JP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1872" y="4244443"/>
            <a:ext cx="8441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MS Mincho"/>
              </a:rPr>
              <a:t>a  Predictors: (Constant), Age of Respondent, Respondent's Sex, Highest Year of School Completed, Labor Force Status</a:t>
            </a:r>
            <a:endParaRPr lang="en-US" sz="1400" dirty="0">
              <a:ea typeface="MS Mincho"/>
            </a:endParaRPr>
          </a:p>
          <a:p>
            <a:r>
              <a:rPr lang="en-US" sz="1400" dirty="0">
                <a:solidFill>
                  <a:srgbClr val="000000"/>
                </a:solidFill>
                <a:ea typeface="MS Mincho"/>
              </a:rPr>
              <a:t>b  Dependent Variable: Respondent's Income</a:t>
            </a:r>
            <a:endParaRPr lang="en-US" sz="1400" dirty="0">
              <a:effectLst/>
              <a:ea typeface="MS Minch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84736" y="5396956"/>
                <a:ext cx="30616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MS Mincho"/>
                      </a:rPr>
                      <m:t>𝐹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MS Mincho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/>
                            <a:ea typeface="MS Mincho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MS Mincho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MS Mincho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ea typeface="MS Mincho"/>
                  </a:rPr>
                  <a:t> [n-(k+1)]/k(1-</a:t>
                </a:r>
                <a:r>
                  <a:rPr lang="en-US" sz="2000" dirty="0">
                    <a:ea typeface="MS Mincho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MS Mincho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S Mincho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MS Mincho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ea typeface="MS Mincho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36" y="5396956"/>
                <a:ext cx="3061672" cy="400110"/>
              </a:xfrm>
              <a:prstGeom prst="rect">
                <a:avLst/>
              </a:prstGeom>
              <a:blipFill>
                <a:blip r:embed="rId2"/>
                <a:stretch>
                  <a:fillRect t="-7576" r="-13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Interpretations of MRA and Diagnostic Techniques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/>
              <a:t>Coefficients(a)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Y= 11.129 + 0.544 Education – 6.089 Labor Force Status </a:t>
            </a:r>
          </a:p>
          <a:p>
            <a:pPr marL="0" indent="0" algn="ctr">
              <a:buNone/>
            </a:pPr>
            <a:r>
              <a:rPr lang="en-US" sz="8000" dirty="0"/>
              <a:t>– 1.684 Sex + 0.105 Age</a:t>
            </a:r>
            <a:endParaRPr lang="en-US" dirty="0"/>
          </a:p>
          <a:p>
            <a:r>
              <a:rPr lang="en-US" sz="5600" dirty="0"/>
              <a:t>1=full time, 2= part-time; 1=Male, 2=Female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23044"/>
              </p:ext>
            </p:extLst>
          </p:nvPr>
        </p:nvGraphicFramePr>
        <p:xfrm>
          <a:off x="1290225" y="2060992"/>
          <a:ext cx="8933505" cy="2236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173">
                  <a:extLst>
                    <a:ext uri="{9D8B030D-6E8A-4147-A177-3AD203B41FA5}">
                      <a16:colId xmlns="" xmlns:a16="http://schemas.microsoft.com/office/drawing/2014/main" val="1597065907"/>
                    </a:ext>
                  </a:extLst>
                </a:gridCol>
                <a:gridCol w="1981239">
                  <a:extLst>
                    <a:ext uri="{9D8B030D-6E8A-4147-A177-3AD203B41FA5}">
                      <a16:colId xmlns="" xmlns:a16="http://schemas.microsoft.com/office/drawing/2014/main" val="51957112"/>
                    </a:ext>
                  </a:extLst>
                </a:gridCol>
                <a:gridCol w="1161008">
                  <a:extLst>
                    <a:ext uri="{9D8B030D-6E8A-4147-A177-3AD203B41FA5}">
                      <a16:colId xmlns="" xmlns:a16="http://schemas.microsoft.com/office/drawing/2014/main" val="856977829"/>
                    </a:ext>
                  </a:extLst>
                </a:gridCol>
                <a:gridCol w="1161008">
                  <a:extLst>
                    <a:ext uri="{9D8B030D-6E8A-4147-A177-3AD203B41FA5}">
                      <a16:colId xmlns="" xmlns:a16="http://schemas.microsoft.com/office/drawing/2014/main" val="383689983"/>
                    </a:ext>
                  </a:extLst>
                </a:gridCol>
                <a:gridCol w="1563061">
                  <a:extLst>
                    <a:ext uri="{9D8B030D-6E8A-4147-A177-3AD203B41FA5}">
                      <a16:colId xmlns="" xmlns:a16="http://schemas.microsoft.com/office/drawing/2014/main" val="2779918633"/>
                    </a:ext>
                  </a:extLst>
                </a:gridCol>
                <a:gridCol w="1161008">
                  <a:extLst>
                    <a:ext uri="{9D8B030D-6E8A-4147-A177-3AD203B41FA5}">
                      <a16:colId xmlns="" xmlns:a16="http://schemas.microsoft.com/office/drawing/2014/main" val="3306897487"/>
                    </a:ext>
                  </a:extLst>
                </a:gridCol>
                <a:gridCol w="1161008">
                  <a:extLst>
                    <a:ext uri="{9D8B030D-6E8A-4147-A177-3AD203B41FA5}">
                      <a16:colId xmlns="" xmlns:a16="http://schemas.microsoft.com/office/drawing/2014/main" val="3769239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Unstandardized Coefficients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Standardized Coefficients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Sig.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="" xmlns:a16="http://schemas.microsoft.com/office/drawing/2014/main" val="3512209327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Std. Error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="" xmlns:a16="http://schemas.microsoft.com/office/drawing/2014/main" val="2730991390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(Constant)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9.814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493021395"/>
                  </a:ext>
                </a:extLst>
              </a:tr>
              <a:tr h="405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Highest Year of School Completed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.544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.053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.281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10.310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3099537106"/>
                  </a:ext>
                </a:extLst>
              </a:tr>
              <a:tr h="2647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Labor Force Status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-6.089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.400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-.422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-15.222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3834601035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Respondent's Sex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-1.684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.295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-.157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-5.706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4177685411"/>
                  </a:ext>
                </a:extLst>
              </a:tr>
              <a:tr h="2647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 of Respondent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.105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.012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.235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8.684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="" xmlns:a16="http://schemas.microsoft.com/office/drawing/2014/main" val="98149765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1872" y="2276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kumimoji="0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1872" y="4297442"/>
            <a:ext cx="3894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MS Mincho"/>
              </a:rPr>
              <a:t>a  Dependent Variable: Respondent's Income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6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Interpretations of MRA and Diagnostic Techniques (cont.)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Standardized Coefficient is used to examine relative effects of different IVs. 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r>
                  <a:rPr lang="en-US" sz="1600" dirty="0"/>
                  <a:t>Beta represents the change in SD of Y when there is one SD increase in X, controlling for other IVs.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Beta=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/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0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139</TotalTime>
  <Words>666</Words>
  <Application>Microsoft Office PowerPoint</Application>
  <PresentationFormat>Custom</PresentationFormat>
  <Paragraphs>214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View</vt:lpstr>
      <vt:lpstr>Assumptions In Multiple Regression Analysis (MRA)</vt:lpstr>
      <vt:lpstr>1. Theoretical Model Building</vt:lpstr>
      <vt:lpstr> e.g. Linear relationship</vt:lpstr>
      <vt:lpstr>e.g. non-linear relationship</vt:lpstr>
      <vt:lpstr>2. Interpretations of MRA and Diagnostic Techniques</vt:lpstr>
      <vt:lpstr>2. Interpretations of MRA and Diagnostic Techniques (cont.)</vt:lpstr>
      <vt:lpstr>2. Interpretations of MRA and Diagnostic Techniques (cont.)</vt:lpstr>
      <vt:lpstr>2. Interpretations of MRA and Diagnostic Techniques (cont.)</vt:lpstr>
      <vt:lpstr>2. Interpretations of MRA and Diagnostic Techniques (cont.)</vt:lpstr>
      <vt:lpstr>3. Assumptions in MRA (starred items can be statistically examined)</vt:lpstr>
      <vt:lpstr>Examples</vt:lpstr>
      <vt:lpstr>Examples (cont.)</vt:lpstr>
      <vt:lpstr>Examples (cont.)</vt:lpstr>
      <vt:lpstr>Examples (cont.)</vt:lpstr>
      <vt:lpstr>Examples (cont.)</vt:lpstr>
      <vt:lpstr>Histograms</vt:lpstr>
      <vt:lpstr>Histograms</vt:lpstr>
      <vt:lpstr>Histograms</vt:lpstr>
      <vt:lpstr>SPSS Input</vt:lpstr>
      <vt:lpstr>Coefficients table</vt:lpstr>
      <vt:lpstr>Table (cont.)</vt:lpstr>
      <vt:lpstr>Graphs - Histogram</vt:lpstr>
      <vt:lpstr>Graphs – P-P Plot</vt:lpstr>
      <vt:lpstr>Graphs - Scatterplot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matsuoh</cp:lastModifiedBy>
  <cp:revision>22</cp:revision>
  <dcterms:created xsi:type="dcterms:W3CDTF">2017-01-25T20:17:37Z</dcterms:created>
  <dcterms:modified xsi:type="dcterms:W3CDTF">2018-09-05T14:16:31Z</dcterms:modified>
</cp:coreProperties>
</file>