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7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3D76B-C776-43B0-B7EC-D9E3FE9A17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270C-4747-4BC2-B256-70AD5D9D1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F8DEFC9-0902-47E9-B881-65980AEE41E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FBC7-F083-4CC1-A481-2D3A6D65E97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9A7-EE85-423F-9594-612AEDB037A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CC46-6C0C-4C4C-9DDA-3FFB6C88D9A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DF00-4E95-422B-8EED-119CE7B5789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6EC2-7A6D-4EF8-BECA-D8622893568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B7D0-C80D-4AA4-965F-D54D63F0F92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4990-BB51-49BF-B013-C0119012E7B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C550-BFAB-4C4B-91E9-546FD8A0857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3DD-C0D6-471B-856F-DB504E3E07B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E7DA-2411-4A9F-BC3E-320DC4B0FBA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2BC3E35-B370-47F4-8DF5-D4B3A2EBFBD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b="1" dirty="0"/>
              <a:t>Diagnostic Techniques and Solutions for Violations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</a:t>
            </a:r>
            <a:r>
              <a:rPr lang="en-US" sz="2400" dirty="0" smtClean="0"/>
              <a:t>6100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8190"/>
          </a:xfrm>
        </p:spPr>
        <p:txBody>
          <a:bodyPr>
            <a:normAutofit/>
          </a:bodyPr>
          <a:lstStyle/>
          <a:p>
            <a:r>
              <a:rPr lang="en-US" sz="4000" dirty="0"/>
              <a:t>Multicollinearity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3950"/>
            <a:ext cx="8595360" cy="5056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IVs are strongly correlated with each other</a:t>
            </a:r>
          </a:p>
          <a:p>
            <a:pPr marL="0" indent="0">
              <a:buNone/>
            </a:pPr>
            <a:r>
              <a:rPr lang="en-US" dirty="0"/>
              <a:t>Multicollinearity is a matter of degree </a:t>
            </a:r>
          </a:p>
          <a:p>
            <a:pPr lvl="1"/>
            <a:r>
              <a:rPr lang="en-US" dirty="0"/>
              <a:t># of IV’s &gt; # of cases (n) </a:t>
            </a:r>
          </a:p>
          <a:p>
            <a:pPr lvl="1"/>
            <a:r>
              <a:rPr lang="en-US" dirty="0"/>
              <a:t>Large F but some IV’s are not significant</a:t>
            </a:r>
          </a:p>
          <a:p>
            <a:pPr lvl="1"/>
            <a:r>
              <a:rPr lang="en-US" dirty="0"/>
              <a:t>Large CI for β’s</a:t>
            </a:r>
          </a:p>
          <a:p>
            <a:pPr lvl="1"/>
            <a:r>
              <a:rPr lang="en-US" dirty="0"/>
              <a:t>Extremely large R</a:t>
            </a:r>
            <a:r>
              <a:rPr lang="en-US" baseline="30000" dirty="0"/>
              <a:t>2</a:t>
            </a:r>
            <a:r>
              <a:rPr lang="en-US" dirty="0"/>
              <a:t> but cannot achieve good model fit</a:t>
            </a:r>
          </a:p>
          <a:p>
            <a:pPr lvl="1"/>
            <a:r>
              <a:rPr lang="en-US" dirty="0"/>
              <a:t>Small tolerance</a:t>
            </a:r>
          </a:p>
          <a:p>
            <a:pPr lvl="1"/>
            <a:r>
              <a:rPr lang="en-US" dirty="0"/>
              <a:t>Large Variance Inflation Factor (VIF)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7639"/>
              </p:ext>
            </p:extLst>
          </p:nvPr>
        </p:nvGraphicFramePr>
        <p:xfrm>
          <a:off x="1261872" y="3947319"/>
          <a:ext cx="3714751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430">
                  <a:extLst>
                    <a:ext uri="{9D8B030D-6E8A-4147-A177-3AD203B41FA5}">
                      <a16:colId xmlns:a16="http://schemas.microsoft.com/office/drawing/2014/main" xmlns="" val="4027712776"/>
                    </a:ext>
                  </a:extLst>
                </a:gridCol>
                <a:gridCol w="651019">
                  <a:extLst>
                    <a:ext uri="{9D8B030D-6E8A-4147-A177-3AD203B41FA5}">
                      <a16:colId xmlns:a16="http://schemas.microsoft.com/office/drawing/2014/main" xmlns="" val="2345054668"/>
                    </a:ext>
                  </a:extLst>
                </a:gridCol>
                <a:gridCol w="690436">
                  <a:extLst>
                    <a:ext uri="{9D8B030D-6E8A-4147-A177-3AD203B41FA5}">
                      <a16:colId xmlns:a16="http://schemas.microsoft.com/office/drawing/2014/main" xmlns="" val="1318376574"/>
                    </a:ext>
                  </a:extLst>
                </a:gridCol>
                <a:gridCol w="933933">
                  <a:extLst>
                    <a:ext uri="{9D8B030D-6E8A-4147-A177-3AD203B41FA5}">
                      <a16:colId xmlns:a16="http://schemas.microsoft.com/office/drawing/2014/main" xmlns="" val="424085486"/>
                    </a:ext>
                  </a:extLst>
                </a:gridCol>
                <a:gridCol w="933933">
                  <a:extLst>
                    <a:ext uri="{9D8B030D-6E8A-4147-A177-3AD203B41FA5}">
                      <a16:colId xmlns:a16="http://schemas.microsoft.com/office/drawing/2014/main" xmlns="" val="139735283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 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35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 Square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Adjusted R Square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 Error of the Estimate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14220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.385</a:t>
                      </a:r>
                      <a:r>
                        <a:rPr lang="en-US" sz="900" baseline="300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.148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.146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51415.980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0371186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a. Predictors: (Constant), HIGHEST YEAR OF SCHOOL COMPLETED, AGE OF RESPONDENT, RS HIGHEST DEGREE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78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8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Multicollinearity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28700"/>
            <a:ext cx="5488627" cy="25380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52170"/>
            <a:ext cx="5488627" cy="27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3890"/>
          </a:xfrm>
        </p:spPr>
        <p:txBody>
          <a:bodyPr>
            <a:normAutofit/>
          </a:bodyPr>
          <a:lstStyle/>
          <a:p>
            <a:r>
              <a:rPr lang="en-US" sz="4000" dirty="0"/>
              <a:t>Multicollinearity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09650"/>
                <a:ext cx="8595360" cy="51704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u="sng" dirty="0"/>
                  <a:t>Solutions</a:t>
                </a:r>
                <a:endParaRPr lang="en-US" sz="1600" dirty="0"/>
              </a:p>
              <a:p>
                <a:pPr lvl="1"/>
                <a:r>
                  <a:rPr lang="en-US" dirty="0"/>
                  <a:t>Remove IVs which have large multicollinearity</a:t>
                </a:r>
              </a:p>
              <a:p>
                <a:pPr lvl="1"/>
                <a:r>
                  <a:rPr lang="en-US" dirty="0"/>
                  <a:t>Theoretically examine the model</a:t>
                </a:r>
              </a:p>
              <a:p>
                <a:pPr marL="0" indent="0">
                  <a:buNone/>
                </a:pPr>
                <a:r>
                  <a:rPr lang="en-US" sz="1600" u="sng" dirty="0"/>
                  <a:t>Tolerance</a:t>
                </a:r>
                <a:r>
                  <a:rPr lang="en-US" sz="1600" dirty="0"/>
                  <a:t>: ranges 0 – 1.0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ε</a:t>
                </a:r>
              </a:p>
              <a:p>
                <a:pPr marL="0" indent="0">
                  <a:buNone/>
                </a:pPr>
                <a:r>
                  <a:rPr lang="en-US" sz="1600" dirty="0"/>
                  <a:t>E.g. Marital satisfaction and marital happiness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has multicollinearity with one of the variables</a:t>
                </a:r>
              </a:p>
              <a:p>
                <a:pPr marL="0" indent="0">
                  <a:buNone/>
                </a:pPr>
                <a:r>
                  <a:rPr lang="en-US" sz="1600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on other IV’s (e.g. Regress Marital satisfaction on other IV’s).</a:t>
                </a:r>
              </a:p>
              <a:p>
                <a:pPr marL="0" indent="0"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… + ε</a:t>
                </a:r>
              </a:p>
              <a:p>
                <a:pPr lvl="1"/>
                <a:r>
                  <a:rPr lang="en-US" dirty="0"/>
                  <a:t>If Rk</a:t>
                </a:r>
                <a:r>
                  <a:rPr lang="en-US" baseline="30000" dirty="0"/>
                  <a:t>2 </a:t>
                </a:r>
                <a:r>
                  <a:rPr lang="en-US" dirty="0"/>
                  <a:t> for the model is large, other variables explain large % of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Tolerance = 1-R</a:t>
                </a:r>
                <a:r>
                  <a:rPr lang="en-US" baseline="30000" dirty="0"/>
                  <a:t>2</a:t>
                </a:r>
                <a:r>
                  <a:rPr lang="en-US" dirty="0"/>
                  <a:t>k will be small.</a:t>
                </a:r>
              </a:p>
              <a:p>
                <a:pPr lvl="1"/>
                <a:r>
                  <a:rPr lang="en-US" dirty="0"/>
                  <a:t>Rk</a:t>
                </a:r>
                <a:r>
                  <a:rPr lang="en-US" baseline="30000" dirty="0"/>
                  <a:t>2</a:t>
                </a:r>
                <a:r>
                  <a:rPr lang="en-US" dirty="0"/>
                  <a:t>=0.995</a:t>
                </a:r>
              </a:p>
              <a:p>
                <a:pPr lvl="1"/>
                <a:r>
                  <a:rPr lang="en-US" dirty="0"/>
                  <a:t>Tolerance=1-0.995= 0.005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09650"/>
                <a:ext cx="8595360" cy="5170487"/>
              </a:xfrm>
              <a:blipFill>
                <a:blip r:embed="rId2"/>
                <a:stretch>
                  <a:fillRect l="-355" t="-590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2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0675"/>
          </a:xfrm>
        </p:spPr>
        <p:txBody>
          <a:bodyPr>
            <a:normAutofit/>
          </a:bodyPr>
          <a:lstStyle/>
          <a:p>
            <a:r>
              <a:rPr lang="en-US" sz="4000" dirty="0"/>
              <a:t>Multicollinearity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6436"/>
            <a:ext cx="8595360" cy="5053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VIF (inverse of tolerance)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VIF=1/(1-Rk</a:t>
            </a:r>
            <a:r>
              <a:rPr lang="en-US" baseline="30000" dirty="0"/>
              <a:t>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 When Highest year of school complete is used as 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441267"/>
            <a:ext cx="5488627" cy="1472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37" y="2441266"/>
            <a:ext cx="5488627" cy="172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238" y="4119393"/>
            <a:ext cx="5488627" cy="23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Outliers and </a:t>
            </a:r>
            <a:r>
              <a:rPr lang="en-US" sz="4000" dirty="0" err="1" smtClean="0"/>
              <a:t>Heteroscedasticity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r>
              <a:rPr lang="en-US" sz="1600" dirty="0"/>
              <a:t>Errors are not correlated with each other</a:t>
            </a:r>
          </a:p>
          <a:p>
            <a:r>
              <a:rPr lang="en-US" sz="1600" dirty="0"/>
              <a:t>Errors (residuals) are normally distributed </a:t>
            </a:r>
          </a:p>
          <a:p>
            <a:pPr lvl="0"/>
            <a:r>
              <a:rPr lang="en-US" sz="1600" dirty="0"/>
              <a:t>Check scatter diagram of DV and major IV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53152"/>
            <a:ext cx="503809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660"/>
          </a:xfrm>
        </p:spPr>
        <p:txBody>
          <a:bodyPr>
            <a:normAutofit/>
          </a:bodyPr>
          <a:lstStyle/>
          <a:p>
            <a:r>
              <a:rPr lang="en-US" sz="4000" dirty="0"/>
              <a:t>Outliers and </a:t>
            </a:r>
            <a:r>
              <a:rPr lang="en-US" sz="4000" dirty="0" err="1" smtClean="0"/>
              <a:t>Heteroscedasticity</a:t>
            </a:r>
            <a:r>
              <a:rPr lang="en-US" sz="4000" dirty="0" smtClean="0"/>
              <a:t> 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r>
              <a:rPr lang="en-US" sz="1600" dirty="0"/>
              <a:t>Case wise residuals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Casewise</a:t>
            </a:r>
            <a:r>
              <a:rPr lang="en-US" sz="1600" dirty="0"/>
              <a:t> Diagnostics(a)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a  Dependent Variable: Respondent's Income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2671"/>
              </p:ext>
            </p:extLst>
          </p:nvPr>
        </p:nvGraphicFramePr>
        <p:xfrm>
          <a:off x="1261872" y="2392838"/>
          <a:ext cx="4141470" cy="205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603225078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xmlns="" val="18498870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77686721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459826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2221149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Case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 Residual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Respondent's Income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Predicted 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Residual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:a16="http://schemas.microsoft.com/office/drawing/2014/main" xmlns="" val="7404141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13.507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239295866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3.352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14.174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295123826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3.805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16.089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3804158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3.448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14.578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272788865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3.111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13.156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209461011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13.753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76317551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3.244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13.718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144983019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3.549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15.004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72897218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-3.466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-14.655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05125056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-3.033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-12.825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05420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1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and </a:t>
            </a:r>
            <a:r>
              <a:rPr lang="en-US" dirty="0" err="1" smtClean="0"/>
              <a:t>Heteroscedasticity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43000"/>
            <a:ext cx="8595360" cy="5037137"/>
          </a:xfrm>
        </p:spPr>
        <p:txBody>
          <a:bodyPr/>
          <a:lstStyle/>
          <a:p>
            <a:r>
              <a:rPr lang="en-US" dirty="0"/>
              <a:t>Normal Probability Plot (P-P)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85378"/>
            <a:ext cx="4685714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Outliers and </a:t>
            </a:r>
            <a:r>
              <a:rPr lang="en-US" sz="4000" dirty="0" err="1" smtClean="0"/>
              <a:t>Heteroscedasticity</a:t>
            </a:r>
            <a:r>
              <a:rPr lang="en-US" sz="4000" dirty="0" smtClean="0"/>
              <a:t> 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r>
              <a:rPr lang="en-US" sz="1600" dirty="0"/>
              <a:t>Histogram of Standardized residuals (ZRESD)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43470"/>
            <a:ext cx="5723809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Outliers and </a:t>
            </a:r>
            <a:r>
              <a:rPr lang="en-US" sz="4000" dirty="0" err="1" smtClean="0"/>
              <a:t>Heteroscedasticity</a:t>
            </a:r>
            <a:r>
              <a:rPr lang="en-US" sz="4000" dirty="0" smtClean="0"/>
              <a:t> 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/>
          <a:lstStyle/>
          <a:p>
            <a:r>
              <a:rPr lang="en-US" sz="1600" dirty="0"/>
              <a:t>Scatter diagram of </a:t>
            </a:r>
            <a:r>
              <a:rPr lang="en-US" sz="1600" dirty="0" err="1"/>
              <a:t>ZResiduals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48232"/>
            <a:ext cx="7502300" cy="5713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5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66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and </a:t>
            </a:r>
            <a:r>
              <a:rPr lang="en-US" dirty="0" err="1" smtClean="0"/>
              <a:t>Heteroscedasticity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074420"/>
                <a:ext cx="8595360" cy="5105717"/>
              </a:xfrm>
            </p:spPr>
            <p:txBody>
              <a:bodyPr/>
              <a:lstStyle/>
              <a:p>
                <a:r>
                  <a:rPr lang="en-US" sz="1600" dirty="0"/>
                  <a:t>Conduct influence analysis to identify cases which have impact on the estimate greater than other cases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u="sng" dirty="0"/>
                  <a:t>Leverage (</a:t>
                </a:r>
                <a:r>
                  <a:rPr lang="en-US" sz="1600" i="1" u="sng" dirty="0"/>
                  <a:t>h)</a:t>
                </a:r>
                <a:endParaRPr lang="en-US" sz="1600" dirty="0"/>
              </a:p>
              <a:p>
                <a:pPr lvl="1"/>
                <a:r>
                  <a:rPr lang="en-US" i="1" dirty="0"/>
                  <a:t>H</a:t>
                </a:r>
                <a:r>
                  <a:rPr lang="en-US" dirty="0"/>
                  <a:t> = 1/n + (x – mean)</a:t>
                </a:r>
                <a:r>
                  <a:rPr lang="en-US" baseline="30000" dirty="0"/>
                  <a:t>2</a:t>
                </a:r>
                <a:r>
                  <a:rPr lang="en-US" dirty="0"/>
                  <a:t> /∑x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r>
                  <a:rPr lang="en-US" dirty="0"/>
                  <a:t>Delete cases for </a:t>
                </a:r>
                <a:r>
                  <a:rPr lang="en-US" i="1" dirty="0"/>
                  <a:t>h</a:t>
                </a:r>
                <a:r>
                  <a:rPr lang="en-US" dirty="0"/>
                  <a:t>&gt;0.5</a:t>
                </a:r>
              </a:p>
              <a:p>
                <a:pPr marL="0" indent="0">
                  <a:buNone/>
                </a:pPr>
                <a:r>
                  <a:rPr lang="en-US" sz="1600" u="sng" dirty="0" err="1"/>
                  <a:t>Mahalanobis</a:t>
                </a:r>
                <a:r>
                  <a:rPr lang="en-US" sz="1600" u="sng" dirty="0"/>
                  <a:t> Distance</a:t>
                </a:r>
              </a:p>
              <a:p>
                <a:pPr lvl="1"/>
                <a:r>
                  <a:rPr lang="en-US" dirty="0"/>
                  <a:t>MD= </a:t>
                </a:r>
                <a:r>
                  <a:rPr lang="en-US" i="1" dirty="0"/>
                  <a:t>h</a:t>
                </a:r>
                <a:r>
                  <a:rPr lang="en-US" dirty="0"/>
                  <a:t> (n-1)</a:t>
                </a:r>
              </a:p>
              <a:p>
                <a:pPr marL="0" indent="0">
                  <a:buNone/>
                </a:pPr>
                <a:r>
                  <a:rPr lang="en-US" sz="1600" u="sng" dirty="0"/>
                  <a:t>Cook’s D</a:t>
                </a:r>
              </a:p>
              <a:p>
                <a:pPr lvl="1"/>
                <a:r>
                  <a:rPr lang="en-US" dirty="0"/>
                  <a:t>Cook’s D = </a:t>
                </a:r>
                <a:r>
                  <a:rPr lang="en-US" i="1" dirty="0" err="1"/>
                  <a:t>h</a:t>
                </a:r>
                <a:r>
                  <a:rPr lang="en-US" dirty="0" err="1"/>
                  <a:t>x</a:t>
                </a:r>
                <a:r>
                  <a:rPr lang="en-US" dirty="0"/>
                  <a:t>(Deleted residuals)</a:t>
                </a:r>
                <a:r>
                  <a:rPr lang="en-US" baseline="30000" dirty="0"/>
                  <a:t>2</a:t>
                </a:r>
                <a:r>
                  <a:rPr lang="en-US" dirty="0"/>
                  <a:t> / # of IVs x (mean residuals)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600" u="sng" dirty="0"/>
                  <a:t>DFBETA</a:t>
                </a:r>
              </a:p>
              <a:p>
                <a:pPr lvl="1"/>
                <a:r>
                  <a:rPr lang="en-US" dirty="0"/>
                  <a:t>Indicated change in betas when certain cases are deleted.                 </a:t>
                </a:r>
              </a:p>
              <a:p>
                <a:pPr lvl="1"/>
                <a:r>
                  <a:rPr lang="en-US" dirty="0"/>
                  <a:t>DFBETA=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/(1−</m:t>
                        </m:r>
                        <m:r>
                          <a:rPr lang="en-US" b="0" i="1" smtClean="0">
                            <a:latin typeface="Cambria Math"/>
                          </a:rPr>
                          <m:t>h𝑥𝑧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deleted residuals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074420"/>
                <a:ext cx="8595360" cy="5105717"/>
              </a:xfrm>
              <a:blipFill>
                <a:blip r:embed="rId2"/>
                <a:stretch>
                  <a:fillRect l="-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1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Specification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Measurement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Multicollinearity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Heteroscedasticity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/>
          </a:bodyPr>
          <a:lstStyle/>
          <a:p>
            <a:r>
              <a:rPr lang="en-US" sz="4000" dirty="0"/>
              <a:t>Outliers and </a:t>
            </a:r>
            <a:r>
              <a:rPr lang="en-US" sz="4000" dirty="0" err="1" smtClean="0"/>
              <a:t>Heteroscedasticity</a:t>
            </a:r>
            <a:r>
              <a:rPr lang="en-US" sz="4000" dirty="0" smtClean="0"/>
              <a:t> 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8700"/>
            <a:ext cx="8595360" cy="5151437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Solutions</a:t>
            </a:r>
            <a:r>
              <a:rPr lang="en-US" sz="2800" dirty="0"/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If outliers &lt; 5-10% of the sample delete them (how large is the sample?) by case wise diagnostic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Delete IVs which have heteroscedasticity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Transformation of IV which does not have linear relationship with DV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Delete cases by Influence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7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8680"/>
          </a:xfrm>
        </p:spPr>
        <p:txBody>
          <a:bodyPr>
            <a:normAutofit/>
          </a:bodyPr>
          <a:lstStyle/>
          <a:p>
            <a:r>
              <a:rPr lang="en-US" sz="4000" dirty="0"/>
              <a:t>Specification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394460"/>
                <a:ext cx="8595360" cy="499308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600" dirty="0"/>
                  <a:t>Irrelevant IVs are included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u="sng" dirty="0"/>
                  <a:t>Diagnostic Signals</a:t>
                </a:r>
                <a:endParaRPr lang="en-US" sz="1600" dirty="0"/>
              </a:p>
              <a:p>
                <a:pPr lvl="4"/>
                <a:r>
                  <a:rPr lang="en-US" sz="1600" dirty="0"/>
                  <a:t>Large R</a:t>
                </a:r>
                <a:r>
                  <a:rPr lang="en-US" sz="1600" baseline="30000" dirty="0"/>
                  <a:t>2</a:t>
                </a:r>
                <a:endParaRPr lang="en-US" sz="160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: β =0 is not rejected</a:t>
                </a:r>
              </a:p>
              <a:p>
                <a:pPr lvl="4"/>
                <a:r>
                  <a:rPr lang="en-US" sz="1600" dirty="0"/>
                  <a:t>Large SE for Beta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u="sng" dirty="0"/>
                  <a:t>Solutions</a:t>
                </a:r>
                <a:endParaRPr lang="en-US" sz="1600" dirty="0"/>
              </a:p>
              <a:p>
                <a:pPr lvl="4"/>
                <a:r>
                  <a:rPr lang="en-US" sz="1600" dirty="0"/>
                  <a:t>Theoretically reexamine the model (equation) </a:t>
                </a:r>
              </a:p>
              <a:p>
                <a:pPr lvl="4"/>
                <a:r>
                  <a:rPr lang="en-US" sz="1600" dirty="0"/>
                  <a:t>Delete theoretically irrelevant IV’s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Model Summary (b)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000" dirty="0"/>
                  <a:t>a  Predictors: (Constant), Age of Respondent, Respondent's Sex, Highest Year of School Completed, Labor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394460"/>
                <a:ext cx="8595360" cy="4993088"/>
              </a:xfrm>
              <a:blipFill>
                <a:blip r:embed="rId2"/>
                <a:stretch>
                  <a:fillRect l="-355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52291"/>
              </p:ext>
            </p:extLst>
          </p:nvPr>
        </p:nvGraphicFramePr>
        <p:xfrm>
          <a:off x="1261872" y="4943056"/>
          <a:ext cx="5093207" cy="55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478">
                  <a:extLst>
                    <a:ext uri="{9D8B030D-6E8A-4147-A177-3AD203B41FA5}">
                      <a16:colId xmlns:a16="http://schemas.microsoft.com/office/drawing/2014/main" xmlns="" val="792512919"/>
                    </a:ext>
                  </a:extLst>
                </a:gridCol>
                <a:gridCol w="806076">
                  <a:extLst>
                    <a:ext uri="{9D8B030D-6E8A-4147-A177-3AD203B41FA5}">
                      <a16:colId xmlns:a16="http://schemas.microsoft.com/office/drawing/2014/main" xmlns="" val="681392645"/>
                    </a:ext>
                  </a:extLst>
                </a:gridCol>
                <a:gridCol w="806076">
                  <a:extLst>
                    <a:ext uri="{9D8B030D-6E8A-4147-A177-3AD203B41FA5}">
                      <a16:colId xmlns:a16="http://schemas.microsoft.com/office/drawing/2014/main" xmlns="" val="3236454725"/>
                    </a:ext>
                  </a:extLst>
                </a:gridCol>
                <a:gridCol w="848619">
                  <a:extLst>
                    <a:ext uri="{9D8B030D-6E8A-4147-A177-3AD203B41FA5}">
                      <a16:colId xmlns:a16="http://schemas.microsoft.com/office/drawing/2014/main" xmlns="" val="1608063890"/>
                    </a:ext>
                  </a:extLst>
                </a:gridCol>
                <a:gridCol w="988190">
                  <a:extLst>
                    <a:ext uri="{9D8B030D-6E8A-4147-A177-3AD203B41FA5}">
                      <a16:colId xmlns:a16="http://schemas.microsoft.com/office/drawing/2014/main" xmlns="" val="4275069944"/>
                    </a:ext>
                  </a:extLst>
                </a:gridCol>
                <a:gridCol w="1074768">
                  <a:extLst>
                    <a:ext uri="{9D8B030D-6E8A-4147-A177-3AD203B41FA5}">
                      <a16:colId xmlns:a16="http://schemas.microsoft.com/office/drawing/2014/main" xmlns="" val="3965376909"/>
                    </a:ext>
                  </a:extLst>
                </a:gridCol>
              </a:tblGrid>
              <a:tr h="3586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 Square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Adjusted R Square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Std. Error of the Estimate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Durbin-Watson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:a16="http://schemas.microsoft.com/office/drawing/2014/main" xmlns="" val="3382097016"/>
                  </a:ext>
                </a:extLst>
              </a:tr>
              <a:tr h="194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.620(a)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.384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.381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4.228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1.747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11538476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4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Specification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ANOVA(b)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/>
              <a:t>a  Predictors: (Constant), Age of Respondent, Respondent's Sex, Highest Year of School Completed, Labor Force Status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/>
              <a:t>b  Dependent Variable: Respondent's Income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Coefficients(a)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43279"/>
              </p:ext>
            </p:extLst>
          </p:nvPr>
        </p:nvGraphicFramePr>
        <p:xfrm>
          <a:off x="1261872" y="2189956"/>
          <a:ext cx="5393690" cy="840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xmlns="" val="4007840514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xmlns="" val="184231544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xmlns="" val="5719434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55382111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2428405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11297779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321000731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 of Squares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Mean Square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:a16="http://schemas.microsoft.com/office/drawing/2014/main" xmlns="" val="1107227903"/>
                  </a:ext>
                </a:extLst>
              </a:tr>
              <a:tr h="173355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Regression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9519.009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2379.752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133.114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.000(a)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1213146556"/>
                  </a:ext>
                </a:extLst>
              </a:tr>
              <a:tr h="173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Residual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15267.433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17.878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819049086"/>
                  </a:ext>
                </a:extLst>
              </a:tr>
              <a:tr h="173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24786.442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372392275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16065"/>
              </p:ext>
            </p:extLst>
          </p:nvPr>
        </p:nvGraphicFramePr>
        <p:xfrm>
          <a:off x="1331088" y="4426109"/>
          <a:ext cx="5324474" cy="153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94">
                  <a:extLst>
                    <a:ext uri="{9D8B030D-6E8A-4147-A177-3AD203B41FA5}">
                      <a16:colId xmlns:a16="http://schemas.microsoft.com/office/drawing/2014/main" xmlns="" val="3083522157"/>
                    </a:ext>
                  </a:extLst>
                </a:gridCol>
                <a:gridCol w="1171003">
                  <a:extLst>
                    <a:ext uri="{9D8B030D-6E8A-4147-A177-3AD203B41FA5}">
                      <a16:colId xmlns:a16="http://schemas.microsoft.com/office/drawing/2014/main" xmlns="" val="105395658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xmlns="" val="4016526470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xmlns="" val="3453006396"/>
                    </a:ext>
                  </a:extLst>
                </a:gridCol>
                <a:gridCol w="923841">
                  <a:extLst>
                    <a:ext uri="{9D8B030D-6E8A-4147-A177-3AD203B41FA5}">
                      <a16:colId xmlns:a16="http://schemas.microsoft.com/office/drawing/2014/main" xmlns="" val="2994303802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xmlns="" val="1639904766"/>
                    </a:ext>
                  </a:extLst>
                </a:gridCol>
                <a:gridCol w="686209">
                  <a:extLst>
                    <a:ext uri="{9D8B030D-6E8A-4147-A177-3AD203B41FA5}">
                      <a16:colId xmlns:a16="http://schemas.microsoft.com/office/drawing/2014/main" xmlns="" val="3600160652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Unstandardized Coefficients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Standardized Coefficients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:a16="http://schemas.microsoft.com/office/drawing/2014/main" xmlns="" val="1543523637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Std.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/>
                </a:tc>
                <a:extLst>
                  <a:ext uri="{0D108BD9-81ED-4DB2-BD59-A6C34878D82A}">
                    <a16:rowId xmlns:a16="http://schemas.microsoft.com/office/drawing/2014/main" xmlns="" val="18691898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(Constant)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11.129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1.134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9.814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889955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Highest Year of School Completed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.544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.053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.281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10.310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416842138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Labor Force 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-6.089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-.422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-15.222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400396689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Respondent's Sex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-1.684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.295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-.157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-5.706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164648743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of Respondent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.105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.012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.235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8.684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.000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xmlns="" val="18516284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Specification Errors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b) Exclusion of relevant IVs</a:t>
                </a:r>
              </a:p>
              <a:p>
                <a:pPr marL="548640" lvl="2" indent="0">
                  <a:lnSpc>
                    <a:spcPct val="100000"/>
                  </a:lnSpc>
                  <a:buNone/>
                </a:pPr>
                <a:r>
                  <a:rPr lang="en-US" sz="1600" dirty="0"/>
                  <a:t>Test two models 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600" dirty="0"/>
                  <a:t>	Model A: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/>
                  <a:t>+ </a:t>
                </a:r>
                <a:r>
                  <a:rPr lang="en-US" sz="1600" dirty="0"/>
                  <a:t>ε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600" dirty="0"/>
                  <a:t>	Model B: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ε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	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=0 </a:t>
                </a:r>
              </a:p>
              <a:p>
                <a:pPr marL="548640" lvl="2" indent="0">
                  <a:lnSpc>
                    <a:spcPct val="100000"/>
                  </a:lnSpc>
                  <a:buNone/>
                </a:pPr>
                <a:r>
                  <a:rPr lang="en-US" sz="1600" dirty="0"/>
                  <a:t>	Small R</a:t>
                </a:r>
                <a:r>
                  <a:rPr lang="en-US" sz="1600" baseline="30000" dirty="0"/>
                  <a:t>2</a:t>
                </a:r>
                <a:endParaRPr lang="en-US" sz="1600" dirty="0"/>
              </a:p>
              <a:p>
                <a:pPr marL="822960" lvl="3" indent="0">
                  <a:lnSpc>
                    <a:spcPct val="100000"/>
                  </a:lnSpc>
                  <a:buNone/>
                </a:pPr>
                <a:r>
                  <a:rPr lang="en-US" sz="1600" dirty="0"/>
                  <a:t>* Small F-statistics (Not good model fit)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u="sng" dirty="0"/>
                  <a:t>Solutions</a:t>
                </a:r>
                <a:endParaRPr lang="en-US" sz="1600" dirty="0"/>
              </a:p>
              <a:p>
                <a:pPr lvl="0">
                  <a:lnSpc>
                    <a:spcPct val="100000"/>
                  </a:lnSpc>
                </a:pPr>
                <a:r>
                  <a:rPr lang="en-US" sz="1600" dirty="0"/>
                  <a:t>Theoretically reexamine the model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1600" dirty="0"/>
                  <a:t>Conduct an incremental model change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 Test the change in F (F in model A and F in Model B) with Δ </a:t>
                </a:r>
                <a:r>
                  <a:rPr lang="en-US" sz="1600" dirty="0" err="1"/>
                  <a:t>df</a:t>
                </a: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7910"/>
          </a:xfrm>
        </p:spPr>
        <p:txBody>
          <a:bodyPr>
            <a:normAutofit/>
          </a:bodyPr>
          <a:lstStyle/>
          <a:p>
            <a:r>
              <a:rPr lang="en-US" sz="4000" dirty="0"/>
              <a:t>Specification Errors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33670"/>
            <a:ext cx="4866667" cy="32571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90813"/>
            <a:ext cx="652380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660"/>
          </a:xfrm>
        </p:spPr>
        <p:txBody>
          <a:bodyPr>
            <a:normAutofit/>
          </a:bodyPr>
          <a:lstStyle/>
          <a:p>
            <a:r>
              <a:rPr lang="en-US" sz="4000" dirty="0"/>
              <a:t>Specification Errors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74420"/>
            <a:ext cx="6590476" cy="3571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1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>
            <a:normAutofit/>
          </a:bodyPr>
          <a:lstStyle/>
          <a:p>
            <a:r>
              <a:rPr lang="en-US" sz="4000" dirty="0"/>
              <a:t>Measurement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143000"/>
                <a:ext cx="8595360" cy="5037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Systematic: Construct validity was not achieved </a:t>
                </a:r>
              </a:p>
              <a:p>
                <a:pPr marL="0" indent="0">
                  <a:buNone/>
                </a:pPr>
                <a:r>
                  <a:rPr lang="en-US" sz="1600" dirty="0"/>
                  <a:t>	(What are four types of validity?)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Random: Mistakes in data entry, coding mistakes</a:t>
                </a:r>
              </a:p>
              <a:p>
                <a:pPr lvl="1"/>
                <a:r>
                  <a:rPr lang="en-US" dirty="0"/>
                  <a:t>Small R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l-GR" dirty="0"/>
                  <a:t>β</a:t>
                </a:r>
                <a:r>
                  <a:rPr lang="en-US" dirty="0"/>
                  <a:t>=0 is rejected but poor model fit and/or large SE of the coefficient</a:t>
                </a:r>
              </a:p>
              <a:p>
                <a:pPr lvl="1"/>
                <a:r>
                  <a:rPr lang="en-US" dirty="0"/>
                  <a:t>Large R</a:t>
                </a:r>
                <a:r>
                  <a:rPr lang="en-US" baseline="30000" dirty="0"/>
                  <a:t>2 </a:t>
                </a:r>
                <a:r>
                  <a:rPr lang="en-US" dirty="0"/>
                  <a:t>but poor model fit</a:t>
                </a:r>
              </a:p>
              <a:p>
                <a:pPr marL="0" indent="0">
                  <a:buNone/>
                </a:pPr>
                <a:endParaRPr lang="en-US" sz="1600" u="sng" dirty="0"/>
              </a:p>
              <a:p>
                <a:pPr marL="0" indent="0">
                  <a:buNone/>
                </a:pPr>
                <a:r>
                  <a:rPr lang="en-US" sz="1600" u="sng" dirty="0"/>
                  <a:t>Solutions</a:t>
                </a:r>
                <a:endParaRPr lang="en-US" sz="1600" dirty="0"/>
              </a:p>
              <a:p>
                <a:pPr lvl="1"/>
                <a:r>
                  <a:rPr lang="en-US" dirty="0"/>
                  <a:t>Check the levels of measurement of V’s</a:t>
                </a:r>
              </a:p>
              <a:p>
                <a:pPr lvl="1"/>
                <a:r>
                  <a:rPr lang="en-US" dirty="0"/>
                  <a:t>Reliability test of IV’s </a:t>
                </a:r>
              </a:p>
              <a:p>
                <a:pPr lvl="1"/>
                <a:r>
                  <a:rPr lang="en-US" dirty="0"/>
                  <a:t>Delete IV’s with small Cronbach’s Alpha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143000"/>
                <a:ext cx="8595360" cy="5037137"/>
              </a:xfrm>
              <a:blipFill>
                <a:blip r:embed="rId2"/>
                <a:stretch>
                  <a:fillRect l="-355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e.g. Psychological </a:t>
            </a:r>
            <a:r>
              <a:rPr lang="en-US" sz="2800" dirty="0"/>
              <a:t>Well-being </a:t>
            </a:r>
            <a:r>
              <a:rPr lang="en-US" sz="2000" dirty="0" smtClean="0"/>
              <a:t>(The </a:t>
            </a:r>
            <a:r>
              <a:rPr lang="en-US" sz="2000" dirty="0"/>
              <a:t>eight Items came from </a:t>
            </a:r>
            <a:r>
              <a:rPr lang="en-US" sz="2000" dirty="0" err="1"/>
              <a:t>Ryff's</a:t>
            </a:r>
            <a:r>
              <a:rPr lang="en-US" sz="2000" dirty="0"/>
              <a:t> Scales of Psychological Well-Being (</a:t>
            </a:r>
            <a:r>
              <a:rPr lang="en-US" sz="2000" dirty="0" smtClean="0"/>
              <a:t>RPWB)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16150" y="2173002"/>
          <a:ext cx="6686551" cy="4451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3056"/>
                <a:gridCol w="620572"/>
                <a:gridCol w="620572"/>
                <a:gridCol w="620572"/>
                <a:gridCol w="620572"/>
                <a:gridCol w="62120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Strongly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Disagree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Disagree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Agree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Strongly Agree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F1. I tend to be influenced by people with strong opinions.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F2. I have confidence in my opinions, even if they are contrary to the general consensus.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F3. I tend to worry about what other people think of me.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F4. I judge myself by what I think is important, not by the values of what others think is important.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98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F5. When I look at the story of my life, I am pleased with how things have turned out.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552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F6. In general, I feel confident and positive about myself.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F7. I like most parts of my personality.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F8. In many ways I feel disappointed about my achievements in life.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□</a:t>
                      </a:r>
                      <a:endParaRPr lang="en-US" sz="110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□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303</TotalTime>
  <Words>767</Words>
  <Application>Microsoft Office PowerPoint</Application>
  <PresentationFormat>Custom</PresentationFormat>
  <Paragraphs>359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View</vt:lpstr>
      <vt:lpstr>Diagnostic Techniques and Solutions for Violations </vt:lpstr>
      <vt:lpstr>PowerPoint Presentation</vt:lpstr>
      <vt:lpstr>Specification Errors</vt:lpstr>
      <vt:lpstr>Specification Errors (cont.)</vt:lpstr>
      <vt:lpstr>Specification Errors (cont.)</vt:lpstr>
      <vt:lpstr>Specification Errors (cont.)</vt:lpstr>
      <vt:lpstr>Specification Errors (cont.)</vt:lpstr>
      <vt:lpstr>Measurement Errors</vt:lpstr>
      <vt:lpstr>e.g. Psychological Well-being (The eight Items came from Ryff's Scales of Psychological Well-Being (RPWB)</vt:lpstr>
      <vt:lpstr>Multicollinearity</vt:lpstr>
      <vt:lpstr>Multicollinearity (cont.)</vt:lpstr>
      <vt:lpstr>Multicollinearity (cont.)</vt:lpstr>
      <vt:lpstr>Multicollinearity (cont.)</vt:lpstr>
      <vt:lpstr>Outliers and Heteroscedasticity</vt:lpstr>
      <vt:lpstr>Outliers and Heteroscedasticity (cont.)</vt:lpstr>
      <vt:lpstr>Outliers and Heteroscedasticity (cont.)</vt:lpstr>
      <vt:lpstr>Outliers and Heteroscedasticity (cont.)</vt:lpstr>
      <vt:lpstr>Outliers and Heteroscedasticity (cont.)</vt:lpstr>
      <vt:lpstr>Outliers and Heteroscedasticity (cont.)</vt:lpstr>
      <vt:lpstr>Outliers and Heteroscedasticity (cont.)</vt:lpstr>
      <vt:lpstr>Questions!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matsuoh</cp:lastModifiedBy>
  <cp:revision>34</cp:revision>
  <dcterms:created xsi:type="dcterms:W3CDTF">2017-01-25T20:17:37Z</dcterms:created>
  <dcterms:modified xsi:type="dcterms:W3CDTF">2018-09-05T14:17:11Z</dcterms:modified>
</cp:coreProperties>
</file>