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9"/>
  </p:notesMasterIdLst>
  <p:handoutMasterIdLst>
    <p:handoutMasterId r:id="rId20"/>
  </p:handoutMasterIdLst>
  <p:sldIdLst>
    <p:sldId id="273" r:id="rId2"/>
    <p:sldId id="269" r:id="rId3"/>
    <p:sldId id="295" r:id="rId4"/>
    <p:sldId id="297" r:id="rId5"/>
    <p:sldId id="298" r:id="rId6"/>
    <p:sldId id="299" r:id="rId7"/>
    <p:sldId id="301" r:id="rId8"/>
    <p:sldId id="303" r:id="rId9"/>
    <p:sldId id="292" r:id="rId10"/>
    <p:sldId id="270" r:id="rId11"/>
    <p:sldId id="293" r:id="rId12"/>
    <p:sldId id="309" r:id="rId13"/>
    <p:sldId id="340" r:id="rId14"/>
    <p:sldId id="341" r:id="rId15"/>
    <p:sldId id="425" r:id="rId16"/>
    <p:sldId id="426" r:id="rId17"/>
    <p:sldId id="42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03" autoAdjust="0"/>
    <p:restoredTop sz="90929"/>
  </p:normalViewPr>
  <p:slideViewPr>
    <p:cSldViewPr>
      <p:cViewPr>
        <p:scale>
          <a:sx n="66" d="100"/>
          <a:sy n="66" d="100"/>
        </p:scale>
        <p:origin x="-3492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E466EE-7328-4EEE-9269-8B437544F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2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19BEC-FA4C-4F39-A438-7D8E5138B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98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B24660-6707-4A09-8DA6-0DF9483001C4}" type="slidenum">
              <a:rPr kumimoji="0" lang="en-US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95B714-C6E1-49D0-9486-4585AD026225}" type="slidenum">
              <a:rPr kumimoji="0" lang="en-US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5AF2C0-4DB0-47A3-A1F6-124441B62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9B512-95BE-430D-9D45-0AA19A887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6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C6A8A-CD4F-45D0-8259-C4F1FD9B42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CBED6-F986-4A81-8184-D744E8E96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3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C0AF1-2444-486D-9ED0-8BB957AD1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2511B-1BE1-4AA9-9347-08152AA73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4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CAFC-CDA6-4D81-BC8F-6196C1B40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95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B6FC6-E35E-40F5-A29A-DA6E5D774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3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53F0A-47C8-4EF3-9A2C-0CB300CF81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8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85792-DD9C-4B28-8333-048E49462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13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B5558-2830-4E42-BD88-8139FB430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0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25519F9-42CA-4BAA-AFA3-337EFF8B10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6" r:id="rId2"/>
    <p:sldLayoutId id="2147483841" r:id="rId3"/>
    <p:sldLayoutId id="2147483842" r:id="rId4"/>
    <p:sldLayoutId id="2147483843" r:id="rId5"/>
    <p:sldLayoutId id="2147483844" r:id="rId6"/>
    <p:sldLayoutId id="2147483837" r:id="rId7"/>
    <p:sldLayoutId id="2147483845" r:id="rId8"/>
    <p:sldLayoutId id="2147483846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Purpose of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Descriptive - describe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Inferential - test hypotheses and make generalizations or predictions</a:t>
            </a:r>
          </a:p>
          <a:p>
            <a:pPr eaLnBrk="1" hangingPunct="1"/>
            <a:r>
              <a:rPr lang="en-US" altLang="en-US" smtClean="0"/>
              <a:t>Population vs Sample</a:t>
            </a:r>
          </a:p>
          <a:p>
            <a:pPr lvl="1" eaLnBrk="1" hangingPunct="1"/>
            <a:r>
              <a:rPr lang="en-US" altLang="en-US" smtClean="0"/>
              <a:t>Population - entire group that is the focus of the study</a:t>
            </a:r>
          </a:p>
          <a:p>
            <a:pPr lvl="1" eaLnBrk="1" hangingPunct="1"/>
            <a:r>
              <a:rPr lang="en-US" altLang="en-US" smtClean="0"/>
              <a:t>Sample - portion of the population that you are studying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Deviation</a:t>
            </a:r>
          </a:p>
          <a:p>
            <a:pPr lvl="1" eaLnBrk="1" hangingPunct="1"/>
            <a:r>
              <a:rPr lang="en-US" altLang="en-US" smtClean="0"/>
              <a:t>Average deviation away from the mean</a:t>
            </a:r>
          </a:p>
          <a:p>
            <a:pPr eaLnBrk="1" hangingPunct="1"/>
            <a:r>
              <a:rPr lang="en-US" altLang="en-US" smtClean="0"/>
              <a:t>Variance</a:t>
            </a:r>
          </a:p>
          <a:p>
            <a:pPr lvl="1" eaLnBrk="1" hangingPunct="1"/>
            <a:r>
              <a:rPr lang="en-US" altLang="en-US" smtClean="0"/>
              <a:t>Standard deviation squared</a:t>
            </a:r>
          </a:p>
          <a:p>
            <a:pPr eaLnBrk="1" hangingPunct="1"/>
            <a:r>
              <a:rPr lang="en-US" altLang="en-US" smtClean="0"/>
              <a:t>Range</a:t>
            </a:r>
          </a:p>
          <a:p>
            <a:pPr eaLnBrk="1" hangingPunct="1"/>
            <a:r>
              <a:rPr lang="en-US" altLang="en-US" smtClean="0"/>
              <a:t>Percentiles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Measures of Dispersion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Skewness</a:t>
            </a:r>
          </a:p>
          <a:p>
            <a:pPr lvl="1" eaLnBrk="1" hangingPunct="1"/>
            <a:r>
              <a:rPr lang="en-US" altLang="en-US" smtClean="0"/>
              <a:t>Positive Skew - large positive values</a:t>
            </a:r>
          </a:p>
          <a:p>
            <a:pPr lvl="1" eaLnBrk="1" hangingPunct="1"/>
            <a:r>
              <a:rPr lang="en-US" altLang="en-US" smtClean="0"/>
              <a:t>Negative Skew - low outliers</a:t>
            </a:r>
          </a:p>
          <a:p>
            <a:pPr lvl="1" eaLnBrk="1" hangingPunct="1">
              <a:buFont typeface="Verdana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Kurtosis</a:t>
            </a:r>
          </a:p>
          <a:p>
            <a:pPr lvl="1" eaLnBrk="1" hangingPunct="1"/>
            <a:r>
              <a:rPr lang="en-US" altLang="en-US" smtClean="0"/>
              <a:t>Degree of peak at center</a:t>
            </a:r>
          </a:p>
          <a:p>
            <a:pPr lvl="1" eaLnBrk="1" hangingPunct="1"/>
            <a:r>
              <a:rPr lang="en-US" altLang="en-US" smtClean="0"/>
              <a:t>Thickness of the tails</a:t>
            </a:r>
          </a:p>
          <a:p>
            <a:pPr lvl="1" eaLnBrk="1" hangingPunct="1"/>
            <a:r>
              <a:rPr lang="en-US" altLang="en-US" smtClean="0"/>
              <a:t>Can help determine if a ceiling or floor effect exist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Distributional Measures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Chi-Square can compare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several groups (i.e.one categorical variable)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relationship between two variables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Chi-Square only shows a difference -not which category is different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Three types of Chi-Square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Goodness of Fit for equal expected frequencies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Goodness of Fit for unequal expected frequencies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Contingency Table (2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Compares Observed vs Expected Frequencies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Chi-Square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685800"/>
            <a:ext cx="6248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T-Tests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2895600"/>
            <a:ext cx="4572000" cy="175260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Single Sample</a:t>
            </a:r>
          </a:p>
          <a:p>
            <a:pPr marR="0" eaLnBrk="1" hangingPunct="1"/>
            <a:r>
              <a:rPr lang="en-US" altLang="en-US" smtClean="0"/>
              <a:t>Independent Samples</a:t>
            </a:r>
          </a:p>
          <a:p>
            <a:pPr marR="0" eaLnBrk="1" hangingPunct="1"/>
            <a:r>
              <a:rPr lang="en-US" altLang="en-US" smtClean="0"/>
              <a:t>Paired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Used to compare means</a:t>
            </a:r>
          </a:p>
          <a:p>
            <a:pPr eaLnBrk="1" hangingPunct="1">
              <a:defRPr/>
            </a:pPr>
            <a:r>
              <a:rPr lang="en-US" altLang="en-US" sz="2800" dirty="0" smtClean="0"/>
              <a:t>Three types of T-Tests</a:t>
            </a:r>
          </a:p>
          <a:p>
            <a:pPr lvl="1" eaLnBrk="1" hangingPunct="1">
              <a:defRPr/>
            </a:pPr>
            <a:r>
              <a:rPr lang="en-US" altLang="en-US" dirty="0" smtClean="0"/>
              <a:t>Single Sample</a:t>
            </a:r>
          </a:p>
          <a:p>
            <a:pPr lvl="2" eaLnBrk="1" hangingPunct="1">
              <a:defRPr/>
            </a:pPr>
            <a:r>
              <a:rPr lang="en-US" altLang="en-US" sz="2000" u="sng" dirty="0" smtClean="0"/>
              <a:t>one mean</a:t>
            </a:r>
            <a:r>
              <a:rPr lang="en-US" altLang="en-US" sz="2000" dirty="0" smtClean="0"/>
              <a:t> - compared to a known population value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example - comparing 4th graders achievement scores with the national average</a:t>
            </a:r>
          </a:p>
          <a:p>
            <a:pPr lvl="1" eaLnBrk="1" hangingPunct="1">
              <a:defRPr/>
            </a:pPr>
            <a:r>
              <a:rPr lang="en-US" altLang="en-US" dirty="0" smtClean="0"/>
              <a:t>Independent Samples</a:t>
            </a:r>
          </a:p>
          <a:p>
            <a:pPr lvl="2" eaLnBrk="1" hangingPunct="1">
              <a:defRPr/>
            </a:pPr>
            <a:r>
              <a:rPr lang="en-US" altLang="en-US" sz="2000" u="sng" dirty="0" smtClean="0"/>
              <a:t>two means</a:t>
            </a:r>
            <a:r>
              <a:rPr lang="en-US" altLang="en-US" sz="2000" dirty="0" smtClean="0"/>
              <a:t> - comparing independent or unrelated groups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example - comparing boys and girls on the mean level of happiness</a:t>
            </a:r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/>
              <a:t>Paired T-test</a:t>
            </a:r>
          </a:p>
          <a:p>
            <a:pPr marL="630238" lvl="2" indent="0" eaLnBrk="1" hangingPunct="1">
              <a:buFont typeface="Wingdings 2" pitchFamily="18" charset="2"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Two groups are related with each other</a:t>
            </a:r>
            <a:endParaRPr lang="en-US" altLang="en-US" sz="20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compare means among three or more groups</a:t>
            </a:r>
          </a:p>
          <a:p>
            <a:r>
              <a:rPr lang="en-US" altLang="en-US" smtClean="0"/>
              <a:t>Often used for an experimental study</a:t>
            </a:r>
          </a:p>
          <a:p>
            <a:r>
              <a:rPr lang="en-US" altLang="en-US" smtClean="0"/>
              <a:t>F-statistics with two degrees of freedom </a:t>
            </a:r>
          </a:p>
          <a:p>
            <a:r>
              <a:rPr lang="en-US" altLang="en-US" smtClean="0"/>
              <a:t>Can include control variables (e.g. DV= income, IV=professors’ rank, fixed  factor=sex)</a:t>
            </a:r>
          </a:p>
          <a:p>
            <a:r>
              <a:rPr lang="en-US" altLang="en-US" smtClean="0"/>
              <a:t>ANCOVA (e.g. covariate=age)</a:t>
            </a:r>
          </a:p>
          <a:p>
            <a:r>
              <a:rPr lang="en-US" altLang="en-US" smtClean="0"/>
              <a:t>MANOVA 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ANNOVA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examine a relationship between two ratio variables (e.g. income and education)</a:t>
            </a:r>
          </a:p>
          <a:p>
            <a:r>
              <a:rPr lang="en-US" altLang="en-US" smtClean="0"/>
              <a:t>Does not explain causality</a:t>
            </a:r>
          </a:p>
          <a:p>
            <a:r>
              <a:rPr lang="en-US" altLang="en-US" smtClean="0"/>
              <a:t>Spearman’s Rho is used to test association between two ordinal variables (e.g. educational degree and social class)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Correlation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DV: Ratio variable</a:t>
            </a:r>
          </a:p>
          <a:p>
            <a:pPr eaLnBrk="1" hangingPunct="1"/>
            <a:r>
              <a:rPr lang="en-US" altLang="en-US" smtClean="0"/>
              <a:t>IVs: Ratio variables plus dummy variable</a:t>
            </a:r>
          </a:p>
          <a:p>
            <a:pPr eaLnBrk="1" hangingPunct="1"/>
            <a:r>
              <a:rPr lang="en-US" altLang="en-US" smtClean="0"/>
              <a:t>IV will predict the outcome </a:t>
            </a:r>
          </a:p>
          <a:p>
            <a:pPr eaLnBrk="1" hangingPunct="1"/>
            <a:r>
              <a:rPr lang="en-US" altLang="en-US" smtClean="0"/>
              <a:t>In simple regression analysis, standardized coefficient is a Pearson correlation coefficient</a:t>
            </a:r>
          </a:p>
          <a:p>
            <a:pPr eaLnBrk="1" hangingPunct="1"/>
            <a:r>
              <a:rPr lang="en-US" altLang="en-US" smtClean="0"/>
              <a:t>e.g. DV=income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mtClean="0"/>
              <a:t>         IV=education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Regression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Nominal </a:t>
            </a:r>
          </a:p>
          <a:p>
            <a:pPr lvl="1" eaLnBrk="1" hangingPunct="1"/>
            <a:r>
              <a:rPr lang="en-US" altLang="en-US" smtClean="0"/>
              <a:t>Mutually Exclusive and Exhaustive</a:t>
            </a:r>
          </a:p>
          <a:p>
            <a:pPr eaLnBrk="1" hangingPunct="1"/>
            <a:r>
              <a:rPr lang="en-US" altLang="en-US" smtClean="0"/>
              <a:t>Ordinal</a:t>
            </a:r>
          </a:p>
          <a:p>
            <a:pPr lvl="1" eaLnBrk="1" hangingPunct="1"/>
            <a:r>
              <a:rPr lang="en-US" altLang="en-US" smtClean="0"/>
              <a:t>Ordered, greater than &amp; less than</a:t>
            </a:r>
          </a:p>
          <a:p>
            <a:pPr eaLnBrk="1" hangingPunct="1"/>
            <a:r>
              <a:rPr lang="en-US" altLang="en-US" smtClean="0"/>
              <a:t>Interval</a:t>
            </a:r>
          </a:p>
          <a:p>
            <a:pPr lvl="1" eaLnBrk="1" hangingPunct="1"/>
            <a:r>
              <a:rPr lang="en-US" altLang="en-US" smtClean="0"/>
              <a:t>Equal intervals, no real zero</a:t>
            </a:r>
          </a:p>
          <a:p>
            <a:pPr eaLnBrk="1" hangingPunct="1"/>
            <a:r>
              <a:rPr lang="en-US" altLang="en-US" smtClean="0"/>
              <a:t>Ratio</a:t>
            </a:r>
          </a:p>
          <a:p>
            <a:pPr lvl="1" eaLnBrk="1" hangingPunct="1"/>
            <a:r>
              <a:rPr lang="en-US" altLang="en-US" smtClean="0"/>
              <a:t>Absolute zero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of Measurement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Descriptive Statistics		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Describe Sample Characteristics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Graphs, Tables, Charts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Measures of Central Tendency and Dispersion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Inferential Statistics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Make Generalizations about the Population Based on Sample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T-Tests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ANOVA, ANCOVA, MANOVA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Correlation and Simple Regression</a:t>
            </a:r>
          </a:p>
          <a:p>
            <a:pPr marL="640080" lvl="1" indent="-246888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Chi-Square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Statistical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smtClean="0"/>
              <a:t>		   	</a:t>
            </a:r>
            <a:r>
              <a:rPr lang="en-US" altLang="en-US" sz="2400" smtClean="0"/>
              <a:t>Reality H</a:t>
            </a:r>
            <a:r>
              <a:rPr lang="en-US" altLang="en-US" sz="2400" baseline="-25000" smtClean="0"/>
              <a:t>o</a:t>
            </a:r>
            <a:r>
              <a:rPr lang="en-US" altLang="en-US" sz="2400" smtClean="0"/>
              <a:t> True</a:t>
            </a:r>
          </a:p>
          <a:p>
            <a:pPr marL="228600" lvl="2" indent="0" eaLnBrk="1" hangingPunct="1">
              <a:buFontTx/>
              <a:buNone/>
            </a:pPr>
            <a:r>
              <a:rPr lang="en-US" altLang="en-US" sz="2000" smtClean="0"/>
              <a:t>			      </a:t>
            </a:r>
            <a:r>
              <a:rPr lang="en-US" altLang="en-US" sz="2000" u="sng" smtClean="0"/>
              <a:t>Yes</a:t>
            </a:r>
            <a:r>
              <a:rPr lang="en-US" altLang="en-US" sz="2000" smtClean="0"/>
              <a:t>		</a:t>
            </a:r>
            <a:r>
              <a:rPr lang="en-US" altLang="en-US" sz="2000" u="sng" smtClean="0"/>
              <a:t>No</a:t>
            </a:r>
            <a:endParaRPr lang="en-US" altLang="en-US" sz="2000" smtClean="0"/>
          </a:p>
          <a:p>
            <a:pPr marL="228600" lvl="2" indent="0" eaLnBrk="1" hangingPunct="1">
              <a:buFontTx/>
              <a:buNone/>
            </a:pPr>
            <a:r>
              <a:rPr lang="en-US" altLang="en-US" sz="2000" smtClean="0"/>
              <a:t>	    	</a:t>
            </a:r>
            <a:r>
              <a:rPr lang="en-US" altLang="en-US" sz="2000" u="sng" smtClean="0"/>
              <a:t>Reject H</a:t>
            </a:r>
            <a:r>
              <a:rPr lang="en-US" altLang="en-US" sz="2000" u="sng" baseline="-25000" smtClean="0"/>
              <a:t>o</a:t>
            </a:r>
            <a:r>
              <a:rPr lang="en-US" altLang="en-US" sz="2000" smtClean="0"/>
              <a:t>   </a:t>
            </a:r>
            <a:r>
              <a:rPr lang="en-US" altLang="en-US" sz="2000" i="1" smtClean="0"/>
              <a:t>Type I		OK</a:t>
            </a:r>
            <a:endParaRPr lang="en-US" altLang="en-US" sz="2000" smtClean="0"/>
          </a:p>
          <a:p>
            <a:pPr marL="228600" lvl="2" indent="0" eaLnBrk="1" hangingPunct="1">
              <a:buFontTx/>
              <a:buNone/>
            </a:pPr>
            <a:r>
              <a:rPr lang="en-US" altLang="en-US" smtClean="0"/>
              <a:t>Decision</a:t>
            </a:r>
          </a:p>
          <a:p>
            <a:pPr marL="228600" lvl="2" indent="0" eaLnBrk="1" hangingPunct="1">
              <a:buFontTx/>
              <a:buNone/>
            </a:pPr>
            <a:r>
              <a:rPr lang="en-US" altLang="en-US" sz="2000" smtClean="0"/>
              <a:t>	    	</a:t>
            </a:r>
            <a:r>
              <a:rPr lang="en-US" altLang="en-US" sz="2000" u="sng" smtClean="0"/>
              <a:t>Accept H</a:t>
            </a:r>
            <a:r>
              <a:rPr lang="en-US" altLang="en-US" sz="2000" u="sng" baseline="-25000" smtClean="0"/>
              <a:t>o</a:t>
            </a:r>
            <a:r>
              <a:rPr lang="en-US" altLang="en-US" sz="2000" baseline="-25000" smtClean="0"/>
              <a:t>        </a:t>
            </a:r>
            <a:r>
              <a:rPr lang="en-US" altLang="en-US" sz="2000" smtClean="0"/>
              <a:t> OK		</a:t>
            </a:r>
            <a:r>
              <a:rPr lang="en-US" altLang="en-US" sz="2000" i="1" smtClean="0"/>
              <a:t>Type II</a:t>
            </a:r>
            <a:endParaRPr lang="en-US" altLang="en-US" sz="2000" smtClean="0"/>
          </a:p>
          <a:p>
            <a:pPr marL="228600" lvl="2" indent="0" eaLnBrk="1" hangingPunct="1">
              <a:buFontTx/>
              <a:buNone/>
            </a:pPr>
            <a:endParaRPr lang="en-US" altLang="en-US" sz="2000" smtClean="0"/>
          </a:p>
          <a:p>
            <a:pPr marL="228600" lvl="2" indent="0" eaLnBrk="1" hangingPunct="1"/>
            <a:r>
              <a:rPr lang="en-US" altLang="en-US" sz="2000" i="1" smtClean="0"/>
              <a:t>Type I</a:t>
            </a:r>
            <a:r>
              <a:rPr lang="en-US" altLang="en-US" sz="2000" smtClean="0"/>
              <a:t> – Reject the null when it is true</a:t>
            </a:r>
          </a:p>
          <a:p>
            <a:pPr marL="228600" lvl="2" indent="0" eaLnBrk="1" hangingPunct="1"/>
            <a:r>
              <a:rPr lang="en-US" altLang="en-US" sz="2000" i="1" smtClean="0"/>
              <a:t>Type II</a:t>
            </a:r>
            <a:r>
              <a:rPr lang="en-US" altLang="en-US" sz="2000" smtClean="0"/>
              <a:t> – Do not reject the null when it is false</a:t>
            </a:r>
          </a:p>
          <a:p>
            <a:pPr marL="228600" lvl="2" indent="0" eaLnBrk="1" hangingPunct="1"/>
            <a:r>
              <a:rPr lang="en-US" altLang="en-US" sz="2000" i="1" smtClean="0"/>
              <a:t>Power</a:t>
            </a:r>
            <a:r>
              <a:rPr lang="en-US" altLang="en-US" sz="2000" smtClean="0"/>
              <a:t> - Likelihood of rejecting the H</a:t>
            </a:r>
            <a:r>
              <a:rPr lang="en-US" altLang="en-US" sz="2000" baseline="-25000" smtClean="0"/>
              <a:t>o</a:t>
            </a:r>
            <a:r>
              <a:rPr lang="en-US" altLang="en-US" sz="2000" smtClean="0"/>
              <a:t> if in reality it is false.</a:t>
            </a:r>
          </a:p>
          <a:p>
            <a:pPr marL="1547813" lvl="3" indent="-238125" eaLnBrk="1" hangingPunct="1"/>
            <a:r>
              <a:rPr lang="en-US" altLang="en-US" sz="1800" smtClean="0"/>
              <a:t>Power Analysis – based on effect size, probability level, sample size, and type of statistical test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/>
              <a:t>Type I &amp; 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Likelihood, chance</a:t>
            </a:r>
          </a:p>
          <a:p>
            <a:pPr eaLnBrk="1" hangingPunct="1"/>
            <a:r>
              <a:rPr lang="en-US" altLang="en-US" smtClean="0"/>
              <a:t>Range 0-1</a:t>
            </a:r>
          </a:p>
          <a:p>
            <a:pPr eaLnBrk="1" hangingPunct="1"/>
            <a:r>
              <a:rPr lang="en-US" altLang="en-US" smtClean="0"/>
              <a:t>Probability distributions</a:t>
            </a:r>
          </a:p>
          <a:p>
            <a:pPr lvl="2" eaLnBrk="1" hangingPunct="1"/>
            <a:r>
              <a:rPr lang="en-US" altLang="en-US" smtClean="0"/>
              <a:t>1) List of all possible outcomes</a:t>
            </a:r>
          </a:p>
          <a:p>
            <a:pPr lvl="2" eaLnBrk="1" hangingPunct="1"/>
            <a:r>
              <a:rPr lang="en-US" altLang="en-US" smtClean="0"/>
              <a:t>2) probabillity of obtaining those outcomes</a:t>
            </a:r>
          </a:p>
          <a:p>
            <a:pPr lvl="1" eaLnBrk="1" hangingPunct="1"/>
            <a:r>
              <a:rPr lang="en-US" altLang="en-US" smtClean="0"/>
              <a:t>Binomial – discrete data</a:t>
            </a:r>
          </a:p>
          <a:p>
            <a:pPr lvl="1" eaLnBrk="1" hangingPunct="1"/>
            <a:r>
              <a:rPr lang="en-US" altLang="en-US" smtClean="0"/>
              <a:t>Normal Probability Distribution – continuous data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Properties of Normal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1) mean=median=mode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2) symmetrical about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3) tails are asymptotic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4)68% of the scores fall within </a:t>
            </a:r>
            <a:r>
              <a:rPr lang="en-US" altLang="en-US" u="sng" smtClean="0"/>
              <a:t>+</a:t>
            </a:r>
            <a:r>
              <a:rPr lang="en-US" altLang="en-US" smtClean="0"/>
              <a:t> 1st.dev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95% of the scores fall within </a:t>
            </a:r>
            <a:r>
              <a:rPr lang="en-US" altLang="en-US" sz="2800" u="sng" smtClean="0"/>
              <a:t>+</a:t>
            </a:r>
            <a:r>
              <a:rPr lang="en-US" altLang="en-US" sz="2800" smtClean="0"/>
              <a:t> 2st.dev (1.96)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99% of the scores fall within </a:t>
            </a:r>
            <a:r>
              <a:rPr lang="en-US" altLang="en-US" sz="2800" u="sng" smtClean="0"/>
              <a:t>+</a:t>
            </a:r>
            <a:r>
              <a:rPr lang="en-US" altLang="en-US" sz="2800" smtClean="0"/>
              <a:t> 3st.dev (2.58)</a:t>
            </a:r>
            <a:r>
              <a:rPr lang="en-US" altLang="en-US" smtClean="0"/>
              <a:t>  	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Normal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Sampling Distribution of the Mean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1) gives all the values the mean can take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2) probability of getting each value with chance</a:t>
            </a:r>
          </a:p>
          <a:p>
            <a:pPr lvl="1" eaLnBrk="1" hangingPunct="1"/>
            <a:r>
              <a:rPr lang="en-US" altLang="en-US" smtClean="0"/>
              <a:t>Properties</a:t>
            </a:r>
          </a:p>
          <a:p>
            <a:pPr lvl="2" eaLnBrk="1" hangingPunct="1"/>
            <a:r>
              <a:rPr lang="en-US" altLang="en-US" sz="2000" smtClean="0"/>
              <a:t>Mean of the means = Population Mean</a:t>
            </a:r>
          </a:p>
          <a:p>
            <a:pPr lvl="2" eaLnBrk="1" hangingPunct="1"/>
            <a:r>
              <a:rPr lang="en-US" altLang="en-US" sz="2000" smtClean="0"/>
              <a:t>Standard error = standard deviation of the means</a:t>
            </a:r>
          </a:p>
          <a:p>
            <a:pPr lvl="2" eaLnBrk="1" hangingPunct="1"/>
            <a:r>
              <a:rPr lang="en-US" altLang="en-US" sz="2000" smtClean="0"/>
              <a:t>Central Limit Theorem: If N &gt; = 30, the distribution of the means is normal</a:t>
            </a:r>
          </a:p>
          <a:p>
            <a:pPr eaLnBrk="1" hangingPunct="1"/>
            <a:r>
              <a:rPr lang="en-US" altLang="en-US" sz="2800" smtClean="0"/>
              <a:t>Sampling Distribution of other Statistics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1) gives all the values the mean can take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2) probability of getting each value with chance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Sampling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Degrees of Freedom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en-US" smtClean="0"/>
              <a:t>  df= n- # of parameters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Confidence Intervals</a:t>
            </a:r>
          </a:p>
          <a:p>
            <a:pPr lvl="1" eaLnBrk="1" hangingPunct="1"/>
            <a:r>
              <a:rPr lang="en-US" altLang="en-US" smtClean="0"/>
              <a:t>95%</a:t>
            </a:r>
          </a:p>
          <a:p>
            <a:pPr lvl="1" eaLnBrk="1" hangingPunct="1"/>
            <a:r>
              <a:rPr lang="en-US" altLang="en-US" smtClean="0"/>
              <a:t>99%</a:t>
            </a:r>
          </a:p>
          <a:p>
            <a:pPr eaLnBrk="1" hangingPunct="1"/>
            <a:r>
              <a:rPr lang="en-US" altLang="en-US" smtClean="0"/>
              <a:t>Hypothesis Testing with Confidence Intervals </a:t>
            </a:r>
          </a:p>
          <a:p>
            <a:pPr lvl="1" eaLnBrk="1" hangingPunct="1"/>
            <a:r>
              <a:rPr lang="en-US" altLang="en-US" smtClean="0"/>
              <a:t>p &lt; .05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of 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</a:t>
            </a:r>
          </a:p>
          <a:p>
            <a:pPr lvl="1" eaLnBrk="1" hangingPunct="1"/>
            <a:r>
              <a:rPr lang="en-US" altLang="en-US" smtClean="0"/>
              <a:t>Average</a:t>
            </a:r>
          </a:p>
          <a:p>
            <a:pPr lvl="1" eaLnBrk="1" hangingPunct="1"/>
            <a:r>
              <a:rPr lang="en-US" altLang="en-US" smtClean="0"/>
              <a:t>Interval or Ratio variables</a:t>
            </a:r>
          </a:p>
          <a:p>
            <a:pPr eaLnBrk="1" hangingPunct="1"/>
            <a:r>
              <a:rPr lang="en-US" altLang="en-US" smtClean="0"/>
              <a:t>Median</a:t>
            </a:r>
          </a:p>
          <a:p>
            <a:pPr lvl="1" eaLnBrk="1" hangingPunct="1"/>
            <a:r>
              <a:rPr lang="en-US" altLang="en-US" smtClean="0"/>
              <a:t>Mid-point</a:t>
            </a:r>
          </a:p>
          <a:p>
            <a:pPr lvl="1" eaLnBrk="1" hangingPunct="1"/>
            <a:r>
              <a:rPr lang="en-US" altLang="en-US" smtClean="0"/>
              <a:t>Ordinal, Interval or Ratio variables</a:t>
            </a:r>
          </a:p>
          <a:p>
            <a:pPr eaLnBrk="1" hangingPunct="1"/>
            <a:r>
              <a:rPr lang="en-US" altLang="en-US" smtClean="0"/>
              <a:t>Mode</a:t>
            </a:r>
          </a:p>
          <a:p>
            <a:pPr lvl="1" eaLnBrk="1" hangingPunct="1"/>
            <a:r>
              <a:rPr lang="en-US" altLang="en-US" smtClean="0"/>
              <a:t>Most frequently occuring</a:t>
            </a:r>
          </a:p>
          <a:p>
            <a:pPr lvl="1" eaLnBrk="1" hangingPunct="1"/>
            <a:r>
              <a:rPr lang="en-US" altLang="en-US" smtClean="0"/>
              <a:t>Ordinal, Interval or Ratio variables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Measures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935</TotalTime>
  <Words>609</Words>
  <Application>Microsoft Office PowerPoint</Application>
  <PresentationFormat>On-screen Show (4:3)</PresentationFormat>
  <Paragraphs>148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Times New Roman</vt:lpstr>
      <vt:lpstr>Arial</vt:lpstr>
      <vt:lpstr>Lucida Sans Unicode</vt:lpstr>
      <vt:lpstr>Wingdings 3</vt:lpstr>
      <vt:lpstr>Verdana</vt:lpstr>
      <vt:lpstr>Wingdings 2</vt:lpstr>
      <vt:lpstr>Wingdings</vt:lpstr>
      <vt:lpstr>Courier New</vt:lpstr>
      <vt:lpstr>Concourse</vt:lpstr>
      <vt:lpstr>What is Statistics</vt:lpstr>
      <vt:lpstr>Level of Measurement </vt:lpstr>
      <vt:lpstr>Statistical Techniques</vt:lpstr>
      <vt:lpstr>Type I &amp; Type II Error</vt:lpstr>
      <vt:lpstr>Probability</vt:lpstr>
      <vt:lpstr>The Normal Curve</vt:lpstr>
      <vt:lpstr>Sampling Distributions</vt:lpstr>
      <vt:lpstr>Level of Confidence</vt:lpstr>
      <vt:lpstr>Measures of Central Tendency</vt:lpstr>
      <vt:lpstr>Measures of Dispersion</vt:lpstr>
      <vt:lpstr>Distributional Measures </vt:lpstr>
      <vt:lpstr>Chi-Square Test</vt:lpstr>
      <vt:lpstr>T-Tests</vt:lpstr>
      <vt:lpstr>T-Test</vt:lpstr>
      <vt:lpstr>ANNOVA</vt:lpstr>
      <vt:lpstr>Correlation</vt:lpstr>
      <vt:lpstr>Regression Analysis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Doris McGartland Rubio, Ph.D.</dc:creator>
  <cp:lastModifiedBy>Malcolm S. Townes</cp:lastModifiedBy>
  <cp:revision>44</cp:revision>
  <cp:lastPrinted>2001-05-28T20:00:07Z</cp:lastPrinted>
  <dcterms:created xsi:type="dcterms:W3CDTF">2001-05-22T19:45:07Z</dcterms:created>
  <dcterms:modified xsi:type="dcterms:W3CDTF">2018-08-28T14:16:21Z</dcterms:modified>
</cp:coreProperties>
</file>