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60" r:id="rId4"/>
    <p:sldId id="262" r:id="rId5"/>
    <p:sldId id="257" r:id="rId6"/>
    <p:sldId id="258" r:id="rId7"/>
    <p:sldId id="259" r:id="rId8"/>
    <p:sldId id="263" r:id="rId9"/>
    <p:sldId id="275" r:id="rId10"/>
    <p:sldId id="264" r:id="rId11"/>
    <p:sldId id="265" r:id="rId12"/>
    <p:sldId id="274" r:id="rId13"/>
    <p:sldId id="266" r:id="rId14"/>
    <p:sldId id="273" r:id="rId15"/>
    <p:sldId id="269" r:id="rId16"/>
    <p:sldId id="283" r:id="rId17"/>
    <p:sldId id="267" r:id="rId18"/>
    <p:sldId id="268" r:id="rId19"/>
    <p:sldId id="272" r:id="rId20"/>
    <p:sldId id="270" r:id="rId21"/>
    <p:sldId id="271" r:id="rId22"/>
    <p:sldId id="281" r:id="rId23"/>
    <p:sldId id="282" r:id="rId24"/>
    <p:sldId id="276" r:id="rId25"/>
    <p:sldId id="277" r:id="rId26"/>
    <p:sldId id="278" r:id="rId27"/>
    <p:sldId id="279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83837" autoAdjust="0"/>
  </p:normalViewPr>
  <p:slideViewPr>
    <p:cSldViewPr snapToGrid="0">
      <p:cViewPr>
        <p:scale>
          <a:sx n="70" d="100"/>
          <a:sy n="70" d="100"/>
        </p:scale>
        <p:origin x="-1368" y="-1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</a:t>
            </a:r>
            <a:r>
              <a:rPr lang="en-US" baseline="0" dirty="0" smtClean="0"/>
              <a:t>patents </a:t>
            </a:r>
            <a:r>
              <a:rPr lang="en-US" baseline="0" dirty="0" smtClean="0"/>
              <a:t>from a subset of 253,328 </a:t>
            </a:r>
            <a:r>
              <a:rPr lang="en-US" baseline="0" dirty="0" smtClean="0"/>
              <a:t>patents </a:t>
            </a:r>
            <a:r>
              <a:rPr lang="en-US" baseline="0" dirty="0" smtClean="0"/>
              <a:t>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</a:t>
            </a:r>
            <a:r>
              <a:rPr lang="en-US" dirty="0" smtClean="0"/>
              <a:t>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Constructed the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CRECEIVEln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1 uses GENERAL as the DV and ORIGINAL as the IV.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2 uses CLAIMS as the DV and ORIGINAL, GENERAL,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Patent </a:t>
            </a:r>
            <a:r>
              <a:rPr lang="en-US" sz="2800" b="1" dirty="0" smtClean="0"/>
              <a:t>Citations </a:t>
            </a:r>
            <a:r>
              <a:rPr lang="en-US" sz="2800" b="1" dirty="0" smtClean="0"/>
              <a:t>as a Measure of </a:t>
            </a:r>
            <a:r>
              <a:rPr lang="en-US" sz="2800" b="1" dirty="0" smtClean="0"/>
              <a:t>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or ability to 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government owned 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3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No; 2 = Yes)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400931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Repeat 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variable. 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Obtain </a:t>
            </a:r>
            <a:r>
              <a:rPr lang="en-US" dirty="0" smtClean="0"/>
              <a:t>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Buffer the sample </a:t>
            </a:r>
            <a:r>
              <a:rPr lang="en-US" dirty="0" smtClean="0"/>
              <a:t>data on </a:t>
            </a:r>
            <a:r>
              <a:rPr lang="en-US" dirty="0" smtClean="0"/>
              <a:t>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Separate dependent claims and independents claims </a:t>
            </a:r>
            <a:r>
              <a:rPr lang="en-US" dirty="0" smtClean="0"/>
              <a:t>as distinct </a:t>
            </a:r>
            <a:r>
              <a:rPr lang="en-US" dirty="0" smtClean="0"/>
              <a:t>variables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4087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Chart" r:id="rId4" imgW="7038854" imgH="4086180" progId="Excel.Chart.8">
                  <p:embed followColorScheme="full"/>
                </p:oleObj>
              </mc:Choice>
              <mc:Fallback>
                <p:oleObj name="Chart" r:id="rId4" imgW="7038854" imgH="4086180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</a:t>
            </a:r>
            <a:r>
              <a:rPr lang="en-US" dirty="0" smtClean="0"/>
              <a:t>. 	</a:t>
            </a:r>
            <a:r>
              <a:rPr lang="en-US" dirty="0" smtClean="0"/>
              <a:t>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974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974" y="1813546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3973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0440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0440" y="1812223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20440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96907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agreements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smtClean="0"/>
              <a:t>ventures</a:t>
            </a:r>
            <a:endParaRPr lang="en-US" dirty="0" smtClean="0"/>
          </a:p>
          <a:p>
            <a:pPr algn="ctr"/>
            <a:r>
              <a:rPr lang="en-US" dirty="0" smtClean="0"/>
              <a:t>Acquisitions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6907" y="1812223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96907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 Disclosure</a:t>
            </a:r>
          </a:p>
          <a:p>
            <a:pPr algn="ctr"/>
            <a:r>
              <a:rPr lang="en-US" dirty="0" smtClean="0"/>
              <a:t>Contracts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3973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0440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Embodiment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96907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Indicators</a:t>
            </a:r>
            <a:endParaRPr lang="en-US" dirty="0"/>
          </a:p>
        </p:txBody>
      </p: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59" y="584740"/>
            <a:ext cx="2176467" cy="8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27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3284</Words>
  <Application>Microsoft Office PowerPoint</Application>
  <PresentationFormat>On-screen Show (16:10)</PresentationFormat>
  <Paragraphs>509</Paragraphs>
  <Slides>28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109</cp:revision>
  <dcterms:created xsi:type="dcterms:W3CDTF">2018-11-26T20:29:52Z</dcterms:created>
  <dcterms:modified xsi:type="dcterms:W3CDTF">2018-11-28T02:22:59Z</dcterms:modified>
</cp:coreProperties>
</file>